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5" r:id="rId4"/>
    <p:sldId id="260" r:id="rId5"/>
    <p:sldId id="261" r:id="rId6"/>
    <p:sldId id="271" r:id="rId7"/>
    <p:sldId id="270" r:id="rId8"/>
    <p:sldId id="269" r:id="rId9"/>
    <p:sldId id="268" r:id="rId10"/>
    <p:sldId id="272" r:id="rId11"/>
    <p:sldId id="273" r:id="rId12"/>
    <p:sldId id="274" r:id="rId13"/>
    <p:sldId id="275" r:id="rId14"/>
    <p:sldId id="276" r:id="rId15"/>
    <p:sldId id="277" r:id="rId16"/>
    <p:sldId id="280" r:id="rId17"/>
    <p:sldId id="279" r:id="rId18"/>
    <p:sldId id="278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3" r:id="rId29"/>
    <p:sldId id="294" r:id="rId30"/>
    <p:sldId id="292" r:id="rId31"/>
    <p:sldId id="291" r:id="rId32"/>
    <p:sldId id="295" r:id="rId33"/>
    <p:sldId id="296" r:id="rId34"/>
    <p:sldId id="297" r:id="rId35"/>
    <p:sldId id="298" r:id="rId36"/>
    <p:sldId id="299" r:id="rId37"/>
    <p:sldId id="26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03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5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75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7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8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52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2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93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8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B1AE-8BFE-4F38-AC28-E7614381FC4C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6CB2F-2F73-4337-B980-2FB00EDF2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7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4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J:\Business\KENET\Transforming-EdthroughICT.png"/>
          <p:cNvPicPr>
            <a:picLocks noChangeAspect="1" noChangeArrowheads="1"/>
          </p:cNvPicPr>
          <p:nvPr/>
        </p:nvPicPr>
        <p:blipFill>
          <a:blip r:embed="rId2"/>
          <a:srcRect l="75303" t="21429" r="13940" b="42859"/>
          <a:stretch>
            <a:fillRect/>
          </a:stretch>
        </p:blipFill>
        <p:spPr bwMode="auto">
          <a:xfrm>
            <a:off x="285720" y="0"/>
            <a:ext cx="428628" cy="357166"/>
          </a:xfrm>
          <a:prstGeom prst="rect">
            <a:avLst/>
          </a:prstGeom>
          <a:noFill/>
        </p:spPr>
      </p:pic>
      <p:sp>
        <p:nvSpPr>
          <p:cNvPr id="10" name="Freeform 2"/>
          <p:cNvSpPr>
            <a:spLocks/>
          </p:cNvSpPr>
          <p:nvPr/>
        </p:nvSpPr>
        <p:spPr bwMode="auto">
          <a:xfrm flipH="1" flipV="1">
            <a:off x="-642975" y="-357214"/>
            <a:ext cx="10165049" cy="4833667"/>
          </a:xfrm>
          <a:custGeom>
            <a:avLst/>
            <a:gdLst>
              <a:gd name="connsiteX0" fmla="*/ 12684 w 12684"/>
              <a:gd name="connsiteY0" fmla="*/ 5258 h 5258"/>
              <a:gd name="connsiteX1" fmla="*/ 0 w 12684"/>
              <a:gd name="connsiteY1" fmla="*/ 705 h 5258"/>
              <a:gd name="connsiteX2" fmla="*/ 15 w 12684"/>
              <a:gd name="connsiteY2" fmla="*/ 345 h 5258"/>
              <a:gd name="connsiteX3" fmla="*/ 6420 w 12684"/>
              <a:gd name="connsiteY3" fmla="*/ 345 h 5258"/>
              <a:gd name="connsiteX4" fmla="*/ 6870 w 12684"/>
              <a:gd name="connsiteY4" fmla="*/ 0 h 5258"/>
              <a:gd name="connsiteX5" fmla="*/ 12555 w 12684"/>
              <a:gd name="connsiteY5" fmla="*/ 0 h 5258"/>
              <a:gd name="connsiteX6" fmla="*/ 12684 w 12684"/>
              <a:gd name="connsiteY6" fmla="*/ 5258 h 5258"/>
              <a:gd name="connsiteX0" fmla="*/ 12669 w 12669"/>
              <a:gd name="connsiteY0" fmla="*/ 5258 h 5317"/>
              <a:gd name="connsiteX1" fmla="*/ 73 w 12669"/>
              <a:gd name="connsiteY1" fmla="*/ 5317 h 5317"/>
              <a:gd name="connsiteX2" fmla="*/ 0 w 12669"/>
              <a:gd name="connsiteY2" fmla="*/ 345 h 5317"/>
              <a:gd name="connsiteX3" fmla="*/ 6405 w 12669"/>
              <a:gd name="connsiteY3" fmla="*/ 345 h 5317"/>
              <a:gd name="connsiteX4" fmla="*/ 6855 w 12669"/>
              <a:gd name="connsiteY4" fmla="*/ 0 h 5317"/>
              <a:gd name="connsiteX5" fmla="*/ 12540 w 12669"/>
              <a:gd name="connsiteY5" fmla="*/ 0 h 5317"/>
              <a:gd name="connsiteX6" fmla="*/ 12669 w 12669"/>
              <a:gd name="connsiteY6" fmla="*/ 5258 h 5317"/>
              <a:gd name="connsiteX0" fmla="*/ 12669 w 12669"/>
              <a:gd name="connsiteY0" fmla="*/ 5258 h 5699"/>
              <a:gd name="connsiteX1" fmla="*/ 146 w 12669"/>
              <a:gd name="connsiteY1" fmla="*/ 5699 h 5699"/>
              <a:gd name="connsiteX2" fmla="*/ 0 w 12669"/>
              <a:gd name="connsiteY2" fmla="*/ 345 h 5699"/>
              <a:gd name="connsiteX3" fmla="*/ 6405 w 12669"/>
              <a:gd name="connsiteY3" fmla="*/ 345 h 5699"/>
              <a:gd name="connsiteX4" fmla="*/ 6855 w 12669"/>
              <a:gd name="connsiteY4" fmla="*/ 0 h 5699"/>
              <a:gd name="connsiteX5" fmla="*/ 12540 w 12669"/>
              <a:gd name="connsiteY5" fmla="*/ 0 h 5699"/>
              <a:gd name="connsiteX6" fmla="*/ 12669 w 12669"/>
              <a:gd name="connsiteY6" fmla="*/ 5258 h 5699"/>
              <a:gd name="connsiteX0" fmla="*/ 12213 w 12540"/>
              <a:gd name="connsiteY0" fmla="*/ 5963 h 5963"/>
              <a:gd name="connsiteX1" fmla="*/ 146 w 12540"/>
              <a:gd name="connsiteY1" fmla="*/ 5699 h 5963"/>
              <a:gd name="connsiteX2" fmla="*/ 0 w 12540"/>
              <a:gd name="connsiteY2" fmla="*/ 345 h 5963"/>
              <a:gd name="connsiteX3" fmla="*/ 6405 w 12540"/>
              <a:gd name="connsiteY3" fmla="*/ 345 h 5963"/>
              <a:gd name="connsiteX4" fmla="*/ 6855 w 12540"/>
              <a:gd name="connsiteY4" fmla="*/ 0 h 5963"/>
              <a:gd name="connsiteX5" fmla="*/ 12540 w 12540"/>
              <a:gd name="connsiteY5" fmla="*/ 0 h 5963"/>
              <a:gd name="connsiteX6" fmla="*/ 12213 w 12540"/>
              <a:gd name="connsiteY6" fmla="*/ 5963 h 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40" h="5963">
                <a:moveTo>
                  <a:pt x="12213" y="5963"/>
                </a:moveTo>
                <a:lnTo>
                  <a:pt x="146" y="5699"/>
                </a:lnTo>
                <a:cubicBezTo>
                  <a:pt x="122" y="4042"/>
                  <a:pt x="24" y="2002"/>
                  <a:pt x="0" y="345"/>
                </a:cubicBezTo>
                <a:lnTo>
                  <a:pt x="6405" y="345"/>
                </a:lnTo>
                <a:lnTo>
                  <a:pt x="6855" y="0"/>
                </a:lnTo>
                <a:lnTo>
                  <a:pt x="12540" y="0"/>
                </a:lnTo>
                <a:lnTo>
                  <a:pt x="12213" y="5963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653136"/>
            <a:ext cx="7883732" cy="170484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75"/>
              </a:spcBef>
              <a:buSzPct val="7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 i="1" dirty="0">
                <a:solidFill>
                  <a:schemeClr val="bg1">
                    <a:lumMod val="65000"/>
                  </a:schemeClr>
                </a:solidFill>
              </a:rPr>
              <a:t>Presented by:</a:t>
            </a:r>
          </a:p>
          <a:p>
            <a:pPr>
              <a:lnSpc>
                <a:spcPct val="80000"/>
              </a:lnSpc>
              <a:spcBef>
                <a:spcPts val="475"/>
              </a:spcBef>
              <a:buSzPct val="7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 dirty="0">
                <a:solidFill>
                  <a:srgbClr val="7030A0"/>
                </a:solidFill>
                <a:ea typeface="新細明體" pitchFamily="16" charset="-120"/>
              </a:rPr>
              <a:t>MICHELLE OPIYO</a:t>
            </a:r>
          </a:p>
          <a:p>
            <a:pPr algn="r">
              <a:lnSpc>
                <a:spcPct val="90000"/>
              </a:lnSpc>
            </a:pPr>
            <a:endParaRPr lang="en-GB" sz="2800" i="1" dirty="0"/>
          </a:p>
        </p:txBody>
      </p:sp>
      <p:sp>
        <p:nvSpPr>
          <p:cNvPr id="1026" name="Freeform 2"/>
          <p:cNvSpPr>
            <a:spLocks/>
          </p:cNvSpPr>
          <p:nvPr/>
        </p:nvSpPr>
        <p:spPr bwMode="auto">
          <a:xfrm>
            <a:off x="0" y="6357982"/>
            <a:ext cx="9144000" cy="571480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00629" y="73951"/>
            <a:ext cx="3886206" cy="1308896"/>
          </a:xfrm>
          <a:prstGeom prst="rect">
            <a:avLst/>
          </a:prstGeom>
          <a:noFill/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0035" y="1628800"/>
            <a:ext cx="8386800" cy="258601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5500" b="1" i="1" dirty="0">
                <a:solidFill>
                  <a:schemeClr val="bg1"/>
                </a:solidFill>
              </a:rPr>
              <a:t>VPN: </a:t>
            </a:r>
            <a:br>
              <a:rPr lang="en-US" sz="5500" b="1" i="1" dirty="0">
                <a:solidFill>
                  <a:schemeClr val="bg1"/>
                </a:solidFill>
              </a:rPr>
            </a:br>
            <a:r>
              <a:rPr lang="en-US" sz="5500" b="1" i="1" dirty="0">
                <a:solidFill>
                  <a:schemeClr val="bg1"/>
                </a:solidFill>
              </a:rPr>
              <a:t>Virtual Private Networks</a:t>
            </a:r>
            <a:r>
              <a:rPr lang="en-GB" sz="5100" spc="-150" dirty="0" smtClean="0"/>
              <a:t/>
            </a:r>
            <a:br>
              <a:rPr lang="en-GB" sz="5100" spc="-150" dirty="0" smtClean="0"/>
            </a:br>
            <a:endParaRPr lang="en-GB" sz="5100" spc="-150" dirty="0"/>
          </a:p>
        </p:txBody>
      </p:sp>
    </p:spTree>
    <p:extLst>
      <p:ext uri="{BB962C8B-B14F-4D97-AF65-F5344CB8AC3E}">
        <p14:creationId xmlns:p14="http://schemas.microsoft.com/office/powerpoint/2010/main" val="15120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88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Topology: Remote Access VPN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386614" cy="4591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86190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Topology: Intranet VPN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60" y="1628800"/>
            <a:ext cx="7122780" cy="45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83799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Topology: Extranet VPN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992888" cy="464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7493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VPN Topology: Advantages and Disadvantages of VPN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Advantages:</a:t>
            </a:r>
          </a:p>
          <a:p>
            <a:pPr lvl="1">
              <a:buClr>
                <a:srgbClr val="7030A0"/>
              </a:buClr>
              <a:buSzPct val="10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Greater scalability</a:t>
            </a:r>
          </a:p>
          <a:p>
            <a:pPr lvl="1">
              <a:buClr>
                <a:srgbClr val="7030A0"/>
              </a:buClr>
              <a:buSzPct val="10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Easy to add/remove users</a:t>
            </a:r>
          </a:p>
          <a:p>
            <a:pPr lvl="1">
              <a:buClr>
                <a:srgbClr val="7030A0"/>
              </a:buClr>
              <a:buSzPct val="10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Reduced long-distance telecommunications costs</a:t>
            </a:r>
          </a:p>
          <a:p>
            <a:pPr lvl="1">
              <a:buClr>
                <a:srgbClr val="7030A0"/>
              </a:buClr>
              <a:buSzPct val="10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Mobility</a:t>
            </a:r>
          </a:p>
          <a:p>
            <a:pPr lvl="1">
              <a:buClr>
                <a:srgbClr val="7030A0"/>
              </a:buClr>
              <a:buSzPct val="10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Security</a:t>
            </a:r>
          </a:p>
          <a:p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35824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Topology: Advantages and Disadvantages of VPN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Disadvantages 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Lack of standards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Understanding of security issues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Unpredictable Internet traffic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Difficult to accommodate products from different vendors</a:t>
            </a:r>
          </a:p>
          <a:p>
            <a:endParaRPr lang="en-GB" dirty="0"/>
          </a:p>
        </p:txBody>
      </p:sp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83086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VPN </a:t>
            </a:r>
            <a:r>
              <a:rPr lang="en-US" sz="4000" b="1" dirty="0">
                <a:solidFill>
                  <a:srgbClr val="7030A0"/>
                </a:solidFill>
              </a:rPr>
              <a:t>Topology: What is needed?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Existing hardware (Servers, workstations,…)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Internet connection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VPN - Router/Switch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Software to create and manage tunnels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Security Device such as firewall</a:t>
            </a:r>
          </a:p>
          <a:p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0008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Topology: How it works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Operates at layer 2 or 3 of OSI model</a:t>
            </a:r>
          </a:p>
          <a:p>
            <a:pPr lvl="1">
              <a:lnSpc>
                <a:spcPct val="90000"/>
              </a:lnSpc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Layer 2 frame – Ethernet</a:t>
            </a:r>
          </a:p>
          <a:p>
            <a:pPr lvl="1">
              <a:lnSpc>
                <a:spcPct val="90000"/>
              </a:lnSpc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Layer 3 packet – IP</a:t>
            </a:r>
          </a:p>
          <a:p>
            <a:pPr>
              <a:lnSpc>
                <a:spcPct val="90000"/>
              </a:lnSpc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Tunneling</a:t>
            </a:r>
          </a:p>
          <a:p>
            <a:pPr lvl="1">
              <a:lnSpc>
                <a:spcPct val="90000"/>
              </a:lnSpc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ea typeface="新細明體" pitchFamily="16" charset="-120"/>
              </a:rPr>
              <a:t>allows senders to encapsulate their data in IP packets that hide the routing and switching infrastructure of the Internet</a:t>
            </a:r>
          </a:p>
          <a:p>
            <a:pPr lvl="1">
              <a:lnSpc>
                <a:spcPct val="90000"/>
              </a:lnSpc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ea typeface="新細明體" pitchFamily="16" charset="-120"/>
              </a:rPr>
              <a:t>to ensure data security against unwanted viewers, or hackers. </a:t>
            </a:r>
          </a:p>
          <a:p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1006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COMPONENTS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are the components of VPN?</a:t>
            </a:r>
          </a:p>
          <a:p>
            <a:endParaRPr lang="en-GB" dirty="0"/>
          </a:p>
        </p:txBody>
      </p:sp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63404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Components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Protocols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Security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Appliances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1001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Components: Protocols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IP Security (</a:t>
            </a:r>
            <a:r>
              <a:rPr lang="en-US" dirty="0" err="1"/>
              <a:t>IPSec</a:t>
            </a:r>
            <a:r>
              <a:rPr lang="en-US" dirty="0"/>
              <a:t>)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Transport mode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Tunnel mode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Point-to-Point Tunneling Protocol (PPTP)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Voluntary tunneling method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Uses PPP (Point-to-Point Protocol)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3870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7030A0"/>
                </a:solidFill>
              </a:rPr>
              <a:t>INTRODUCTION</a:t>
            </a:r>
            <a:endParaRPr lang="en-GB" sz="48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What is a VPN?</a:t>
            </a:r>
          </a:p>
          <a:p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6870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VPN </a:t>
            </a:r>
            <a:r>
              <a:rPr lang="en-US" sz="4000" b="1" dirty="0">
                <a:solidFill>
                  <a:srgbClr val="7030A0"/>
                </a:solidFill>
              </a:rPr>
              <a:t>Components: Protocols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IP Security (</a:t>
            </a:r>
            <a:r>
              <a:rPr lang="en-US" dirty="0" err="1"/>
              <a:t>IPSec</a:t>
            </a:r>
            <a:r>
              <a:rPr lang="en-US" dirty="0"/>
              <a:t>)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Transport mode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Tunnel mode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Point-to-Point Tunneling Protocol (PPTP)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Voluntary tunneling method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Uses PPP (Point-to-Point Protocol)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81151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Components: Protocols 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Layer 2 Tunneling Protocol (L2TP)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Exists at the data link layer of OSI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Composed from PPTP and L2F (Layer 2 Forwarding)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Compulsory tunneling method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201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Example of packet encapsulation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7674646" cy="482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43672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Components: Security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Encryption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Technique for scrambling and unscrambling information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Unscramble – called clear-text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Scrambled information – cipher-text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82743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VPN </a:t>
            </a:r>
            <a:r>
              <a:rPr lang="en-US" sz="4000" b="1" dirty="0">
                <a:solidFill>
                  <a:srgbClr val="7030A0"/>
                </a:solidFill>
              </a:rPr>
              <a:t>Components: Security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75"/>
              </a:spcBef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Keys</a:t>
            </a:r>
          </a:p>
          <a:p>
            <a:pPr lvl="1">
              <a:spcBef>
                <a:spcPts val="550"/>
              </a:spcBef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Secret code that the encryption algorithm uses to create a unique version of cipher-text</a:t>
            </a:r>
          </a:p>
          <a:p>
            <a:pPr lvl="1">
              <a:spcBef>
                <a:spcPts val="550"/>
              </a:spcBef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8-bits keys = 256 combinations or two to the eighth power</a:t>
            </a:r>
          </a:p>
          <a:p>
            <a:pPr lvl="1">
              <a:spcBef>
                <a:spcPts val="550"/>
              </a:spcBef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16-bits keys = 65,536 combinations or two to the 16</a:t>
            </a:r>
            <a:r>
              <a:rPr lang="en-US" sz="3200" baseline="30000" dirty="0"/>
              <a:t>th</a:t>
            </a:r>
            <a:r>
              <a:rPr lang="en-US" sz="3200" dirty="0"/>
              <a:t> power</a:t>
            </a:r>
          </a:p>
          <a:p>
            <a:pPr lvl="1">
              <a:spcBef>
                <a:spcPts val="550"/>
              </a:spcBef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56-bits keys = 72,057,594,037,927,900 or two to the 56</a:t>
            </a:r>
            <a:r>
              <a:rPr lang="en-US" sz="3200" baseline="30000" dirty="0"/>
              <a:t>th</a:t>
            </a:r>
            <a:r>
              <a:rPr lang="en-US" sz="3200" dirty="0"/>
              <a:t> power</a:t>
            </a:r>
          </a:p>
          <a:p>
            <a:pPr lvl="1">
              <a:spcBef>
                <a:spcPts val="550"/>
              </a:spcBef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168-bits keys …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4902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VPN </a:t>
            </a:r>
            <a:r>
              <a:rPr lang="en-US" sz="4000" b="1" dirty="0">
                <a:solidFill>
                  <a:srgbClr val="7030A0"/>
                </a:solidFill>
              </a:rPr>
              <a:t>Components: Security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b="1" dirty="0">
                <a:solidFill>
                  <a:srgbClr val="7030A0"/>
                </a:solidFill>
                <a:ea typeface="DejaVu Sans" charset="0"/>
                <a:cs typeface="DejaVu Sans" charset="0"/>
              </a:rPr>
              <a:t>TYPES OF ENCRYPTIONS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SYMMETRIC ENCRYPTIONS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Sender, receiver share the secret key. In communications with each other the secret key is used to encrypt, decrypt data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16638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b="1" dirty="0" smtClean="0">
                <a:solidFill>
                  <a:srgbClr val="7030A0"/>
                </a:solidFill>
              </a:rPr>
              <a:t>VPN </a:t>
            </a:r>
            <a:r>
              <a:rPr lang="en-US" b="1" dirty="0">
                <a:solidFill>
                  <a:srgbClr val="7030A0"/>
                </a:solidFill>
              </a:rPr>
              <a:t>Components: Security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ASSYMETRIC ENCRYPTION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Public Key encryption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Each of the parties involved has crypto two keys. A public key known to all and a private key known only to owner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A wants to communicate with B. A looks up B’s public key and uses it to encrypt data. The encrypted data can only be decrypted using B’s private key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68343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VPN </a:t>
            </a:r>
            <a:r>
              <a:rPr lang="en-US" sz="4000" b="1" dirty="0">
                <a:solidFill>
                  <a:srgbClr val="7030A0"/>
                </a:solidFill>
              </a:rPr>
              <a:t>Components: Security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Digital Signatures: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B wants to communicate with A – needs to confirm A’s id. To authenticate himself, A signs a message using his private key to generate digital signature. B takes encrypted message, A’s public key and runs signature verification to confirm authenticity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34315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Components: Security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Authentication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Determine if the sender is the authorized person and if the data has been redirect or corrupted 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User/System Authentication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Data Authentication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09349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b="1" dirty="0" smtClean="0">
                <a:solidFill>
                  <a:srgbClr val="7030A0"/>
                </a:solidFill>
              </a:rPr>
              <a:t>VPN </a:t>
            </a:r>
            <a:r>
              <a:rPr lang="en-US" b="1" dirty="0">
                <a:solidFill>
                  <a:srgbClr val="7030A0"/>
                </a:solidFill>
              </a:rPr>
              <a:t>Components: Appliances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Intrusion detection firewalls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Monitors traffic crossing network parameters and protects enterprises from unauthorized access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Packet-level firewall checks source and destination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Application-level firewall acts as a host computer between the organization’s network and the Internet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5374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Introduction: What is a VPN?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000" dirty="0"/>
              <a:t>Virtual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4000" dirty="0"/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000" dirty="0"/>
              <a:t>Private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4000" dirty="0"/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000" dirty="0"/>
              <a:t>Network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85546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QUALITY OF SERVICE (</a:t>
            </a:r>
            <a:r>
              <a:rPr lang="en-US" sz="4000" b="1" dirty="0" err="1">
                <a:solidFill>
                  <a:srgbClr val="7030A0"/>
                </a:solidFill>
              </a:rPr>
              <a:t>QoS</a:t>
            </a:r>
            <a:r>
              <a:rPr lang="en-US" sz="4000" b="1" dirty="0">
                <a:solidFill>
                  <a:srgbClr val="7030A0"/>
                </a:solidFill>
              </a:rPr>
              <a:t>)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</a:t>
            </a:r>
            <a:r>
              <a:rPr lang="en-US" dirty="0" err="1">
                <a:solidFill>
                  <a:schemeClr val="tx1"/>
                </a:solidFill>
              </a:rPr>
              <a:t>QoS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endParaRPr lang="en-GB" dirty="0"/>
          </a:p>
        </p:txBody>
      </p:sp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2624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What is </a:t>
            </a:r>
            <a:r>
              <a:rPr lang="en-US" sz="4000" b="1" dirty="0" err="1">
                <a:solidFill>
                  <a:srgbClr val="7030A0"/>
                </a:solidFill>
              </a:rPr>
              <a:t>QoS</a:t>
            </a:r>
            <a:r>
              <a:rPr lang="en-US" sz="4000" b="1" dirty="0">
                <a:solidFill>
                  <a:srgbClr val="7030A0"/>
                </a:solidFill>
              </a:rPr>
              <a:t>?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15947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81049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b="1" dirty="0" smtClean="0">
                <a:solidFill>
                  <a:srgbClr val="7030A0"/>
                </a:solidFill>
              </a:rPr>
              <a:t>VPN </a:t>
            </a:r>
            <a:r>
              <a:rPr lang="en-US" b="1" dirty="0">
                <a:solidFill>
                  <a:srgbClr val="7030A0"/>
                </a:solidFill>
              </a:rPr>
              <a:t>Productivity and Cost Benefits: Quality of Service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</a:pPr>
            <a:r>
              <a:rPr lang="en-US" dirty="0"/>
              <a:t>Question: “Do I get acceptable response times when I access my mission critical applications from a remote office?”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01690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7030A0"/>
                </a:solidFill>
              </a:rPr>
              <a:t>QoS</a:t>
            </a:r>
            <a:r>
              <a:rPr lang="en-US" sz="4000" b="1" dirty="0">
                <a:solidFill>
                  <a:srgbClr val="7030A0"/>
                </a:solidFill>
              </a:rPr>
              <a:t> Options 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Two models are available for </a:t>
            </a:r>
            <a:r>
              <a:rPr lang="en-US" dirty="0" err="1"/>
              <a:t>QoS</a:t>
            </a:r>
            <a:r>
              <a:rPr lang="en-US" dirty="0"/>
              <a:t> functionality:</a:t>
            </a:r>
          </a:p>
          <a:p>
            <a:pPr marL="341313" indent="-341313">
              <a:buClrTx/>
              <a:buSzPct val="7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Differentiated Services Model (</a:t>
            </a:r>
            <a:r>
              <a:rPr lang="en-US" sz="3200" dirty="0" err="1"/>
              <a:t>DiffServ</a:t>
            </a:r>
            <a:r>
              <a:rPr lang="en-US" sz="3200" dirty="0"/>
              <a:t>)</a:t>
            </a:r>
          </a:p>
          <a:p>
            <a:pPr lvl="1">
              <a:buClr>
                <a:srgbClr val="7030A0"/>
              </a:buClr>
              <a:buSzPct val="7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Integrated Services Model (</a:t>
            </a:r>
            <a:r>
              <a:rPr lang="en-US" sz="3200" dirty="0" err="1"/>
              <a:t>IntServ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491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b="1" dirty="0" smtClean="0">
                <a:solidFill>
                  <a:srgbClr val="7030A0"/>
                </a:solidFill>
              </a:rPr>
              <a:t>Differentiated </a:t>
            </a:r>
            <a:r>
              <a:rPr lang="en-US" b="1" dirty="0">
                <a:solidFill>
                  <a:srgbClr val="7030A0"/>
                </a:solidFill>
              </a:rPr>
              <a:t>Services Model (</a:t>
            </a:r>
            <a:r>
              <a:rPr lang="en-US" b="1" dirty="0" err="1">
                <a:solidFill>
                  <a:srgbClr val="7030A0"/>
                </a:solidFill>
              </a:rPr>
              <a:t>DiffServ</a:t>
            </a:r>
            <a:r>
              <a:rPr lang="en-US" b="1" dirty="0">
                <a:solidFill>
                  <a:srgbClr val="7030A0"/>
                </a:solidFill>
              </a:rPr>
              <a:t>)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92088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8926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Integrated </a:t>
            </a:r>
            <a:r>
              <a:rPr lang="en-US" sz="4000" b="1" dirty="0">
                <a:solidFill>
                  <a:srgbClr val="7030A0"/>
                </a:solidFill>
              </a:rPr>
              <a:t>Services Model (</a:t>
            </a:r>
            <a:r>
              <a:rPr lang="en-US" sz="4000" b="1" dirty="0" err="1">
                <a:solidFill>
                  <a:srgbClr val="7030A0"/>
                </a:solidFill>
              </a:rPr>
              <a:t>IntServ</a:t>
            </a:r>
            <a:r>
              <a:rPr lang="en-US" sz="4000" dirty="0"/>
              <a:t>)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467544" y="1628800"/>
            <a:ext cx="8208912" cy="4680520"/>
            <a:chOff x="816" y="1200"/>
            <a:chExt cx="3899" cy="2591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200"/>
              <a:ext cx="3899" cy="2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816" y="1200"/>
              <a:ext cx="3899" cy="2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84791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QUESTIONS?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6696744" cy="4968551"/>
          </a:xfrm>
        </p:spPr>
      </p:pic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081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>
            <a:off x="0" y="2452985"/>
            <a:ext cx="9144000" cy="4833667"/>
          </a:xfrm>
          <a:custGeom>
            <a:avLst/>
            <a:gdLst>
              <a:gd name="connsiteX0" fmla="*/ 12555 w 12555"/>
              <a:gd name="connsiteY0" fmla="*/ 675 h 4406"/>
              <a:gd name="connsiteX1" fmla="*/ 0 w 12555"/>
              <a:gd name="connsiteY1" fmla="*/ 4406 h 4406"/>
              <a:gd name="connsiteX2" fmla="*/ 15 w 12555"/>
              <a:gd name="connsiteY2" fmla="*/ 345 h 4406"/>
              <a:gd name="connsiteX3" fmla="*/ 6420 w 12555"/>
              <a:gd name="connsiteY3" fmla="*/ 345 h 4406"/>
              <a:gd name="connsiteX4" fmla="*/ 6870 w 12555"/>
              <a:gd name="connsiteY4" fmla="*/ 0 h 4406"/>
              <a:gd name="connsiteX5" fmla="*/ 12555 w 12555"/>
              <a:gd name="connsiteY5" fmla="*/ 0 h 4406"/>
              <a:gd name="connsiteX6" fmla="*/ 12555 w 12555"/>
              <a:gd name="connsiteY6" fmla="*/ 675 h 4406"/>
              <a:gd name="connsiteX0" fmla="*/ 12555 w 12555"/>
              <a:gd name="connsiteY0" fmla="*/ 4465 h 4465"/>
              <a:gd name="connsiteX1" fmla="*/ 0 w 12555"/>
              <a:gd name="connsiteY1" fmla="*/ 4406 h 4465"/>
              <a:gd name="connsiteX2" fmla="*/ 15 w 12555"/>
              <a:gd name="connsiteY2" fmla="*/ 345 h 4465"/>
              <a:gd name="connsiteX3" fmla="*/ 6420 w 12555"/>
              <a:gd name="connsiteY3" fmla="*/ 345 h 4465"/>
              <a:gd name="connsiteX4" fmla="*/ 6870 w 12555"/>
              <a:gd name="connsiteY4" fmla="*/ 0 h 4465"/>
              <a:gd name="connsiteX5" fmla="*/ 12555 w 12555"/>
              <a:gd name="connsiteY5" fmla="*/ 0 h 4465"/>
              <a:gd name="connsiteX6" fmla="*/ 12555 w 12555"/>
              <a:gd name="connsiteY6" fmla="*/ 4465 h 4465"/>
              <a:gd name="connsiteX0" fmla="*/ 12555 w 12555"/>
              <a:gd name="connsiteY0" fmla="*/ 4465 h 5816"/>
              <a:gd name="connsiteX1" fmla="*/ 0 w 12555"/>
              <a:gd name="connsiteY1" fmla="*/ 5816 h 5816"/>
              <a:gd name="connsiteX2" fmla="*/ 15 w 12555"/>
              <a:gd name="connsiteY2" fmla="*/ 345 h 5816"/>
              <a:gd name="connsiteX3" fmla="*/ 6420 w 12555"/>
              <a:gd name="connsiteY3" fmla="*/ 345 h 5816"/>
              <a:gd name="connsiteX4" fmla="*/ 6870 w 12555"/>
              <a:gd name="connsiteY4" fmla="*/ 0 h 5816"/>
              <a:gd name="connsiteX5" fmla="*/ 12555 w 12555"/>
              <a:gd name="connsiteY5" fmla="*/ 0 h 5816"/>
              <a:gd name="connsiteX6" fmla="*/ 12555 w 12555"/>
              <a:gd name="connsiteY6" fmla="*/ 4465 h 5816"/>
              <a:gd name="connsiteX0" fmla="*/ 12555 w 12555"/>
              <a:gd name="connsiteY0" fmla="*/ 5963 h 5963"/>
              <a:gd name="connsiteX1" fmla="*/ 0 w 12555"/>
              <a:gd name="connsiteY1" fmla="*/ 5816 h 5963"/>
              <a:gd name="connsiteX2" fmla="*/ 15 w 12555"/>
              <a:gd name="connsiteY2" fmla="*/ 345 h 5963"/>
              <a:gd name="connsiteX3" fmla="*/ 6420 w 12555"/>
              <a:gd name="connsiteY3" fmla="*/ 345 h 5963"/>
              <a:gd name="connsiteX4" fmla="*/ 6870 w 12555"/>
              <a:gd name="connsiteY4" fmla="*/ 0 h 5963"/>
              <a:gd name="connsiteX5" fmla="*/ 12555 w 12555"/>
              <a:gd name="connsiteY5" fmla="*/ 0 h 5963"/>
              <a:gd name="connsiteX6" fmla="*/ 12555 w 12555"/>
              <a:gd name="connsiteY6" fmla="*/ 5963 h 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55" h="5963">
                <a:moveTo>
                  <a:pt x="12555" y="5963"/>
                </a:moveTo>
                <a:lnTo>
                  <a:pt x="0" y="5816"/>
                </a:lnTo>
                <a:cubicBezTo>
                  <a:pt x="5" y="4462"/>
                  <a:pt x="10" y="1699"/>
                  <a:pt x="15" y="345"/>
                </a:cubicBez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5963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71538" y="5286388"/>
            <a:ext cx="6400800" cy="1500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www.kenet.or.ke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Jomo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Kenyatta Memorial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Library, University of Nairobi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P. O Box 30244-00100, Nairobi.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0732 </a:t>
            </a:r>
            <a:r>
              <a:rPr lang="en-GB" dirty="0">
                <a:solidFill>
                  <a:schemeClr val="bg1"/>
                </a:solidFill>
              </a:rPr>
              <a:t>150 500 / 0703 044 500</a:t>
            </a:r>
            <a:endParaRPr kumimoji="0" lang="en-GB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 descr="J:\Business\KENET\Transforming-EdthroughICTpurp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3381375" cy="9048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173413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bg1"/>
                </a:solidFill>
              </a:rPr>
              <a:t>Thank You</a:t>
            </a:r>
            <a:endParaRPr lang="en-GB" sz="6600" b="1" dirty="0">
              <a:solidFill>
                <a:schemeClr val="bg1"/>
              </a:solidFill>
            </a:endParaRPr>
          </a:p>
        </p:txBody>
      </p:sp>
      <p:pic>
        <p:nvPicPr>
          <p:cNvPr id="13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-25"/>
            <a:ext cx="2571768" cy="866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279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13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INTRODUCTION TO VPN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4000"/>
              </a:lnSpc>
              <a:buClr>
                <a:srgbClr val="7030A0"/>
              </a:buClr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A VPN is a private network in the sense that it carries confidential information, protected by various security mechanisms, between known parties. </a:t>
            </a:r>
          </a:p>
          <a:p>
            <a:pPr>
              <a:lnSpc>
                <a:spcPct val="84000"/>
              </a:lnSpc>
              <a:buClr>
                <a:srgbClr val="7030A0"/>
              </a:buClr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VPNs are only "virtually" private,  because the data actually travels over shared – open to all public internet networks instead of fully dedicated private connections. </a:t>
            </a:r>
            <a:r>
              <a:rPr lang="en-US" dirty="0" err="1">
                <a:ea typeface="DejaVu Sans" charset="0"/>
                <a:cs typeface="DejaVu Sans" charset="0"/>
              </a:rPr>
              <a:t>E.g</a:t>
            </a:r>
            <a:r>
              <a:rPr lang="en-US" dirty="0">
                <a:ea typeface="DejaVu Sans" charset="0"/>
                <a:cs typeface="DejaVu Sans" charset="0"/>
              </a:rPr>
              <a:t>: private leased line</a:t>
            </a:r>
          </a:p>
          <a:p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528303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908720"/>
            <a:ext cx="5457825" cy="5239667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Introduction to VPN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56084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37275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330066"/>
                </a:solidFill>
                <a:ea typeface="DejaVu Sans" charset="0"/>
                <a:cs typeface="DejaVu Sans" charset="0"/>
              </a:rPr>
              <a:t/>
            </a:r>
            <a:br>
              <a:rPr lang="en-US" sz="4000" b="1" dirty="0" smtClean="0">
                <a:solidFill>
                  <a:srgbClr val="330066"/>
                </a:solidFill>
                <a:ea typeface="DejaVu Sans" charset="0"/>
                <a:cs typeface="DejaVu Sans" charset="0"/>
              </a:rPr>
            </a:br>
            <a:r>
              <a:rPr lang="en-US" b="1" dirty="0" smtClean="0">
                <a:solidFill>
                  <a:srgbClr val="330066"/>
                </a:solidFill>
                <a:ea typeface="DejaVu Sans" charset="0"/>
                <a:cs typeface="DejaVu Sans" charset="0"/>
              </a:rPr>
              <a:t>Closed </a:t>
            </a:r>
            <a:r>
              <a:rPr lang="en-US" b="1" dirty="0">
                <a:solidFill>
                  <a:srgbClr val="330066"/>
                </a:solidFill>
                <a:ea typeface="DejaVu Sans" charset="0"/>
                <a:cs typeface="DejaVu Sans" charset="0"/>
              </a:rPr>
              <a:t>Private Networks vs. Virtual Private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lnSpc>
                <a:spcPct val="93000"/>
              </a:lnSpc>
              <a:buClr>
                <a:srgbClr val="7030A0"/>
              </a:buClr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dirty="0" smtClean="0">
              <a:ea typeface="DejaVu Sans" charset="0"/>
              <a:cs typeface="DejaVu Sans" charset="0"/>
            </a:endParaRPr>
          </a:p>
          <a:p>
            <a:pPr>
              <a:lnSpc>
                <a:spcPct val="93000"/>
              </a:lnSpc>
              <a:buClr>
                <a:srgbClr val="7030A0"/>
              </a:buClr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*</a:t>
            </a:r>
            <a:r>
              <a:rPr lang="en-US" dirty="0">
                <a:ea typeface="DejaVu Sans" charset="0"/>
                <a:cs typeface="DejaVu Sans" charset="0"/>
              </a:rPr>
              <a:t>Closed Private Networks : - private leased lines, private Intranet links [fiber/copper </a:t>
            </a:r>
            <a:r>
              <a:rPr lang="en-US" dirty="0" smtClean="0">
                <a:ea typeface="DejaVu Sans" charset="0"/>
                <a:cs typeface="DejaVu Sans" charset="0"/>
              </a:rPr>
              <a:t>…]</a:t>
            </a:r>
            <a:endParaRPr lang="en-US" dirty="0">
              <a:ea typeface="DejaVu Sans" charset="0"/>
              <a:cs typeface="DejaVu Sans" charset="0"/>
            </a:endParaRPr>
          </a:p>
          <a:p>
            <a:pPr>
              <a:lnSpc>
                <a:spcPct val="93000"/>
              </a:lnSpc>
              <a:buClr>
                <a:srgbClr val="7030A0"/>
              </a:buClr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VPN - The public Internet is used as the backbone for VPNs.  This saves costs tremendously from reduction of equipment and maintenance, leased line costs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353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7030A0"/>
                </a:solidFill>
              </a:rPr>
              <a:t>VPN TOPOLOGY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825"/>
              </a:spcBef>
              <a:buSzPct val="7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/>
              <a:t>How does a VPN work?</a:t>
            </a:r>
            <a:endParaRPr lang="en-US" b="1" dirty="0"/>
          </a:p>
        </p:txBody>
      </p:sp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79720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VPN Topology: Types of VPNs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Remote access VPN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Intranet VPN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Extranet VPN</a:t>
            </a:r>
          </a:p>
          <a:p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66920" y="249840"/>
            <a:ext cx="1452960" cy="459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9302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KENET-Watermark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709612"/>
            <a:ext cx="5457825" cy="5438775"/>
          </a:xfrm>
          <a:prstGeom prst="rect">
            <a:avLst/>
          </a:prstGeom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0" y="6422878"/>
            <a:ext cx="9144000" cy="506584"/>
          </a:xfrm>
          <a:custGeom>
            <a:avLst/>
            <a:gdLst/>
            <a:ahLst/>
            <a:cxnLst>
              <a:cxn ang="0">
                <a:pos x="12555" y="675"/>
              </a:cxn>
              <a:cxn ang="0">
                <a:pos x="0" y="705"/>
              </a:cxn>
              <a:cxn ang="0">
                <a:pos x="15" y="345"/>
              </a:cxn>
              <a:cxn ang="0">
                <a:pos x="6420" y="345"/>
              </a:cxn>
              <a:cxn ang="0">
                <a:pos x="6870" y="0"/>
              </a:cxn>
              <a:cxn ang="0">
                <a:pos x="12555" y="0"/>
              </a:cxn>
              <a:cxn ang="0">
                <a:pos x="12555" y="675"/>
              </a:cxn>
              <a:cxn ang="0">
                <a:pos x="12555" y="675"/>
              </a:cxn>
            </a:cxnLst>
            <a:rect l="0" t="0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6422878"/>
            <a:ext cx="3357586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Transforming education through ICT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4" descr="J:\Business\KENET\Kenet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14" y="71414"/>
            <a:ext cx="1908942" cy="6429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latin typeface="Calibri" pitchFamily="34" charset="0"/>
                <a:ea typeface="DejaVu Sans" charset="0"/>
                <a:cs typeface="DejaVu Sans" charset="0"/>
              </a:rPr>
              <a:t>Remote Access/ Road Warrior VPN – Allows constantly moving employees to securely connect to office. A VPN client is normally required. All user needs is credentials – VPN </a:t>
            </a:r>
            <a:r>
              <a:rPr lang="en-US" dirty="0" err="1">
                <a:latin typeface="Calibri" pitchFamily="34" charset="0"/>
                <a:ea typeface="DejaVu Sans" charset="0"/>
                <a:cs typeface="DejaVu Sans" charset="0"/>
              </a:rPr>
              <a:t>config</a:t>
            </a:r>
            <a:r>
              <a:rPr lang="en-US" dirty="0">
                <a:latin typeface="Calibri" pitchFamily="34" charset="0"/>
                <a:ea typeface="DejaVu Sans" charset="0"/>
                <a:cs typeface="DejaVu Sans" charset="0"/>
              </a:rPr>
              <a:t> “pushed” to user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latin typeface="Calibri" pitchFamily="34" charset="0"/>
                <a:ea typeface="DejaVu Sans" charset="0"/>
                <a:cs typeface="DejaVu Sans" charset="0"/>
              </a:rPr>
              <a:t>Intranet – Connects remote branches of the organization to the hub/</a:t>
            </a:r>
            <a:r>
              <a:rPr lang="en-US" dirty="0" err="1">
                <a:latin typeface="Calibri" pitchFamily="34" charset="0"/>
                <a:ea typeface="DejaVu Sans" charset="0"/>
                <a:cs typeface="DejaVu Sans" charset="0"/>
              </a:rPr>
              <a:t>hq</a:t>
            </a:r>
            <a:endParaRPr lang="en-US" dirty="0">
              <a:latin typeface="Calibri" pitchFamily="34" charset="0"/>
              <a:ea typeface="DejaVu Sans" charset="0"/>
              <a:cs typeface="DejaVu Sans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latin typeface="Calibri" pitchFamily="34" charset="0"/>
                <a:ea typeface="DejaVu Sans" charset="0"/>
                <a:cs typeface="DejaVu Sans" charset="0"/>
              </a:rPr>
              <a:t>Extranet – Provide business partners, sub-contractors secure access to critical internal data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0614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952</Words>
  <Application>Microsoft Office PowerPoint</Application>
  <PresentationFormat>On-screen Show (4:3)</PresentationFormat>
  <Paragraphs>172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VPN:  Virtual Private Networks </vt:lpstr>
      <vt:lpstr>INTRODUCTION</vt:lpstr>
      <vt:lpstr>Introduction: What is a VPN?</vt:lpstr>
      <vt:lpstr>INTRODUCTION TO VPN</vt:lpstr>
      <vt:lpstr>Introduction to VPN</vt:lpstr>
      <vt:lpstr> Closed Private Networks vs. Virtual Private Networks</vt:lpstr>
      <vt:lpstr>VPN TOPOLOGY</vt:lpstr>
      <vt:lpstr>VPN Topology: Types of VPNs</vt:lpstr>
      <vt:lpstr>PowerPoint Presentation</vt:lpstr>
      <vt:lpstr>VPN Topology: Remote Access VPN</vt:lpstr>
      <vt:lpstr>VPN Topology: Intranet VPN</vt:lpstr>
      <vt:lpstr>VPN Topology: Extranet VPN</vt:lpstr>
      <vt:lpstr>VPN Topology: Advantages and Disadvantages of VPN</vt:lpstr>
      <vt:lpstr>VPN Topology: Advantages and Disadvantages of VPN</vt:lpstr>
      <vt:lpstr> VPN Topology: What is needed?</vt:lpstr>
      <vt:lpstr>VPN Topology: How it works</vt:lpstr>
      <vt:lpstr>VPN COMPONENTS</vt:lpstr>
      <vt:lpstr>VPN Components</vt:lpstr>
      <vt:lpstr>VPN Components: Protocols</vt:lpstr>
      <vt:lpstr> VPN Components: Protocols</vt:lpstr>
      <vt:lpstr>VPN Components: Protocols </vt:lpstr>
      <vt:lpstr>Example of packet encapsulation</vt:lpstr>
      <vt:lpstr>VPN Components: Security</vt:lpstr>
      <vt:lpstr> VPN Components: Security</vt:lpstr>
      <vt:lpstr> VPN Components: Security</vt:lpstr>
      <vt:lpstr> VPN Components: Security</vt:lpstr>
      <vt:lpstr> VPN Components: Security</vt:lpstr>
      <vt:lpstr>VPN Components: Security</vt:lpstr>
      <vt:lpstr> VPN Components: Appliances</vt:lpstr>
      <vt:lpstr>QUALITY OF SERVICE (QoS)</vt:lpstr>
      <vt:lpstr>What is QoS?</vt:lpstr>
      <vt:lpstr>  VPN Productivity and Cost Benefits: Quality of Service</vt:lpstr>
      <vt:lpstr>QoS Options </vt:lpstr>
      <vt:lpstr> Differentiated Services Model (DiffServ)</vt:lpstr>
      <vt:lpstr> Integrated Services Model (IntServ)</vt:lpstr>
      <vt:lpstr>QUESTIONS?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2014-09-16T18:56:59Z</dcterms:created>
  <dcterms:modified xsi:type="dcterms:W3CDTF">2014-10-25T08:45:47Z</dcterms:modified>
</cp:coreProperties>
</file>