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7" r:id="rId3"/>
    <p:sldId id="261" r:id="rId4"/>
    <p:sldId id="262" r:id="rId5"/>
    <p:sldId id="263" r:id="rId6"/>
    <p:sldId id="413" r:id="rId7"/>
    <p:sldId id="414" r:id="rId8"/>
    <p:sldId id="415" r:id="rId9"/>
    <p:sldId id="265" r:id="rId10"/>
    <p:sldId id="416" r:id="rId11"/>
    <p:sldId id="417" r:id="rId12"/>
    <p:sldId id="418" r:id="rId13"/>
    <p:sldId id="419" r:id="rId14"/>
    <p:sldId id="406" r:id="rId15"/>
    <p:sldId id="407" r:id="rId16"/>
    <p:sldId id="408" r:id="rId17"/>
    <p:sldId id="284" r:id="rId18"/>
    <p:sldId id="398" r:id="rId19"/>
  </p:sldIdLst>
  <p:sldSz cx="12192000" cy="6858000"/>
  <p:notesSz cx="6858000" cy="9144000"/>
  <p:defaultTextStyle>
    <a:defPPr>
      <a:defRPr lang="en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Gachuhi" initials="CG" lastIdx="1" clrIdx="0">
    <p:extLst>
      <p:ext uri="{19B8F6BF-5375-455C-9EA6-DF929625EA0E}">
        <p15:presenceInfo xmlns:p15="http://schemas.microsoft.com/office/powerpoint/2012/main" userId="S::cgachuhi@kenet.or.ke::e30dd946-561b-4067-beec-bb202dbe26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7704B7-4B8A-4512-93ED-DDCDD9510B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KE"/>
        </a:p>
      </dgm:t>
    </dgm:pt>
    <dgm:pt modelId="{8B2A3591-FBE4-40DF-A074-57D0A8E3E338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800" b="1" dirty="0">
              <a:solidFill>
                <a:srgbClr val="000000"/>
              </a:solidFill>
              <a:latin typeface="Garamond" panose="02020404030301010803" pitchFamily="18" charset="0"/>
            </a:rPr>
            <a:t>Understand the concept of Firewalls</a:t>
          </a:r>
          <a:endParaRPr lang="en-KE" sz="2800" dirty="0"/>
        </a:p>
      </dgm:t>
    </dgm:pt>
    <dgm:pt modelId="{A15B5082-BEB1-412A-A8DC-1925F2DEE872}" type="parTrans" cxnId="{83536BD5-0140-45C8-884B-705ECE851B96}">
      <dgm:prSet/>
      <dgm:spPr/>
      <dgm:t>
        <a:bodyPr/>
        <a:lstStyle/>
        <a:p>
          <a:endParaRPr lang="en-KE"/>
        </a:p>
      </dgm:t>
    </dgm:pt>
    <dgm:pt modelId="{53A9B0DE-700D-40ED-A0D5-12DDF92D060D}" type="sibTrans" cxnId="{83536BD5-0140-45C8-884B-705ECE851B96}">
      <dgm:prSet/>
      <dgm:spPr/>
      <dgm:t>
        <a:bodyPr/>
        <a:lstStyle/>
        <a:p>
          <a:endParaRPr lang="en-KE"/>
        </a:p>
      </dgm:t>
    </dgm:pt>
    <dgm:pt modelId="{F5864250-6C57-4C9B-AFB9-E981A691A3AE}">
      <dgm:prSet custT="1"/>
      <dgm:spPr>
        <a:solidFill>
          <a:srgbClr val="7030A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06680" tIns="106680" rIns="106680" bIns="106680" numCol="1" spcCol="1270" anchor="ctr" anchorCtr="0"/>
        <a:lstStyle/>
        <a:p>
          <a:r>
            <a:rPr lang="en-US" sz="2800" b="1" dirty="0">
              <a:solidFill>
                <a:srgbClr val="000000"/>
              </a:solidFill>
              <a:latin typeface="Garamond" panose="02020404030301010803" pitchFamily="18" charset="0"/>
            </a:rPr>
            <a:t>Identify the types of Firewalls</a:t>
          </a:r>
        </a:p>
      </dgm:t>
    </dgm:pt>
    <dgm:pt modelId="{9FFFE7FB-12A6-459F-8117-6D7C96D9E7E2}" type="parTrans" cxnId="{04F9228D-B114-411E-98BE-1BD0E3A990F3}">
      <dgm:prSet/>
      <dgm:spPr/>
      <dgm:t>
        <a:bodyPr/>
        <a:lstStyle/>
        <a:p>
          <a:endParaRPr lang="en-KE"/>
        </a:p>
      </dgm:t>
    </dgm:pt>
    <dgm:pt modelId="{1DD31495-EA66-4CB4-A2E5-1F98CB4B9B31}" type="sibTrans" cxnId="{04F9228D-B114-411E-98BE-1BD0E3A990F3}">
      <dgm:prSet/>
      <dgm:spPr/>
      <dgm:t>
        <a:bodyPr/>
        <a:lstStyle/>
        <a:p>
          <a:endParaRPr lang="en-KE"/>
        </a:p>
      </dgm:t>
    </dgm:pt>
    <dgm:pt modelId="{1D5499C5-87F5-4135-BCDA-6AC18804B5B3}">
      <dgm:prSet custT="1"/>
      <dgm:spPr>
        <a:solidFill>
          <a:srgbClr val="7030A0"/>
        </a:solidFill>
      </dgm:spPr>
      <dgm:t>
        <a:bodyPr/>
        <a:lstStyle/>
        <a:p>
          <a:r>
            <a:rPr lang="en-US" sz="2800" b="1" dirty="0">
              <a:solidFill>
                <a:srgbClr val="000000"/>
              </a:solidFill>
              <a:latin typeface="Garamond" panose="02020404030301010803" pitchFamily="18" charset="0"/>
            </a:rPr>
            <a:t>Learn how to install and configure </a:t>
          </a:r>
          <a:r>
            <a:rPr lang="en-US" sz="2800" b="1" dirty="0" err="1">
              <a:solidFill>
                <a:srgbClr val="000000"/>
              </a:solidFill>
              <a:latin typeface="Garamond" panose="02020404030301010803" pitchFamily="18" charset="0"/>
            </a:rPr>
            <a:t>IPtables</a:t>
          </a:r>
          <a:endParaRPr lang="en-US" sz="2800" b="1" dirty="0">
            <a:solidFill>
              <a:srgbClr val="000000"/>
            </a:solidFill>
            <a:latin typeface="Garamond" panose="02020404030301010803" pitchFamily="18" charset="0"/>
          </a:endParaRPr>
        </a:p>
      </dgm:t>
    </dgm:pt>
    <dgm:pt modelId="{C4920B57-8252-4717-B15F-9622659D357A}" type="parTrans" cxnId="{1712B45F-C40F-4F63-99A7-8A1FEE6B172F}">
      <dgm:prSet/>
      <dgm:spPr/>
      <dgm:t>
        <a:bodyPr/>
        <a:lstStyle/>
        <a:p>
          <a:endParaRPr lang="en-KE"/>
        </a:p>
      </dgm:t>
    </dgm:pt>
    <dgm:pt modelId="{D415C319-3CC3-4274-99D6-BF199ABDD0B1}" type="sibTrans" cxnId="{1712B45F-C40F-4F63-99A7-8A1FEE6B172F}">
      <dgm:prSet/>
      <dgm:spPr/>
      <dgm:t>
        <a:bodyPr/>
        <a:lstStyle/>
        <a:p>
          <a:endParaRPr lang="en-KE"/>
        </a:p>
      </dgm:t>
    </dgm:pt>
    <dgm:pt modelId="{A7F2F329-0B53-4382-9D3A-8C004C6E688F}">
      <dgm:prSet custT="1"/>
      <dgm:spPr>
        <a:solidFill>
          <a:srgbClr val="7030A0"/>
        </a:solidFill>
      </dgm:spPr>
      <dgm:t>
        <a:bodyPr/>
        <a:lstStyle/>
        <a:p>
          <a:r>
            <a:rPr lang="en-US" sz="2800" b="1" dirty="0">
              <a:solidFill>
                <a:srgbClr val="000000"/>
              </a:solidFill>
              <a:latin typeface="Garamond" panose="02020404030301010803" pitchFamily="18" charset="0"/>
            </a:rPr>
            <a:t>Understand the concept of </a:t>
          </a:r>
          <a:r>
            <a:rPr lang="en-US" sz="2800" b="1" dirty="0" err="1">
              <a:solidFill>
                <a:srgbClr val="000000"/>
              </a:solidFill>
              <a:latin typeface="Garamond" panose="02020404030301010803" pitchFamily="18" charset="0"/>
            </a:rPr>
            <a:t>IPtables</a:t>
          </a:r>
          <a:endParaRPr lang="en-US" sz="2800" b="1" dirty="0">
            <a:solidFill>
              <a:srgbClr val="000000"/>
            </a:solidFill>
            <a:latin typeface="Garamond" panose="02020404030301010803" pitchFamily="18" charset="0"/>
          </a:endParaRPr>
        </a:p>
      </dgm:t>
    </dgm:pt>
    <dgm:pt modelId="{BE88D65A-0CA8-48A2-B104-879DF60E4D88}" type="parTrans" cxnId="{CD7CD333-2A7F-421C-9A5E-063371F23347}">
      <dgm:prSet/>
      <dgm:spPr/>
      <dgm:t>
        <a:bodyPr/>
        <a:lstStyle/>
        <a:p>
          <a:endParaRPr lang="en-KE"/>
        </a:p>
      </dgm:t>
    </dgm:pt>
    <dgm:pt modelId="{CEE78BEC-DBF6-4AD2-8F00-4BC79C2D1E0A}" type="sibTrans" cxnId="{CD7CD333-2A7F-421C-9A5E-063371F23347}">
      <dgm:prSet/>
      <dgm:spPr/>
      <dgm:t>
        <a:bodyPr/>
        <a:lstStyle/>
        <a:p>
          <a:endParaRPr lang="en-KE"/>
        </a:p>
      </dgm:t>
    </dgm:pt>
    <dgm:pt modelId="{E7F7742D-62FC-4460-B7FF-4EF27B397B23}" type="pres">
      <dgm:prSet presAssocID="{527704B7-4B8A-4512-93ED-DDCDD9510B9C}" presName="linear" presStyleCnt="0">
        <dgm:presLayoutVars>
          <dgm:animLvl val="lvl"/>
          <dgm:resizeHandles val="exact"/>
        </dgm:presLayoutVars>
      </dgm:prSet>
      <dgm:spPr/>
    </dgm:pt>
    <dgm:pt modelId="{5B83A817-1D61-4BAE-9DEE-EFE007EC349B}" type="pres">
      <dgm:prSet presAssocID="{8B2A3591-FBE4-40DF-A074-57D0A8E3E338}" presName="parentText" presStyleLbl="node1" presStyleIdx="0" presStyleCnt="4" custLinFactNeighborX="175" custLinFactNeighborY="-29570">
        <dgm:presLayoutVars>
          <dgm:chMax val="0"/>
          <dgm:bulletEnabled val="1"/>
        </dgm:presLayoutVars>
      </dgm:prSet>
      <dgm:spPr/>
    </dgm:pt>
    <dgm:pt modelId="{7E1E077A-0BE5-43C7-B3C6-B6ED6374230D}" type="pres">
      <dgm:prSet presAssocID="{53A9B0DE-700D-40ED-A0D5-12DDF92D060D}" presName="spacer" presStyleCnt="0"/>
      <dgm:spPr/>
    </dgm:pt>
    <dgm:pt modelId="{5820AD00-30A2-4524-B46B-38F121A380EA}" type="pres">
      <dgm:prSet presAssocID="{F5864250-6C57-4C9B-AFB9-E981A691A3AE}" presName="parentText" presStyleLbl="node1" presStyleIdx="1" presStyleCnt="4" custLinFactNeighborY="19970">
        <dgm:presLayoutVars>
          <dgm:chMax val="0"/>
          <dgm:bulletEnabled val="1"/>
        </dgm:presLayoutVars>
      </dgm:prSet>
      <dgm:spPr>
        <a:xfrm>
          <a:off x="0" y="1047610"/>
          <a:ext cx="7117613" cy="737100"/>
        </a:xfrm>
        <a:prstGeom prst="roundRect">
          <a:avLst/>
        </a:prstGeom>
      </dgm:spPr>
    </dgm:pt>
    <dgm:pt modelId="{8509AA14-4A17-4A5D-A560-D79069E5C9F8}" type="pres">
      <dgm:prSet presAssocID="{1DD31495-EA66-4CB4-A2E5-1F98CB4B9B31}" presName="spacer" presStyleCnt="0"/>
      <dgm:spPr/>
    </dgm:pt>
    <dgm:pt modelId="{2650F8EE-9151-45A2-80B4-C8329CE92061}" type="pres">
      <dgm:prSet presAssocID="{1D5499C5-87F5-4135-BCDA-6AC18804B5B3}" presName="parentText" presStyleLbl="node1" presStyleIdx="2" presStyleCnt="4" custLinFactY="95276" custLinFactNeighborX="92" custLinFactNeighborY="100000">
        <dgm:presLayoutVars>
          <dgm:chMax val="0"/>
          <dgm:bulletEnabled val="1"/>
        </dgm:presLayoutVars>
      </dgm:prSet>
      <dgm:spPr/>
    </dgm:pt>
    <dgm:pt modelId="{78704547-CDBE-40F9-932A-2464ADC3B7CE}" type="pres">
      <dgm:prSet presAssocID="{D415C319-3CC3-4274-99D6-BF199ABDD0B1}" presName="spacer" presStyleCnt="0"/>
      <dgm:spPr/>
    </dgm:pt>
    <dgm:pt modelId="{9526B66F-B527-4AC7-B905-FCA310C84D2B}" type="pres">
      <dgm:prSet presAssocID="{A7F2F329-0B53-4382-9D3A-8C004C6E688F}" presName="parentText" presStyleLbl="node1" presStyleIdx="3" presStyleCnt="4" custLinFactY="-100000" custLinFactNeighborX="105" custLinFactNeighborY="-101739">
        <dgm:presLayoutVars>
          <dgm:chMax val="0"/>
          <dgm:bulletEnabled val="1"/>
        </dgm:presLayoutVars>
      </dgm:prSet>
      <dgm:spPr/>
    </dgm:pt>
  </dgm:ptLst>
  <dgm:cxnLst>
    <dgm:cxn modelId="{830AC21A-D155-4574-8E09-F1F085C60864}" type="presOf" srcId="{527704B7-4B8A-4512-93ED-DDCDD9510B9C}" destId="{E7F7742D-62FC-4460-B7FF-4EF27B397B23}" srcOrd="0" destOrd="0" presId="urn:microsoft.com/office/officeart/2005/8/layout/vList2"/>
    <dgm:cxn modelId="{CD7CD333-2A7F-421C-9A5E-063371F23347}" srcId="{527704B7-4B8A-4512-93ED-DDCDD9510B9C}" destId="{A7F2F329-0B53-4382-9D3A-8C004C6E688F}" srcOrd="3" destOrd="0" parTransId="{BE88D65A-0CA8-48A2-B104-879DF60E4D88}" sibTransId="{CEE78BEC-DBF6-4AD2-8F00-4BC79C2D1E0A}"/>
    <dgm:cxn modelId="{5D23AC5B-6E5A-4DE4-96BB-9F9CBC37211E}" type="presOf" srcId="{8B2A3591-FBE4-40DF-A074-57D0A8E3E338}" destId="{5B83A817-1D61-4BAE-9DEE-EFE007EC349B}" srcOrd="0" destOrd="0" presId="urn:microsoft.com/office/officeart/2005/8/layout/vList2"/>
    <dgm:cxn modelId="{1712B45F-C40F-4F63-99A7-8A1FEE6B172F}" srcId="{527704B7-4B8A-4512-93ED-DDCDD9510B9C}" destId="{1D5499C5-87F5-4135-BCDA-6AC18804B5B3}" srcOrd="2" destOrd="0" parTransId="{C4920B57-8252-4717-B15F-9622659D357A}" sibTransId="{D415C319-3CC3-4274-99D6-BF199ABDD0B1}"/>
    <dgm:cxn modelId="{D97A2347-4ABC-4CE4-BD20-549B2AFE9D17}" type="presOf" srcId="{1D5499C5-87F5-4135-BCDA-6AC18804B5B3}" destId="{2650F8EE-9151-45A2-80B4-C8329CE92061}" srcOrd="0" destOrd="0" presId="urn:microsoft.com/office/officeart/2005/8/layout/vList2"/>
    <dgm:cxn modelId="{1DA27D56-173D-43F0-9200-58001BAC89CE}" type="presOf" srcId="{A7F2F329-0B53-4382-9D3A-8C004C6E688F}" destId="{9526B66F-B527-4AC7-B905-FCA310C84D2B}" srcOrd="0" destOrd="0" presId="urn:microsoft.com/office/officeart/2005/8/layout/vList2"/>
    <dgm:cxn modelId="{EB72A378-3017-4E06-A2D9-A8576CF3964E}" type="presOf" srcId="{F5864250-6C57-4C9B-AFB9-E981A691A3AE}" destId="{5820AD00-30A2-4524-B46B-38F121A380EA}" srcOrd="0" destOrd="0" presId="urn:microsoft.com/office/officeart/2005/8/layout/vList2"/>
    <dgm:cxn modelId="{04F9228D-B114-411E-98BE-1BD0E3A990F3}" srcId="{527704B7-4B8A-4512-93ED-DDCDD9510B9C}" destId="{F5864250-6C57-4C9B-AFB9-E981A691A3AE}" srcOrd="1" destOrd="0" parTransId="{9FFFE7FB-12A6-459F-8117-6D7C96D9E7E2}" sibTransId="{1DD31495-EA66-4CB4-A2E5-1F98CB4B9B31}"/>
    <dgm:cxn modelId="{83536BD5-0140-45C8-884B-705ECE851B96}" srcId="{527704B7-4B8A-4512-93ED-DDCDD9510B9C}" destId="{8B2A3591-FBE4-40DF-A074-57D0A8E3E338}" srcOrd="0" destOrd="0" parTransId="{A15B5082-BEB1-412A-A8DC-1925F2DEE872}" sibTransId="{53A9B0DE-700D-40ED-A0D5-12DDF92D060D}"/>
    <dgm:cxn modelId="{2BA199E0-BA52-47C0-9E57-E965F262C953}" type="presParOf" srcId="{E7F7742D-62FC-4460-B7FF-4EF27B397B23}" destId="{5B83A817-1D61-4BAE-9DEE-EFE007EC349B}" srcOrd="0" destOrd="0" presId="urn:microsoft.com/office/officeart/2005/8/layout/vList2"/>
    <dgm:cxn modelId="{63DB8962-FF4C-4E2D-9AD4-96D62D448DC5}" type="presParOf" srcId="{E7F7742D-62FC-4460-B7FF-4EF27B397B23}" destId="{7E1E077A-0BE5-43C7-B3C6-B6ED6374230D}" srcOrd="1" destOrd="0" presId="urn:microsoft.com/office/officeart/2005/8/layout/vList2"/>
    <dgm:cxn modelId="{AB361EA6-8320-40FF-82A6-B53214E716AA}" type="presParOf" srcId="{E7F7742D-62FC-4460-B7FF-4EF27B397B23}" destId="{5820AD00-30A2-4524-B46B-38F121A380EA}" srcOrd="2" destOrd="0" presId="urn:microsoft.com/office/officeart/2005/8/layout/vList2"/>
    <dgm:cxn modelId="{D29AE470-C09A-4210-9D5C-E5A18C5DB055}" type="presParOf" srcId="{E7F7742D-62FC-4460-B7FF-4EF27B397B23}" destId="{8509AA14-4A17-4A5D-A560-D79069E5C9F8}" srcOrd="3" destOrd="0" presId="urn:microsoft.com/office/officeart/2005/8/layout/vList2"/>
    <dgm:cxn modelId="{D0EDD920-3720-4820-8091-EC26752E7BF0}" type="presParOf" srcId="{E7F7742D-62FC-4460-B7FF-4EF27B397B23}" destId="{2650F8EE-9151-45A2-80B4-C8329CE92061}" srcOrd="4" destOrd="0" presId="urn:microsoft.com/office/officeart/2005/8/layout/vList2"/>
    <dgm:cxn modelId="{90A4222D-08D3-4A74-8DF4-D7BFB4E521B0}" type="presParOf" srcId="{E7F7742D-62FC-4460-B7FF-4EF27B397B23}" destId="{78704547-CDBE-40F9-932A-2464ADC3B7CE}" srcOrd="5" destOrd="0" presId="urn:microsoft.com/office/officeart/2005/8/layout/vList2"/>
    <dgm:cxn modelId="{B89ACED4-5EB8-47D8-974B-7119573A5166}" type="presParOf" srcId="{E7F7742D-62FC-4460-B7FF-4EF27B397B23}" destId="{9526B66F-B527-4AC7-B905-FCA310C84D2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4461B1-1E3F-4F88-8F6E-215CB8987E35}" type="doc">
      <dgm:prSet loTypeId="urn:microsoft.com/office/officeart/2011/layout/TabList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en-KE"/>
        </a:p>
      </dgm:t>
    </dgm:pt>
    <dgm:pt modelId="{177705BA-958C-4CE0-81BC-D7A4DCA84A8D}">
      <dgm:prSet phldrT="[Text]"/>
      <dgm:spPr/>
      <dgm:t>
        <a:bodyPr/>
        <a:lstStyle/>
        <a:p>
          <a:r>
            <a:rPr lang="en-US" b="1" i="0" dirty="0">
              <a:latin typeface="Garamond" panose="02020404030301010803" pitchFamily="18" charset="0"/>
            </a:rPr>
            <a:t>Packet Filtering Firewalls</a:t>
          </a:r>
          <a:endParaRPr lang="en-KE" b="1" dirty="0">
            <a:latin typeface="Garamond" panose="02020404030301010803" pitchFamily="18" charset="0"/>
          </a:endParaRPr>
        </a:p>
      </dgm:t>
    </dgm:pt>
    <dgm:pt modelId="{97CAF500-101A-4DAD-9F1E-906830F069B2}" type="parTrans" cxnId="{80A8FBAF-9B7B-4451-9612-8DEAF7FF57EF}">
      <dgm:prSet/>
      <dgm:spPr/>
      <dgm:t>
        <a:bodyPr/>
        <a:lstStyle/>
        <a:p>
          <a:endParaRPr lang="en-KE"/>
        </a:p>
      </dgm:t>
    </dgm:pt>
    <dgm:pt modelId="{5B1BC4D9-DFB3-4B6B-B392-7253424AF8A8}" type="sibTrans" cxnId="{80A8FBAF-9B7B-4451-9612-8DEAF7FF57EF}">
      <dgm:prSet/>
      <dgm:spPr/>
      <dgm:t>
        <a:bodyPr/>
        <a:lstStyle/>
        <a:p>
          <a:endParaRPr lang="en-KE"/>
        </a:p>
      </dgm:t>
    </dgm:pt>
    <dgm:pt modelId="{D00249FE-7A33-4230-A731-48D726200099}">
      <dgm:prSet phldrT="[Text]"/>
      <dgm:spPr/>
      <dgm:t>
        <a:bodyPr/>
        <a:lstStyle/>
        <a:p>
          <a:r>
            <a:rPr lang="en-US" b="0" i="0" dirty="0">
              <a:latin typeface="Garamond" panose="02020404030301010803" pitchFamily="18" charset="0"/>
            </a:rPr>
            <a:t>Packet filtering firewalls operate at the network </a:t>
          </a:r>
          <a:r>
            <a:rPr lang="en-US" b="0" i="0" dirty="0">
              <a:solidFill>
                <a:srgbClr val="C00000"/>
              </a:solidFill>
              <a:latin typeface="Garamond" panose="02020404030301010803" pitchFamily="18" charset="0"/>
            </a:rPr>
            <a:t>layer (Layer 3) </a:t>
          </a:r>
          <a:r>
            <a:rPr lang="en-US" b="0" i="0" dirty="0">
              <a:latin typeface="Garamond" panose="02020404030301010803" pitchFamily="18" charset="0"/>
            </a:rPr>
            <a:t>of the OSI model and filter network packets based on criteria such as </a:t>
          </a:r>
          <a:r>
            <a:rPr lang="en-US" b="0" i="0" dirty="0">
              <a:solidFill>
                <a:srgbClr val="C00000"/>
              </a:solidFill>
              <a:latin typeface="Garamond" panose="02020404030301010803" pitchFamily="18" charset="0"/>
            </a:rPr>
            <a:t>source and destination IP </a:t>
          </a:r>
          <a:r>
            <a:rPr lang="en-US" b="0" i="0" dirty="0">
              <a:latin typeface="Garamond" panose="02020404030301010803" pitchFamily="18" charset="0"/>
            </a:rPr>
            <a:t>addresses, </a:t>
          </a:r>
          <a:r>
            <a:rPr lang="en-US" b="0" i="0" dirty="0">
              <a:solidFill>
                <a:srgbClr val="C00000"/>
              </a:solidFill>
              <a:latin typeface="Garamond" panose="02020404030301010803" pitchFamily="18" charset="0"/>
            </a:rPr>
            <a:t>port numbers</a:t>
          </a:r>
          <a:r>
            <a:rPr lang="en-US" b="0" i="0" dirty="0">
              <a:latin typeface="Garamond" panose="02020404030301010803" pitchFamily="18" charset="0"/>
            </a:rPr>
            <a:t>, and </a:t>
          </a:r>
          <a:r>
            <a:rPr lang="en-US" b="0" i="0" dirty="0">
              <a:solidFill>
                <a:srgbClr val="C00000"/>
              </a:solidFill>
              <a:latin typeface="Garamond" panose="02020404030301010803" pitchFamily="18" charset="0"/>
            </a:rPr>
            <a:t>protocol type</a:t>
          </a:r>
          <a:r>
            <a:rPr lang="en-US" b="0" i="0" dirty="0">
              <a:latin typeface="Garamond" panose="02020404030301010803" pitchFamily="18" charset="0"/>
            </a:rPr>
            <a:t>. </a:t>
          </a:r>
        </a:p>
        <a:p>
          <a:r>
            <a:rPr lang="en-US" b="0" i="0" dirty="0">
              <a:latin typeface="Garamond" panose="02020404030301010803" pitchFamily="18" charset="0"/>
            </a:rPr>
            <a:t>Examples include iptables (Linux), Windows Firewall (Windows), and routers with access control lists (ACLs)</a:t>
          </a:r>
          <a:endParaRPr lang="en-KE" dirty="0">
            <a:latin typeface="Garamond" panose="02020404030301010803" pitchFamily="18" charset="0"/>
          </a:endParaRPr>
        </a:p>
      </dgm:t>
    </dgm:pt>
    <dgm:pt modelId="{82E8B03E-617F-4128-A1BE-B944030DA2BD}" type="parTrans" cxnId="{82867C9F-8D98-4ED4-997C-C9D4806E6929}">
      <dgm:prSet/>
      <dgm:spPr/>
      <dgm:t>
        <a:bodyPr/>
        <a:lstStyle/>
        <a:p>
          <a:endParaRPr lang="en-KE"/>
        </a:p>
      </dgm:t>
    </dgm:pt>
    <dgm:pt modelId="{28C7A7E2-8E14-463F-988D-06D9A4242AF0}" type="sibTrans" cxnId="{82867C9F-8D98-4ED4-997C-C9D4806E6929}">
      <dgm:prSet/>
      <dgm:spPr/>
      <dgm:t>
        <a:bodyPr/>
        <a:lstStyle/>
        <a:p>
          <a:endParaRPr lang="en-KE"/>
        </a:p>
      </dgm:t>
    </dgm:pt>
    <dgm:pt modelId="{E73090FA-C927-4DE8-8A0F-01F1F35BEFC7}">
      <dgm:prSet phldrT="[Text]" custT="1"/>
      <dgm:spPr/>
      <dgm:t>
        <a:bodyPr/>
        <a:lstStyle/>
        <a:p>
          <a:r>
            <a:rPr lang="en-US" sz="3600" b="1" i="0" dirty="0">
              <a:latin typeface="Garamond" panose="02020404030301010803" pitchFamily="18" charset="0"/>
            </a:rPr>
            <a:t>Stateful Inspection Firewalls</a:t>
          </a:r>
          <a:endParaRPr lang="en-KE" sz="3600" b="1" dirty="0">
            <a:latin typeface="Garamond" panose="02020404030301010803" pitchFamily="18" charset="0"/>
          </a:endParaRPr>
        </a:p>
      </dgm:t>
    </dgm:pt>
    <dgm:pt modelId="{61173056-101F-4C50-A026-8ECD72B8B1E5}" type="parTrans" cxnId="{A6EB76D0-E82B-4326-AC2B-22FED9346083}">
      <dgm:prSet/>
      <dgm:spPr/>
      <dgm:t>
        <a:bodyPr/>
        <a:lstStyle/>
        <a:p>
          <a:endParaRPr lang="en-KE"/>
        </a:p>
      </dgm:t>
    </dgm:pt>
    <dgm:pt modelId="{D84DF8D3-E77F-484E-93CF-11AE75C52142}" type="sibTrans" cxnId="{A6EB76D0-E82B-4326-AC2B-22FED9346083}">
      <dgm:prSet/>
      <dgm:spPr/>
      <dgm:t>
        <a:bodyPr/>
        <a:lstStyle/>
        <a:p>
          <a:endParaRPr lang="en-KE"/>
        </a:p>
      </dgm:t>
    </dgm:pt>
    <dgm:pt modelId="{1D7C8FBB-3829-420F-87A6-E31EB4AD8C98}">
      <dgm:prSet phldrT="[Text]" custT="1"/>
      <dgm:spPr/>
      <dgm:t>
        <a:bodyPr/>
        <a:lstStyle/>
        <a:p>
          <a:r>
            <a:rPr lang="en-US" sz="2200" b="0" i="0" dirty="0">
              <a:latin typeface="Garamond" panose="02020404030301010803" pitchFamily="18" charset="0"/>
            </a:rPr>
            <a:t>Stateful inspection, or dynamic packet filtering, firewalls </a:t>
          </a:r>
          <a:r>
            <a:rPr lang="en-US" sz="2200" b="0" i="0" dirty="0">
              <a:solidFill>
                <a:srgbClr val="C00000"/>
              </a:solidFill>
              <a:latin typeface="Garamond" panose="02020404030301010803" pitchFamily="18" charset="0"/>
            </a:rPr>
            <a:t>keep track of the state of active connections</a:t>
          </a:r>
          <a:r>
            <a:rPr lang="en-US" sz="2200" b="0" i="0" dirty="0">
              <a:latin typeface="Garamond" panose="02020404030301010803" pitchFamily="18" charset="0"/>
            </a:rPr>
            <a:t> and </a:t>
          </a:r>
          <a:r>
            <a:rPr lang="en-US" sz="2200" b="0" i="0" dirty="0">
              <a:solidFill>
                <a:srgbClr val="C00000"/>
              </a:solidFill>
              <a:latin typeface="Garamond" panose="02020404030301010803" pitchFamily="18" charset="0"/>
            </a:rPr>
            <a:t>make decisions based on the state information</a:t>
          </a:r>
          <a:r>
            <a:rPr lang="en-US" sz="2200" b="0" i="0" dirty="0">
              <a:latin typeface="Garamond" panose="02020404030301010803" pitchFamily="18" charset="0"/>
            </a:rPr>
            <a:t>.</a:t>
          </a:r>
        </a:p>
        <a:p>
          <a:r>
            <a:rPr lang="en-US" sz="2200" b="0" i="0" dirty="0">
              <a:latin typeface="Garamond" panose="02020404030301010803" pitchFamily="18" charset="0"/>
            </a:rPr>
            <a:t>They are more intelligent than packet filtering firewalls and can inspect the context of traffic. </a:t>
          </a:r>
        </a:p>
        <a:p>
          <a:r>
            <a:rPr lang="en-US" sz="2200" b="0" i="0" dirty="0">
              <a:latin typeface="Garamond" panose="02020404030301010803" pitchFamily="18" charset="0"/>
            </a:rPr>
            <a:t>Examples include Cisco ASA and Check Point Firewall.</a:t>
          </a:r>
          <a:endParaRPr lang="en-KE" sz="2200" dirty="0">
            <a:latin typeface="Garamond" panose="02020404030301010803" pitchFamily="18" charset="0"/>
          </a:endParaRPr>
        </a:p>
      </dgm:t>
    </dgm:pt>
    <dgm:pt modelId="{9730943D-33B2-4D1A-AF3D-FC231EFAD983}" type="parTrans" cxnId="{2214AA72-F1E9-46AE-932F-69DFBE3D5F89}">
      <dgm:prSet/>
      <dgm:spPr/>
      <dgm:t>
        <a:bodyPr/>
        <a:lstStyle/>
        <a:p>
          <a:endParaRPr lang="en-KE"/>
        </a:p>
      </dgm:t>
    </dgm:pt>
    <dgm:pt modelId="{51615C2E-B9D1-47BA-8EB7-298204319A46}" type="sibTrans" cxnId="{2214AA72-F1E9-46AE-932F-69DFBE3D5F89}">
      <dgm:prSet/>
      <dgm:spPr/>
      <dgm:t>
        <a:bodyPr/>
        <a:lstStyle/>
        <a:p>
          <a:endParaRPr lang="en-KE"/>
        </a:p>
      </dgm:t>
    </dgm:pt>
    <dgm:pt modelId="{6764E870-668D-467C-A825-DAC1DC28B9AF}" type="pres">
      <dgm:prSet presAssocID="{704461B1-1E3F-4F88-8F6E-215CB8987E3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7B717763-81BD-4A8C-9EB0-B3B3F72EE50C}" type="pres">
      <dgm:prSet presAssocID="{177705BA-958C-4CE0-81BC-D7A4DCA84A8D}" presName="composite" presStyleCnt="0"/>
      <dgm:spPr/>
    </dgm:pt>
    <dgm:pt modelId="{0230B955-42AE-4BCA-9B48-EEBB9E4CD2E1}" type="pres">
      <dgm:prSet presAssocID="{177705BA-958C-4CE0-81BC-D7A4DCA84A8D}" presName="FirstChild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9586DBB7-041A-440E-B3AD-6E3C3BC01851}" type="pres">
      <dgm:prSet presAssocID="{177705BA-958C-4CE0-81BC-D7A4DCA84A8D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</dgm:pt>
    <dgm:pt modelId="{9251EFDB-4EF2-45CF-9941-E3C51F430282}" type="pres">
      <dgm:prSet presAssocID="{177705BA-958C-4CE0-81BC-D7A4DCA84A8D}" presName="Accent" presStyleLbl="parChTrans1D1" presStyleIdx="0" presStyleCnt="2"/>
      <dgm:spPr/>
    </dgm:pt>
    <dgm:pt modelId="{B7C782DF-629D-4C2F-B0D6-BE8FA49DCD22}" type="pres">
      <dgm:prSet presAssocID="{5B1BC4D9-DFB3-4B6B-B392-7253424AF8A8}" presName="sibTrans" presStyleCnt="0"/>
      <dgm:spPr/>
    </dgm:pt>
    <dgm:pt modelId="{32D91832-7F15-4CE4-8C18-43DC38F6E23B}" type="pres">
      <dgm:prSet presAssocID="{E73090FA-C927-4DE8-8A0F-01F1F35BEFC7}" presName="composite" presStyleCnt="0"/>
      <dgm:spPr/>
    </dgm:pt>
    <dgm:pt modelId="{D2937A8A-B399-4EB3-A9E6-5AB8C058D16E}" type="pres">
      <dgm:prSet presAssocID="{E73090FA-C927-4DE8-8A0F-01F1F35BEFC7}" presName="FirstChild" presStyleLbl="revTx" presStyleIdx="1" presStyleCnt="2" custLinFactNeighborX="218" custLinFactNeighborY="28875">
        <dgm:presLayoutVars>
          <dgm:chMax val="0"/>
          <dgm:chPref val="0"/>
          <dgm:bulletEnabled val="1"/>
        </dgm:presLayoutVars>
      </dgm:prSet>
      <dgm:spPr/>
    </dgm:pt>
    <dgm:pt modelId="{B6AA0DBA-16DB-4B4A-9EEB-4CC1C0CFBB76}" type="pres">
      <dgm:prSet presAssocID="{E73090FA-C927-4DE8-8A0F-01F1F35BEFC7}" presName="Parent" presStyleLbl="alignNode1" presStyleIdx="1" presStyleCnt="2" custLinFactNeighborX="-1861" custLinFactNeighborY="28875">
        <dgm:presLayoutVars>
          <dgm:chMax val="3"/>
          <dgm:chPref val="3"/>
          <dgm:bulletEnabled val="1"/>
        </dgm:presLayoutVars>
      </dgm:prSet>
      <dgm:spPr/>
    </dgm:pt>
    <dgm:pt modelId="{999A7C29-7847-4E60-932D-5EA658F99C99}" type="pres">
      <dgm:prSet presAssocID="{E73090FA-C927-4DE8-8A0F-01F1F35BEFC7}" presName="Accent" presStyleLbl="parChTrans1D1" presStyleIdx="1" presStyleCnt="2" custLinFactY="700000" custLinFactNeighborX="242" custLinFactNeighborY="728750"/>
      <dgm:spPr/>
    </dgm:pt>
  </dgm:ptLst>
  <dgm:cxnLst>
    <dgm:cxn modelId="{DA920529-3226-4330-9ADC-2F7C6E7FA330}" type="presOf" srcId="{704461B1-1E3F-4F88-8F6E-215CB8987E35}" destId="{6764E870-668D-467C-A825-DAC1DC28B9AF}" srcOrd="0" destOrd="0" presId="urn:microsoft.com/office/officeart/2011/layout/TabList"/>
    <dgm:cxn modelId="{2214AA72-F1E9-46AE-932F-69DFBE3D5F89}" srcId="{E73090FA-C927-4DE8-8A0F-01F1F35BEFC7}" destId="{1D7C8FBB-3829-420F-87A6-E31EB4AD8C98}" srcOrd="0" destOrd="0" parTransId="{9730943D-33B2-4D1A-AF3D-FC231EFAD983}" sibTransId="{51615C2E-B9D1-47BA-8EB7-298204319A46}"/>
    <dgm:cxn modelId="{33D40F8F-559F-44E7-8181-1C99CF1D530D}" type="presOf" srcId="{1D7C8FBB-3829-420F-87A6-E31EB4AD8C98}" destId="{D2937A8A-B399-4EB3-A9E6-5AB8C058D16E}" srcOrd="0" destOrd="0" presId="urn:microsoft.com/office/officeart/2011/layout/TabList"/>
    <dgm:cxn modelId="{B383319A-B0B0-4DBE-B78E-77906C1A81DA}" type="presOf" srcId="{E73090FA-C927-4DE8-8A0F-01F1F35BEFC7}" destId="{B6AA0DBA-16DB-4B4A-9EEB-4CC1C0CFBB76}" srcOrd="0" destOrd="0" presId="urn:microsoft.com/office/officeart/2011/layout/TabList"/>
    <dgm:cxn modelId="{82867C9F-8D98-4ED4-997C-C9D4806E6929}" srcId="{177705BA-958C-4CE0-81BC-D7A4DCA84A8D}" destId="{D00249FE-7A33-4230-A731-48D726200099}" srcOrd="0" destOrd="0" parTransId="{82E8B03E-617F-4128-A1BE-B944030DA2BD}" sibTransId="{28C7A7E2-8E14-463F-988D-06D9A4242AF0}"/>
    <dgm:cxn modelId="{80A8FBAF-9B7B-4451-9612-8DEAF7FF57EF}" srcId="{704461B1-1E3F-4F88-8F6E-215CB8987E35}" destId="{177705BA-958C-4CE0-81BC-D7A4DCA84A8D}" srcOrd="0" destOrd="0" parTransId="{97CAF500-101A-4DAD-9F1E-906830F069B2}" sibTransId="{5B1BC4D9-DFB3-4B6B-B392-7253424AF8A8}"/>
    <dgm:cxn modelId="{89E844C5-52F3-4D1E-881D-448760DFF112}" type="presOf" srcId="{D00249FE-7A33-4230-A731-48D726200099}" destId="{0230B955-42AE-4BCA-9B48-EEBB9E4CD2E1}" srcOrd="0" destOrd="0" presId="urn:microsoft.com/office/officeart/2011/layout/TabList"/>
    <dgm:cxn modelId="{A6EB76D0-E82B-4326-AC2B-22FED9346083}" srcId="{704461B1-1E3F-4F88-8F6E-215CB8987E35}" destId="{E73090FA-C927-4DE8-8A0F-01F1F35BEFC7}" srcOrd="1" destOrd="0" parTransId="{61173056-101F-4C50-A026-8ECD72B8B1E5}" sibTransId="{D84DF8D3-E77F-484E-93CF-11AE75C52142}"/>
    <dgm:cxn modelId="{152E7BEB-3A61-46A5-A2F6-891AE33F09DB}" type="presOf" srcId="{177705BA-958C-4CE0-81BC-D7A4DCA84A8D}" destId="{9586DBB7-041A-440E-B3AD-6E3C3BC01851}" srcOrd="0" destOrd="0" presId="urn:microsoft.com/office/officeart/2011/layout/TabList"/>
    <dgm:cxn modelId="{2632B744-D6F6-4703-AF57-0FCA658B21CF}" type="presParOf" srcId="{6764E870-668D-467C-A825-DAC1DC28B9AF}" destId="{7B717763-81BD-4A8C-9EB0-B3B3F72EE50C}" srcOrd="0" destOrd="0" presId="urn:microsoft.com/office/officeart/2011/layout/TabList"/>
    <dgm:cxn modelId="{2EF5316E-5300-45B8-AAD3-DC0B205826F1}" type="presParOf" srcId="{7B717763-81BD-4A8C-9EB0-B3B3F72EE50C}" destId="{0230B955-42AE-4BCA-9B48-EEBB9E4CD2E1}" srcOrd="0" destOrd="0" presId="urn:microsoft.com/office/officeart/2011/layout/TabList"/>
    <dgm:cxn modelId="{8532D4F1-75F7-4E93-A29B-3BCA2AA4037A}" type="presParOf" srcId="{7B717763-81BD-4A8C-9EB0-B3B3F72EE50C}" destId="{9586DBB7-041A-440E-B3AD-6E3C3BC01851}" srcOrd="1" destOrd="0" presId="urn:microsoft.com/office/officeart/2011/layout/TabList"/>
    <dgm:cxn modelId="{E6E0413E-0DAC-4B37-B1B6-608A5FB909B5}" type="presParOf" srcId="{7B717763-81BD-4A8C-9EB0-B3B3F72EE50C}" destId="{9251EFDB-4EF2-45CF-9941-E3C51F430282}" srcOrd="2" destOrd="0" presId="urn:microsoft.com/office/officeart/2011/layout/TabList"/>
    <dgm:cxn modelId="{D7BE988C-52F0-4D39-893A-0EAEA7BBB379}" type="presParOf" srcId="{6764E870-668D-467C-A825-DAC1DC28B9AF}" destId="{B7C782DF-629D-4C2F-B0D6-BE8FA49DCD22}" srcOrd="1" destOrd="0" presId="urn:microsoft.com/office/officeart/2011/layout/TabList"/>
    <dgm:cxn modelId="{C9763C2C-6A3E-4C2C-A677-92FD4A8E77A8}" type="presParOf" srcId="{6764E870-668D-467C-A825-DAC1DC28B9AF}" destId="{32D91832-7F15-4CE4-8C18-43DC38F6E23B}" srcOrd="2" destOrd="0" presId="urn:microsoft.com/office/officeart/2011/layout/TabList"/>
    <dgm:cxn modelId="{E52D48AF-BC0B-484C-8892-12C05D1F927F}" type="presParOf" srcId="{32D91832-7F15-4CE4-8C18-43DC38F6E23B}" destId="{D2937A8A-B399-4EB3-A9E6-5AB8C058D16E}" srcOrd="0" destOrd="0" presId="urn:microsoft.com/office/officeart/2011/layout/TabList"/>
    <dgm:cxn modelId="{2BB8BA6A-545C-4784-BFD8-8956FCC76044}" type="presParOf" srcId="{32D91832-7F15-4CE4-8C18-43DC38F6E23B}" destId="{B6AA0DBA-16DB-4B4A-9EEB-4CC1C0CFBB76}" srcOrd="1" destOrd="0" presId="urn:microsoft.com/office/officeart/2011/layout/TabList"/>
    <dgm:cxn modelId="{E3226B63-6EF4-4F12-A72E-F526271224F1}" type="presParOf" srcId="{32D91832-7F15-4CE4-8C18-43DC38F6E23B}" destId="{999A7C29-7847-4E60-932D-5EA658F99C99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4461B1-1E3F-4F88-8F6E-215CB8987E35}" type="doc">
      <dgm:prSet loTypeId="urn:microsoft.com/office/officeart/2011/layout/TabList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en-KE"/>
        </a:p>
      </dgm:t>
    </dgm:pt>
    <dgm:pt modelId="{177705BA-958C-4CE0-81BC-D7A4DCA84A8D}">
      <dgm:prSet phldrT="[Text]" custT="1"/>
      <dgm:spPr/>
      <dgm:t>
        <a:bodyPr/>
        <a:lstStyle/>
        <a:p>
          <a:r>
            <a:rPr lang="en-KE" sz="3600" b="1" dirty="0">
              <a:latin typeface="Garamond" panose="02020404030301010803" pitchFamily="18" charset="0"/>
            </a:rPr>
            <a:t>Proxy Firewalls</a:t>
          </a:r>
          <a:endParaRPr lang="en-KE" sz="5300" b="1" dirty="0">
            <a:latin typeface="Garamond" panose="02020404030301010803" pitchFamily="18" charset="0"/>
          </a:endParaRPr>
        </a:p>
      </dgm:t>
    </dgm:pt>
    <dgm:pt modelId="{97CAF500-101A-4DAD-9F1E-906830F069B2}" type="parTrans" cxnId="{80A8FBAF-9B7B-4451-9612-8DEAF7FF57EF}">
      <dgm:prSet/>
      <dgm:spPr/>
      <dgm:t>
        <a:bodyPr/>
        <a:lstStyle/>
        <a:p>
          <a:endParaRPr lang="en-KE"/>
        </a:p>
      </dgm:t>
    </dgm:pt>
    <dgm:pt modelId="{5B1BC4D9-DFB3-4B6B-B392-7253424AF8A8}" type="sibTrans" cxnId="{80A8FBAF-9B7B-4451-9612-8DEAF7FF57EF}">
      <dgm:prSet/>
      <dgm:spPr/>
      <dgm:t>
        <a:bodyPr/>
        <a:lstStyle/>
        <a:p>
          <a:endParaRPr lang="en-KE"/>
        </a:p>
      </dgm:t>
    </dgm:pt>
    <dgm:pt modelId="{D00249FE-7A33-4230-A731-48D726200099}">
      <dgm:prSet phldrT="[Text]" custT="1"/>
      <dgm:spPr/>
      <dgm:t>
        <a:bodyPr/>
        <a:lstStyle/>
        <a:p>
          <a:r>
            <a:rPr lang="en-KE" sz="2200" dirty="0">
              <a:latin typeface="Garamond" panose="02020404030301010803" pitchFamily="18" charset="0"/>
            </a:rPr>
            <a:t>Proxy firewalls act as </a:t>
          </a:r>
          <a:r>
            <a:rPr lang="en-KE" sz="2200" dirty="0">
              <a:solidFill>
                <a:srgbClr val="C00000"/>
              </a:solidFill>
              <a:latin typeface="Garamond" panose="02020404030301010803" pitchFamily="18" charset="0"/>
            </a:rPr>
            <a:t>intermediaries</a:t>
          </a:r>
          <a:r>
            <a:rPr lang="en-KE" sz="2200" dirty="0">
              <a:latin typeface="Garamond" panose="02020404030301010803" pitchFamily="18" charset="0"/>
            </a:rPr>
            <a:t> between a user's device and the target server.</a:t>
          </a:r>
        </a:p>
        <a:p>
          <a:r>
            <a:rPr lang="en-KE" sz="2200" dirty="0">
              <a:latin typeface="Garamond" panose="02020404030301010803" pitchFamily="18" charset="0"/>
            </a:rPr>
            <a:t>They examine traffic at the application </a:t>
          </a:r>
          <a:r>
            <a:rPr lang="en-KE" sz="2200" dirty="0">
              <a:solidFill>
                <a:srgbClr val="C00000"/>
              </a:solidFill>
              <a:latin typeface="Garamond" panose="02020404030301010803" pitchFamily="18" charset="0"/>
            </a:rPr>
            <a:t>layer (Layer 7)</a:t>
          </a:r>
          <a:r>
            <a:rPr lang="en-KE" sz="2200" dirty="0">
              <a:latin typeface="Garamond" panose="02020404030301010803" pitchFamily="18" charset="0"/>
            </a:rPr>
            <a:t> and may modify or cache data.</a:t>
          </a:r>
        </a:p>
        <a:p>
          <a:r>
            <a:rPr lang="en-KE" sz="2200" dirty="0">
              <a:latin typeface="Garamond" panose="02020404030301010803" pitchFamily="18" charset="0"/>
            </a:rPr>
            <a:t>Examples include Squid (for web traffic) and application-specific proxies</a:t>
          </a:r>
          <a:r>
            <a:rPr lang="en-KE" sz="2100" dirty="0"/>
            <a:t>.</a:t>
          </a:r>
          <a:endParaRPr lang="en-KE" sz="2100" dirty="0">
            <a:latin typeface="Garamond" panose="02020404030301010803" pitchFamily="18" charset="0"/>
          </a:endParaRPr>
        </a:p>
      </dgm:t>
    </dgm:pt>
    <dgm:pt modelId="{82E8B03E-617F-4128-A1BE-B944030DA2BD}" type="parTrans" cxnId="{82867C9F-8D98-4ED4-997C-C9D4806E6929}">
      <dgm:prSet/>
      <dgm:spPr/>
      <dgm:t>
        <a:bodyPr/>
        <a:lstStyle/>
        <a:p>
          <a:endParaRPr lang="en-KE"/>
        </a:p>
      </dgm:t>
    </dgm:pt>
    <dgm:pt modelId="{28C7A7E2-8E14-463F-988D-06D9A4242AF0}" type="sibTrans" cxnId="{82867C9F-8D98-4ED4-997C-C9D4806E6929}">
      <dgm:prSet/>
      <dgm:spPr/>
      <dgm:t>
        <a:bodyPr/>
        <a:lstStyle/>
        <a:p>
          <a:endParaRPr lang="en-KE"/>
        </a:p>
      </dgm:t>
    </dgm:pt>
    <dgm:pt modelId="{E73090FA-C927-4DE8-8A0F-01F1F35BEFC7}">
      <dgm:prSet phldrT="[Text]" custT="1"/>
      <dgm:spPr/>
      <dgm:t>
        <a:bodyPr/>
        <a:lstStyle/>
        <a:p>
          <a:r>
            <a:rPr lang="en-KE" sz="3600" b="1" dirty="0">
              <a:latin typeface="Garamond" panose="02020404030301010803" pitchFamily="18" charset="0"/>
            </a:rPr>
            <a:t>Application Layer Firewalls</a:t>
          </a:r>
        </a:p>
      </dgm:t>
    </dgm:pt>
    <dgm:pt modelId="{61173056-101F-4C50-A026-8ECD72B8B1E5}" type="parTrans" cxnId="{A6EB76D0-E82B-4326-AC2B-22FED9346083}">
      <dgm:prSet/>
      <dgm:spPr/>
      <dgm:t>
        <a:bodyPr/>
        <a:lstStyle/>
        <a:p>
          <a:endParaRPr lang="en-KE"/>
        </a:p>
      </dgm:t>
    </dgm:pt>
    <dgm:pt modelId="{D84DF8D3-E77F-484E-93CF-11AE75C52142}" type="sibTrans" cxnId="{A6EB76D0-E82B-4326-AC2B-22FED9346083}">
      <dgm:prSet/>
      <dgm:spPr/>
      <dgm:t>
        <a:bodyPr/>
        <a:lstStyle/>
        <a:p>
          <a:endParaRPr lang="en-KE"/>
        </a:p>
      </dgm:t>
    </dgm:pt>
    <dgm:pt modelId="{1D7C8FBB-3829-420F-87A6-E31EB4AD8C98}">
      <dgm:prSet phldrT="[Text]" custT="1"/>
      <dgm:spPr/>
      <dgm:t>
        <a:bodyPr/>
        <a:lstStyle/>
        <a:p>
          <a:r>
            <a:rPr lang="en-KE" sz="2200" dirty="0">
              <a:latin typeface="Garamond" panose="02020404030301010803" pitchFamily="18" charset="0"/>
            </a:rPr>
            <a:t>Application layer firewalls are designed to </a:t>
          </a:r>
          <a:r>
            <a:rPr lang="en-KE" sz="2200" dirty="0">
              <a:solidFill>
                <a:srgbClr val="C00000"/>
              </a:solidFill>
              <a:latin typeface="Garamond" panose="02020404030301010803" pitchFamily="18" charset="0"/>
            </a:rPr>
            <a:t>filter and control </a:t>
          </a:r>
          <a:r>
            <a:rPr lang="en-KE" sz="2200" dirty="0">
              <a:latin typeface="Garamond" panose="02020404030301010803" pitchFamily="18" charset="0"/>
            </a:rPr>
            <a:t>traffic at the </a:t>
          </a:r>
          <a:r>
            <a:rPr lang="en-KE" sz="2200" dirty="0">
              <a:solidFill>
                <a:srgbClr val="C00000"/>
              </a:solidFill>
              <a:latin typeface="Garamond" panose="02020404030301010803" pitchFamily="18" charset="0"/>
            </a:rPr>
            <a:t>application layer.</a:t>
          </a:r>
        </a:p>
        <a:p>
          <a:r>
            <a:rPr lang="en-KE" sz="2200" dirty="0">
              <a:latin typeface="Garamond" panose="02020404030301010803" pitchFamily="18" charset="0"/>
            </a:rPr>
            <a:t>They are often used for specific applications or services.</a:t>
          </a:r>
        </a:p>
        <a:p>
          <a:r>
            <a:rPr lang="en-KE" sz="2200" dirty="0">
              <a:latin typeface="Garamond" panose="02020404030301010803" pitchFamily="18" charset="0"/>
            </a:rPr>
            <a:t>Examples include web application firewalls (</a:t>
          </a:r>
          <a:r>
            <a:rPr lang="en-KE" sz="2200" dirty="0" err="1">
              <a:latin typeface="Garamond" panose="02020404030301010803" pitchFamily="18" charset="0"/>
            </a:rPr>
            <a:t>WAFs</a:t>
          </a:r>
          <a:r>
            <a:rPr lang="en-KE" sz="2200" dirty="0">
              <a:latin typeface="Garamond" panose="02020404030301010803" pitchFamily="18" charset="0"/>
            </a:rPr>
            <a:t>) and email security gateways.</a:t>
          </a:r>
        </a:p>
      </dgm:t>
    </dgm:pt>
    <dgm:pt modelId="{9730943D-33B2-4D1A-AF3D-FC231EFAD983}" type="parTrans" cxnId="{2214AA72-F1E9-46AE-932F-69DFBE3D5F89}">
      <dgm:prSet/>
      <dgm:spPr/>
      <dgm:t>
        <a:bodyPr/>
        <a:lstStyle/>
        <a:p>
          <a:endParaRPr lang="en-KE"/>
        </a:p>
      </dgm:t>
    </dgm:pt>
    <dgm:pt modelId="{51615C2E-B9D1-47BA-8EB7-298204319A46}" type="sibTrans" cxnId="{2214AA72-F1E9-46AE-932F-69DFBE3D5F89}">
      <dgm:prSet/>
      <dgm:spPr/>
      <dgm:t>
        <a:bodyPr/>
        <a:lstStyle/>
        <a:p>
          <a:endParaRPr lang="en-KE"/>
        </a:p>
      </dgm:t>
    </dgm:pt>
    <dgm:pt modelId="{6764E870-668D-467C-A825-DAC1DC28B9AF}" type="pres">
      <dgm:prSet presAssocID="{704461B1-1E3F-4F88-8F6E-215CB8987E3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7B717763-81BD-4A8C-9EB0-B3B3F72EE50C}" type="pres">
      <dgm:prSet presAssocID="{177705BA-958C-4CE0-81BC-D7A4DCA84A8D}" presName="composite" presStyleCnt="0"/>
      <dgm:spPr/>
    </dgm:pt>
    <dgm:pt modelId="{0230B955-42AE-4BCA-9B48-EEBB9E4CD2E1}" type="pres">
      <dgm:prSet presAssocID="{177705BA-958C-4CE0-81BC-D7A4DCA84A8D}" presName="FirstChild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9586DBB7-041A-440E-B3AD-6E3C3BC01851}" type="pres">
      <dgm:prSet presAssocID="{177705BA-958C-4CE0-81BC-D7A4DCA84A8D}" presName="Parent" presStyleLbl="alignNode1" presStyleIdx="0" presStyleCnt="2" custLinFactNeighborY="2221">
        <dgm:presLayoutVars>
          <dgm:chMax val="3"/>
          <dgm:chPref val="3"/>
          <dgm:bulletEnabled val="1"/>
        </dgm:presLayoutVars>
      </dgm:prSet>
      <dgm:spPr/>
    </dgm:pt>
    <dgm:pt modelId="{9251EFDB-4EF2-45CF-9941-E3C51F430282}" type="pres">
      <dgm:prSet presAssocID="{177705BA-958C-4CE0-81BC-D7A4DCA84A8D}" presName="Accent" presStyleLbl="parChTrans1D1" presStyleIdx="0" presStyleCnt="2"/>
      <dgm:spPr/>
    </dgm:pt>
    <dgm:pt modelId="{B7C782DF-629D-4C2F-B0D6-BE8FA49DCD22}" type="pres">
      <dgm:prSet presAssocID="{5B1BC4D9-DFB3-4B6B-B392-7253424AF8A8}" presName="sibTrans" presStyleCnt="0"/>
      <dgm:spPr/>
    </dgm:pt>
    <dgm:pt modelId="{32D91832-7F15-4CE4-8C18-43DC38F6E23B}" type="pres">
      <dgm:prSet presAssocID="{E73090FA-C927-4DE8-8A0F-01F1F35BEFC7}" presName="composite" presStyleCnt="0"/>
      <dgm:spPr/>
    </dgm:pt>
    <dgm:pt modelId="{D2937A8A-B399-4EB3-A9E6-5AB8C058D16E}" type="pres">
      <dgm:prSet presAssocID="{E73090FA-C927-4DE8-8A0F-01F1F35BEFC7}" presName="FirstChild" presStyleLbl="revTx" presStyleIdx="1" presStyleCnt="2" custLinFactNeighborX="218" custLinFactNeighborY="28875">
        <dgm:presLayoutVars>
          <dgm:chMax val="0"/>
          <dgm:chPref val="0"/>
          <dgm:bulletEnabled val="1"/>
        </dgm:presLayoutVars>
      </dgm:prSet>
      <dgm:spPr/>
    </dgm:pt>
    <dgm:pt modelId="{B6AA0DBA-16DB-4B4A-9EEB-4CC1C0CFBB76}" type="pres">
      <dgm:prSet presAssocID="{E73090FA-C927-4DE8-8A0F-01F1F35BEFC7}" presName="Parent" presStyleLbl="alignNode1" presStyleIdx="1" presStyleCnt="2" custLinFactNeighborX="-1861" custLinFactNeighborY="28875">
        <dgm:presLayoutVars>
          <dgm:chMax val="3"/>
          <dgm:chPref val="3"/>
          <dgm:bulletEnabled val="1"/>
        </dgm:presLayoutVars>
      </dgm:prSet>
      <dgm:spPr/>
    </dgm:pt>
    <dgm:pt modelId="{999A7C29-7847-4E60-932D-5EA658F99C99}" type="pres">
      <dgm:prSet presAssocID="{E73090FA-C927-4DE8-8A0F-01F1F35BEFC7}" presName="Accent" presStyleLbl="parChTrans1D1" presStyleIdx="1" presStyleCnt="2" custLinFactY="700000" custLinFactNeighborX="242" custLinFactNeighborY="728750"/>
      <dgm:spPr/>
    </dgm:pt>
  </dgm:ptLst>
  <dgm:cxnLst>
    <dgm:cxn modelId="{DA920529-3226-4330-9ADC-2F7C6E7FA330}" type="presOf" srcId="{704461B1-1E3F-4F88-8F6E-215CB8987E35}" destId="{6764E870-668D-467C-A825-DAC1DC28B9AF}" srcOrd="0" destOrd="0" presId="urn:microsoft.com/office/officeart/2011/layout/TabList"/>
    <dgm:cxn modelId="{2214AA72-F1E9-46AE-932F-69DFBE3D5F89}" srcId="{E73090FA-C927-4DE8-8A0F-01F1F35BEFC7}" destId="{1D7C8FBB-3829-420F-87A6-E31EB4AD8C98}" srcOrd="0" destOrd="0" parTransId="{9730943D-33B2-4D1A-AF3D-FC231EFAD983}" sibTransId="{51615C2E-B9D1-47BA-8EB7-298204319A46}"/>
    <dgm:cxn modelId="{33D40F8F-559F-44E7-8181-1C99CF1D530D}" type="presOf" srcId="{1D7C8FBB-3829-420F-87A6-E31EB4AD8C98}" destId="{D2937A8A-B399-4EB3-A9E6-5AB8C058D16E}" srcOrd="0" destOrd="0" presId="urn:microsoft.com/office/officeart/2011/layout/TabList"/>
    <dgm:cxn modelId="{B383319A-B0B0-4DBE-B78E-77906C1A81DA}" type="presOf" srcId="{E73090FA-C927-4DE8-8A0F-01F1F35BEFC7}" destId="{B6AA0DBA-16DB-4B4A-9EEB-4CC1C0CFBB76}" srcOrd="0" destOrd="0" presId="urn:microsoft.com/office/officeart/2011/layout/TabList"/>
    <dgm:cxn modelId="{82867C9F-8D98-4ED4-997C-C9D4806E6929}" srcId="{177705BA-958C-4CE0-81BC-D7A4DCA84A8D}" destId="{D00249FE-7A33-4230-A731-48D726200099}" srcOrd="0" destOrd="0" parTransId="{82E8B03E-617F-4128-A1BE-B944030DA2BD}" sibTransId="{28C7A7E2-8E14-463F-988D-06D9A4242AF0}"/>
    <dgm:cxn modelId="{80A8FBAF-9B7B-4451-9612-8DEAF7FF57EF}" srcId="{704461B1-1E3F-4F88-8F6E-215CB8987E35}" destId="{177705BA-958C-4CE0-81BC-D7A4DCA84A8D}" srcOrd="0" destOrd="0" parTransId="{97CAF500-101A-4DAD-9F1E-906830F069B2}" sibTransId="{5B1BC4D9-DFB3-4B6B-B392-7253424AF8A8}"/>
    <dgm:cxn modelId="{89E844C5-52F3-4D1E-881D-448760DFF112}" type="presOf" srcId="{D00249FE-7A33-4230-A731-48D726200099}" destId="{0230B955-42AE-4BCA-9B48-EEBB9E4CD2E1}" srcOrd="0" destOrd="0" presId="urn:microsoft.com/office/officeart/2011/layout/TabList"/>
    <dgm:cxn modelId="{A6EB76D0-E82B-4326-AC2B-22FED9346083}" srcId="{704461B1-1E3F-4F88-8F6E-215CB8987E35}" destId="{E73090FA-C927-4DE8-8A0F-01F1F35BEFC7}" srcOrd="1" destOrd="0" parTransId="{61173056-101F-4C50-A026-8ECD72B8B1E5}" sibTransId="{D84DF8D3-E77F-484E-93CF-11AE75C52142}"/>
    <dgm:cxn modelId="{152E7BEB-3A61-46A5-A2F6-891AE33F09DB}" type="presOf" srcId="{177705BA-958C-4CE0-81BC-D7A4DCA84A8D}" destId="{9586DBB7-041A-440E-B3AD-6E3C3BC01851}" srcOrd="0" destOrd="0" presId="urn:microsoft.com/office/officeart/2011/layout/TabList"/>
    <dgm:cxn modelId="{2632B744-D6F6-4703-AF57-0FCA658B21CF}" type="presParOf" srcId="{6764E870-668D-467C-A825-DAC1DC28B9AF}" destId="{7B717763-81BD-4A8C-9EB0-B3B3F72EE50C}" srcOrd="0" destOrd="0" presId="urn:microsoft.com/office/officeart/2011/layout/TabList"/>
    <dgm:cxn modelId="{2EF5316E-5300-45B8-AAD3-DC0B205826F1}" type="presParOf" srcId="{7B717763-81BD-4A8C-9EB0-B3B3F72EE50C}" destId="{0230B955-42AE-4BCA-9B48-EEBB9E4CD2E1}" srcOrd="0" destOrd="0" presId="urn:microsoft.com/office/officeart/2011/layout/TabList"/>
    <dgm:cxn modelId="{8532D4F1-75F7-4E93-A29B-3BCA2AA4037A}" type="presParOf" srcId="{7B717763-81BD-4A8C-9EB0-B3B3F72EE50C}" destId="{9586DBB7-041A-440E-B3AD-6E3C3BC01851}" srcOrd="1" destOrd="0" presId="urn:microsoft.com/office/officeart/2011/layout/TabList"/>
    <dgm:cxn modelId="{E6E0413E-0DAC-4B37-B1B6-608A5FB909B5}" type="presParOf" srcId="{7B717763-81BD-4A8C-9EB0-B3B3F72EE50C}" destId="{9251EFDB-4EF2-45CF-9941-E3C51F430282}" srcOrd="2" destOrd="0" presId="urn:microsoft.com/office/officeart/2011/layout/TabList"/>
    <dgm:cxn modelId="{D7BE988C-52F0-4D39-893A-0EAEA7BBB379}" type="presParOf" srcId="{6764E870-668D-467C-A825-DAC1DC28B9AF}" destId="{B7C782DF-629D-4C2F-B0D6-BE8FA49DCD22}" srcOrd="1" destOrd="0" presId="urn:microsoft.com/office/officeart/2011/layout/TabList"/>
    <dgm:cxn modelId="{C9763C2C-6A3E-4C2C-A677-92FD4A8E77A8}" type="presParOf" srcId="{6764E870-668D-467C-A825-DAC1DC28B9AF}" destId="{32D91832-7F15-4CE4-8C18-43DC38F6E23B}" srcOrd="2" destOrd="0" presId="urn:microsoft.com/office/officeart/2011/layout/TabList"/>
    <dgm:cxn modelId="{E52D48AF-BC0B-484C-8892-12C05D1F927F}" type="presParOf" srcId="{32D91832-7F15-4CE4-8C18-43DC38F6E23B}" destId="{D2937A8A-B399-4EB3-A9E6-5AB8C058D16E}" srcOrd="0" destOrd="0" presId="urn:microsoft.com/office/officeart/2011/layout/TabList"/>
    <dgm:cxn modelId="{2BB8BA6A-545C-4784-BFD8-8956FCC76044}" type="presParOf" srcId="{32D91832-7F15-4CE4-8C18-43DC38F6E23B}" destId="{B6AA0DBA-16DB-4B4A-9EEB-4CC1C0CFBB76}" srcOrd="1" destOrd="0" presId="urn:microsoft.com/office/officeart/2011/layout/TabList"/>
    <dgm:cxn modelId="{E3226B63-6EF4-4F12-A72E-F526271224F1}" type="presParOf" srcId="{32D91832-7F15-4CE4-8C18-43DC38F6E23B}" destId="{999A7C29-7847-4E60-932D-5EA658F99C99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4461B1-1E3F-4F88-8F6E-215CB8987E35}" type="doc">
      <dgm:prSet loTypeId="urn:microsoft.com/office/officeart/2011/layout/TabList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en-KE"/>
        </a:p>
      </dgm:t>
    </dgm:pt>
    <dgm:pt modelId="{177705BA-958C-4CE0-81BC-D7A4DCA84A8D}">
      <dgm:prSet phldrT="[Text]" custT="1"/>
      <dgm:spPr/>
      <dgm:t>
        <a:bodyPr/>
        <a:lstStyle/>
        <a:p>
          <a:r>
            <a:rPr lang="en-KE" sz="3200" b="1" dirty="0">
              <a:latin typeface="Garamond" panose="02020404030301010803" pitchFamily="18" charset="0"/>
            </a:rPr>
            <a:t>Next-Generation Firewalls (NGFW):</a:t>
          </a:r>
        </a:p>
      </dgm:t>
    </dgm:pt>
    <dgm:pt modelId="{97CAF500-101A-4DAD-9F1E-906830F069B2}" type="parTrans" cxnId="{80A8FBAF-9B7B-4451-9612-8DEAF7FF57EF}">
      <dgm:prSet/>
      <dgm:spPr/>
      <dgm:t>
        <a:bodyPr/>
        <a:lstStyle/>
        <a:p>
          <a:endParaRPr lang="en-KE"/>
        </a:p>
      </dgm:t>
    </dgm:pt>
    <dgm:pt modelId="{5B1BC4D9-DFB3-4B6B-B392-7253424AF8A8}" type="sibTrans" cxnId="{80A8FBAF-9B7B-4451-9612-8DEAF7FF57EF}">
      <dgm:prSet/>
      <dgm:spPr/>
      <dgm:t>
        <a:bodyPr/>
        <a:lstStyle/>
        <a:p>
          <a:endParaRPr lang="en-KE"/>
        </a:p>
      </dgm:t>
    </dgm:pt>
    <dgm:pt modelId="{D00249FE-7A33-4230-A731-48D726200099}">
      <dgm:prSet phldrT="[Text]" custT="1"/>
      <dgm:spPr/>
      <dgm:t>
        <a:bodyPr/>
        <a:lstStyle/>
        <a:p>
          <a:r>
            <a:rPr lang="en-KE" sz="2200" dirty="0" err="1">
              <a:latin typeface="Garamond" panose="02020404030301010803" pitchFamily="18" charset="0"/>
            </a:rPr>
            <a:t>NGFWs</a:t>
          </a:r>
          <a:r>
            <a:rPr lang="en-KE" sz="2200" dirty="0">
              <a:latin typeface="Garamond" panose="02020404030301010803" pitchFamily="18" charset="0"/>
            </a:rPr>
            <a:t> combine traditional firewall features with advanced security capabilities, such as intrusion detection and prevention (IDS/IPS), antivirus, content filtering, and application awareness.</a:t>
          </a:r>
        </a:p>
        <a:p>
          <a:r>
            <a:rPr lang="en-KE" sz="2200" dirty="0">
              <a:latin typeface="Garamond" panose="02020404030301010803" pitchFamily="18" charset="0"/>
            </a:rPr>
            <a:t>Examples include Palo Alto Networks, Fortinet, and Cisco Firepower</a:t>
          </a:r>
          <a:r>
            <a:rPr lang="en-KE" sz="2100" dirty="0"/>
            <a:t>.</a:t>
          </a:r>
          <a:endParaRPr lang="en-KE" sz="2100" dirty="0">
            <a:latin typeface="Garamond" panose="02020404030301010803" pitchFamily="18" charset="0"/>
          </a:endParaRPr>
        </a:p>
      </dgm:t>
    </dgm:pt>
    <dgm:pt modelId="{82E8B03E-617F-4128-A1BE-B944030DA2BD}" type="parTrans" cxnId="{82867C9F-8D98-4ED4-997C-C9D4806E6929}">
      <dgm:prSet/>
      <dgm:spPr/>
      <dgm:t>
        <a:bodyPr/>
        <a:lstStyle/>
        <a:p>
          <a:endParaRPr lang="en-KE"/>
        </a:p>
      </dgm:t>
    </dgm:pt>
    <dgm:pt modelId="{28C7A7E2-8E14-463F-988D-06D9A4242AF0}" type="sibTrans" cxnId="{82867C9F-8D98-4ED4-997C-C9D4806E6929}">
      <dgm:prSet/>
      <dgm:spPr/>
      <dgm:t>
        <a:bodyPr/>
        <a:lstStyle/>
        <a:p>
          <a:endParaRPr lang="en-KE"/>
        </a:p>
      </dgm:t>
    </dgm:pt>
    <dgm:pt modelId="{E73090FA-C927-4DE8-8A0F-01F1F35BEFC7}">
      <dgm:prSet phldrT="[Text]" custT="1"/>
      <dgm:spPr/>
      <dgm:t>
        <a:bodyPr/>
        <a:lstStyle/>
        <a:p>
          <a:r>
            <a:rPr lang="en-KE" sz="3200" b="1" dirty="0">
              <a:latin typeface="Garamond" panose="02020404030301010803" pitchFamily="18" charset="0"/>
            </a:rPr>
            <a:t>Unified Threat Management (UTM) Firewalls</a:t>
          </a:r>
        </a:p>
      </dgm:t>
    </dgm:pt>
    <dgm:pt modelId="{61173056-101F-4C50-A026-8ECD72B8B1E5}" type="parTrans" cxnId="{A6EB76D0-E82B-4326-AC2B-22FED9346083}">
      <dgm:prSet/>
      <dgm:spPr/>
      <dgm:t>
        <a:bodyPr/>
        <a:lstStyle/>
        <a:p>
          <a:endParaRPr lang="en-KE"/>
        </a:p>
      </dgm:t>
    </dgm:pt>
    <dgm:pt modelId="{D84DF8D3-E77F-484E-93CF-11AE75C52142}" type="sibTrans" cxnId="{A6EB76D0-E82B-4326-AC2B-22FED9346083}">
      <dgm:prSet/>
      <dgm:spPr/>
      <dgm:t>
        <a:bodyPr/>
        <a:lstStyle/>
        <a:p>
          <a:endParaRPr lang="en-KE"/>
        </a:p>
      </dgm:t>
    </dgm:pt>
    <dgm:pt modelId="{1D7C8FBB-3829-420F-87A6-E31EB4AD8C98}">
      <dgm:prSet phldrT="[Text]" custT="1"/>
      <dgm:spPr/>
      <dgm:t>
        <a:bodyPr/>
        <a:lstStyle/>
        <a:p>
          <a:r>
            <a:rPr lang="en-KE" sz="2200" dirty="0">
              <a:latin typeface="Garamond" panose="02020404030301010803" pitchFamily="18" charset="0"/>
            </a:rPr>
            <a:t>UTM firewalls are comprehensive security appliances that integrate various security functions into a single device, including firewall, antivirus, intrusion prevention, VPN, and content filtering.</a:t>
          </a:r>
        </a:p>
        <a:p>
          <a:r>
            <a:rPr lang="en-KE" sz="2200" dirty="0">
              <a:latin typeface="Garamond" panose="02020404030301010803" pitchFamily="18" charset="0"/>
            </a:rPr>
            <a:t>Examples include Sophos UTM and WatchGuard</a:t>
          </a:r>
          <a:r>
            <a:rPr lang="en-KE" sz="2200" dirty="0"/>
            <a:t>.</a:t>
          </a:r>
          <a:endParaRPr lang="en-KE" sz="2200" dirty="0">
            <a:latin typeface="Garamond" panose="02020404030301010803" pitchFamily="18" charset="0"/>
          </a:endParaRPr>
        </a:p>
      </dgm:t>
    </dgm:pt>
    <dgm:pt modelId="{9730943D-33B2-4D1A-AF3D-FC231EFAD983}" type="parTrans" cxnId="{2214AA72-F1E9-46AE-932F-69DFBE3D5F89}">
      <dgm:prSet/>
      <dgm:spPr/>
      <dgm:t>
        <a:bodyPr/>
        <a:lstStyle/>
        <a:p>
          <a:endParaRPr lang="en-KE"/>
        </a:p>
      </dgm:t>
    </dgm:pt>
    <dgm:pt modelId="{51615C2E-B9D1-47BA-8EB7-298204319A46}" type="sibTrans" cxnId="{2214AA72-F1E9-46AE-932F-69DFBE3D5F89}">
      <dgm:prSet/>
      <dgm:spPr/>
      <dgm:t>
        <a:bodyPr/>
        <a:lstStyle/>
        <a:p>
          <a:endParaRPr lang="en-KE"/>
        </a:p>
      </dgm:t>
    </dgm:pt>
    <dgm:pt modelId="{6764E870-668D-467C-A825-DAC1DC28B9AF}" type="pres">
      <dgm:prSet presAssocID="{704461B1-1E3F-4F88-8F6E-215CB8987E3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7B717763-81BD-4A8C-9EB0-B3B3F72EE50C}" type="pres">
      <dgm:prSet presAssocID="{177705BA-958C-4CE0-81BC-D7A4DCA84A8D}" presName="composite" presStyleCnt="0"/>
      <dgm:spPr/>
    </dgm:pt>
    <dgm:pt modelId="{0230B955-42AE-4BCA-9B48-EEBB9E4CD2E1}" type="pres">
      <dgm:prSet presAssocID="{177705BA-958C-4CE0-81BC-D7A4DCA84A8D}" presName="FirstChild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9586DBB7-041A-440E-B3AD-6E3C3BC01851}" type="pres">
      <dgm:prSet presAssocID="{177705BA-958C-4CE0-81BC-D7A4DCA84A8D}" presName="Parent" presStyleLbl="alignNode1" presStyleIdx="0" presStyleCnt="2" custLinFactNeighborX="620" custLinFactNeighborY="0">
        <dgm:presLayoutVars>
          <dgm:chMax val="3"/>
          <dgm:chPref val="3"/>
          <dgm:bulletEnabled val="1"/>
        </dgm:presLayoutVars>
      </dgm:prSet>
      <dgm:spPr/>
    </dgm:pt>
    <dgm:pt modelId="{9251EFDB-4EF2-45CF-9941-E3C51F430282}" type="pres">
      <dgm:prSet presAssocID="{177705BA-958C-4CE0-81BC-D7A4DCA84A8D}" presName="Accent" presStyleLbl="parChTrans1D1" presStyleIdx="0" presStyleCnt="2"/>
      <dgm:spPr/>
    </dgm:pt>
    <dgm:pt modelId="{B7C782DF-629D-4C2F-B0D6-BE8FA49DCD22}" type="pres">
      <dgm:prSet presAssocID="{5B1BC4D9-DFB3-4B6B-B392-7253424AF8A8}" presName="sibTrans" presStyleCnt="0"/>
      <dgm:spPr/>
    </dgm:pt>
    <dgm:pt modelId="{32D91832-7F15-4CE4-8C18-43DC38F6E23B}" type="pres">
      <dgm:prSet presAssocID="{E73090FA-C927-4DE8-8A0F-01F1F35BEFC7}" presName="composite" presStyleCnt="0"/>
      <dgm:spPr/>
    </dgm:pt>
    <dgm:pt modelId="{D2937A8A-B399-4EB3-A9E6-5AB8C058D16E}" type="pres">
      <dgm:prSet presAssocID="{E73090FA-C927-4DE8-8A0F-01F1F35BEFC7}" presName="FirstChild" presStyleLbl="revTx" presStyleIdx="1" presStyleCnt="2" custLinFactNeighborX="218" custLinFactNeighborY="28875">
        <dgm:presLayoutVars>
          <dgm:chMax val="0"/>
          <dgm:chPref val="0"/>
          <dgm:bulletEnabled val="1"/>
        </dgm:presLayoutVars>
      </dgm:prSet>
      <dgm:spPr/>
    </dgm:pt>
    <dgm:pt modelId="{B6AA0DBA-16DB-4B4A-9EEB-4CC1C0CFBB76}" type="pres">
      <dgm:prSet presAssocID="{E73090FA-C927-4DE8-8A0F-01F1F35BEFC7}" presName="Parent" presStyleLbl="alignNode1" presStyleIdx="1" presStyleCnt="2" custLinFactNeighborX="-1861" custLinFactNeighborY="28875">
        <dgm:presLayoutVars>
          <dgm:chMax val="3"/>
          <dgm:chPref val="3"/>
          <dgm:bulletEnabled val="1"/>
        </dgm:presLayoutVars>
      </dgm:prSet>
      <dgm:spPr/>
    </dgm:pt>
    <dgm:pt modelId="{999A7C29-7847-4E60-932D-5EA658F99C99}" type="pres">
      <dgm:prSet presAssocID="{E73090FA-C927-4DE8-8A0F-01F1F35BEFC7}" presName="Accent" presStyleLbl="parChTrans1D1" presStyleIdx="1" presStyleCnt="2" custLinFactY="700000" custLinFactNeighborX="242" custLinFactNeighborY="728750"/>
      <dgm:spPr/>
    </dgm:pt>
  </dgm:ptLst>
  <dgm:cxnLst>
    <dgm:cxn modelId="{DA920529-3226-4330-9ADC-2F7C6E7FA330}" type="presOf" srcId="{704461B1-1E3F-4F88-8F6E-215CB8987E35}" destId="{6764E870-668D-467C-A825-DAC1DC28B9AF}" srcOrd="0" destOrd="0" presId="urn:microsoft.com/office/officeart/2011/layout/TabList"/>
    <dgm:cxn modelId="{2214AA72-F1E9-46AE-932F-69DFBE3D5F89}" srcId="{E73090FA-C927-4DE8-8A0F-01F1F35BEFC7}" destId="{1D7C8FBB-3829-420F-87A6-E31EB4AD8C98}" srcOrd="0" destOrd="0" parTransId="{9730943D-33B2-4D1A-AF3D-FC231EFAD983}" sibTransId="{51615C2E-B9D1-47BA-8EB7-298204319A46}"/>
    <dgm:cxn modelId="{33D40F8F-559F-44E7-8181-1C99CF1D530D}" type="presOf" srcId="{1D7C8FBB-3829-420F-87A6-E31EB4AD8C98}" destId="{D2937A8A-B399-4EB3-A9E6-5AB8C058D16E}" srcOrd="0" destOrd="0" presId="urn:microsoft.com/office/officeart/2011/layout/TabList"/>
    <dgm:cxn modelId="{B383319A-B0B0-4DBE-B78E-77906C1A81DA}" type="presOf" srcId="{E73090FA-C927-4DE8-8A0F-01F1F35BEFC7}" destId="{B6AA0DBA-16DB-4B4A-9EEB-4CC1C0CFBB76}" srcOrd="0" destOrd="0" presId="urn:microsoft.com/office/officeart/2011/layout/TabList"/>
    <dgm:cxn modelId="{82867C9F-8D98-4ED4-997C-C9D4806E6929}" srcId="{177705BA-958C-4CE0-81BC-D7A4DCA84A8D}" destId="{D00249FE-7A33-4230-A731-48D726200099}" srcOrd="0" destOrd="0" parTransId="{82E8B03E-617F-4128-A1BE-B944030DA2BD}" sibTransId="{28C7A7E2-8E14-463F-988D-06D9A4242AF0}"/>
    <dgm:cxn modelId="{80A8FBAF-9B7B-4451-9612-8DEAF7FF57EF}" srcId="{704461B1-1E3F-4F88-8F6E-215CB8987E35}" destId="{177705BA-958C-4CE0-81BC-D7A4DCA84A8D}" srcOrd="0" destOrd="0" parTransId="{97CAF500-101A-4DAD-9F1E-906830F069B2}" sibTransId="{5B1BC4D9-DFB3-4B6B-B392-7253424AF8A8}"/>
    <dgm:cxn modelId="{89E844C5-52F3-4D1E-881D-448760DFF112}" type="presOf" srcId="{D00249FE-7A33-4230-A731-48D726200099}" destId="{0230B955-42AE-4BCA-9B48-EEBB9E4CD2E1}" srcOrd="0" destOrd="0" presId="urn:microsoft.com/office/officeart/2011/layout/TabList"/>
    <dgm:cxn modelId="{A6EB76D0-E82B-4326-AC2B-22FED9346083}" srcId="{704461B1-1E3F-4F88-8F6E-215CB8987E35}" destId="{E73090FA-C927-4DE8-8A0F-01F1F35BEFC7}" srcOrd="1" destOrd="0" parTransId="{61173056-101F-4C50-A026-8ECD72B8B1E5}" sibTransId="{D84DF8D3-E77F-484E-93CF-11AE75C52142}"/>
    <dgm:cxn modelId="{152E7BEB-3A61-46A5-A2F6-891AE33F09DB}" type="presOf" srcId="{177705BA-958C-4CE0-81BC-D7A4DCA84A8D}" destId="{9586DBB7-041A-440E-B3AD-6E3C3BC01851}" srcOrd="0" destOrd="0" presId="urn:microsoft.com/office/officeart/2011/layout/TabList"/>
    <dgm:cxn modelId="{2632B744-D6F6-4703-AF57-0FCA658B21CF}" type="presParOf" srcId="{6764E870-668D-467C-A825-DAC1DC28B9AF}" destId="{7B717763-81BD-4A8C-9EB0-B3B3F72EE50C}" srcOrd="0" destOrd="0" presId="urn:microsoft.com/office/officeart/2011/layout/TabList"/>
    <dgm:cxn modelId="{2EF5316E-5300-45B8-AAD3-DC0B205826F1}" type="presParOf" srcId="{7B717763-81BD-4A8C-9EB0-B3B3F72EE50C}" destId="{0230B955-42AE-4BCA-9B48-EEBB9E4CD2E1}" srcOrd="0" destOrd="0" presId="urn:microsoft.com/office/officeart/2011/layout/TabList"/>
    <dgm:cxn modelId="{8532D4F1-75F7-4E93-A29B-3BCA2AA4037A}" type="presParOf" srcId="{7B717763-81BD-4A8C-9EB0-B3B3F72EE50C}" destId="{9586DBB7-041A-440E-B3AD-6E3C3BC01851}" srcOrd="1" destOrd="0" presId="urn:microsoft.com/office/officeart/2011/layout/TabList"/>
    <dgm:cxn modelId="{E6E0413E-0DAC-4B37-B1B6-608A5FB909B5}" type="presParOf" srcId="{7B717763-81BD-4A8C-9EB0-B3B3F72EE50C}" destId="{9251EFDB-4EF2-45CF-9941-E3C51F430282}" srcOrd="2" destOrd="0" presId="urn:microsoft.com/office/officeart/2011/layout/TabList"/>
    <dgm:cxn modelId="{D7BE988C-52F0-4D39-893A-0EAEA7BBB379}" type="presParOf" srcId="{6764E870-668D-467C-A825-DAC1DC28B9AF}" destId="{B7C782DF-629D-4C2F-B0D6-BE8FA49DCD22}" srcOrd="1" destOrd="0" presId="urn:microsoft.com/office/officeart/2011/layout/TabList"/>
    <dgm:cxn modelId="{C9763C2C-6A3E-4C2C-A677-92FD4A8E77A8}" type="presParOf" srcId="{6764E870-668D-467C-A825-DAC1DC28B9AF}" destId="{32D91832-7F15-4CE4-8C18-43DC38F6E23B}" srcOrd="2" destOrd="0" presId="urn:microsoft.com/office/officeart/2011/layout/TabList"/>
    <dgm:cxn modelId="{E52D48AF-BC0B-484C-8892-12C05D1F927F}" type="presParOf" srcId="{32D91832-7F15-4CE4-8C18-43DC38F6E23B}" destId="{D2937A8A-B399-4EB3-A9E6-5AB8C058D16E}" srcOrd="0" destOrd="0" presId="urn:microsoft.com/office/officeart/2011/layout/TabList"/>
    <dgm:cxn modelId="{2BB8BA6A-545C-4784-BFD8-8956FCC76044}" type="presParOf" srcId="{32D91832-7F15-4CE4-8C18-43DC38F6E23B}" destId="{B6AA0DBA-16DB-4B4A-9EEB-4CC1C0CFBB76}" srcOrd="1" destOrd="0" presId="urn:microsoft.com/office/officeart/2011/layout/TabList"/>
    <dgm:cxn modelId="{E3226B63-6EF4-4F12-A72E-F526271224F1}" type="presParOf" srcId="{32D91832-7F15-4CE4-8C18-43DC38F6E23B}" destId="{999A7C29-7847-4E60-932D-5EA658F99C99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4461B1-1E3F-4F88-8F6E-215CB8987E35}" type="doc">
      <dgm:prSet loTypeId="urn:microsoft.com/office/officeart/2011/layout/TabList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en-KE"/>
        </a:p>
      </dgm:t>
    </dgm:pt>
    <dgm:pt modelId="{177705BA-958C-4CE0-81BC-D7A4DCA84A8D}">
      <dgm:prSet phldrT="[Text]" custT="1"/>
      <dgm:spPr/>
      <dgm:t>
        <a:bodyPr/>
        <a:lstStyle/>
        <a:p>
          <a:r>
            <a:rPr lang="en-KE" sz="3200" b="1" dirty="0">
              <a:latin typeface="Garamond" panose="02020404030301010803" pitchFamily="18" charset="0"/>
            </a:rPr>
            <a:t>Cloud Firewalls</a:t>
          </a:r>
        </a:p>
      </dgm:t>
    </dgm:pt>
    <dgm:pt modelId="{97CAF500-101A-4DAD-9F1E-906830F069B2}" type="parTrans" cxnId="{80A8FBAF-9B7B-4451-9612-8DEAF7FF57EF}">
      <dgm:prSet/>
      <dgm:spPr/>
      <dgm:t>
        <a:bodyPr/>
        <a:lstStyle/>
        <a:p>
          <a:endParaRPr lang="en-KE"/>
        </a:p>
      </dgm:t>
    </dgm:pt>
    <dgm:pt modelId="{5B1BC4D9-DFB3-4B6B-B392-7253424AF8A8}" type="sibTrans" cxnId="{80A8FBAF-9B7B-4451-9612-8DEAF7FF57EF}">
      <dgm:prSet/>
      <dgm:spPr/>
      <dgm:t>
        <a:bodyPr/>
        <a:lstStyle/>
        <a:p>
          <a:endParaRPr lang="en-KE"/>
        </a:p>
      </dgm:t>
    </dgm:pt>
    <dgm:pt modelId="{D00249FE-7A33-4230-A731-48D726200099}">
      <dgm:prSet phldrT="[Text]" custT="1"/>
      <dgm:spPr/>
      <dgm:t>
        <a:bodyPr/>
        <a:lstStyle/>
        <a:p>
          <a:r>
            <a:rPr lang="en-KE" sz="2200" dirty="0">
              <a:latin typeface="Garamond" panose="02020404030301010803" pitchFamily="18" charset="0"/>
            </a:rPr>
            <a:t>Cloud firewalls are specifically designed to </a:t>
          </a:r>
          <a:r>
            <a:rPr lang="en-KE" sz="2200" dirty="0">
              <a:solidFill>
                <a:srgbClr val="C00000"/>
              </a:solidFill>
              <a:latin typeface="Garamond" panose="02020404030301010803" pitchFamily="18" charset="0"/>
            </a:rPr>
            <a:t>protect cloud-based infrastructure </a:t>
          </a:r>
          <a:r>
            <a:rPr lang="en-KE" sz="2200" dirty="0">
              <a:latin typeface="Garamond" panose="02020404030301010803" pitchFamily="18" charset="0"/>
            </a:rPr>
            <a:t>and </a:t>
          </a:r>
          <a:r>
            <a:rPr lang="en-KE" sz="2200" dirty="0">
              <a:solidFill>
                <a:srgbClr val="C00000"/>
              </a:solidFill>
              <a:latin typeface="Garamond" panose="02020404030301010803" pitchFamily="18" charset="0"/>
            </a:rPr>
            <a:t>applications.</a:t>
          </a:r>
        </a:p>
        <a:p>
          <a:r>
            <a:rPr lang="en-KE" sz="2200" dirty="0">
              <a:latin typeface="Garamond" panose="02020404030301010803" pitchFamily="18" charset="0"/>
            </a:rPr>
            <a:t>Examples include AWS WAF (Amazon Web Services), Azure Firewall</a:t>
          </a:r>
          <a:endParaRPr lang="en-US" sz="2200" dirty="0">
            <a:latin typeface="Garamond" panose="02020404030301010803" pitchFamily="18" charset="0"/>
          </a:endParaRPr>
        </a:p>
        <a:p>
          <a:r>
            <a:rPr lang="en-KE" sz="2200" dirty="0">
              <a:latin typeface="Garamond" panose="02020404030301010803" pitchFamily="18" charset="0"/>
            </a:rPr>
            <a:t> (Microsoft Azure), and Google Cloud Firewall (Google Cloud Platform).</a:t>
          </a:r>
        </a:p>
      </dgm:t>
    </dgm:pt>
    <dgm:pt modelId="{82E8B03E-617F-4128-A1BE-B944030DA2BD}" type="parTrans" cxnId="{82867C9F-8D98-4ED4-997C-C9D4806E6929}">
      <dgm:prSet/>
      <dgm:spPr/>
      <dgm:t>
        <a:bodyPr/>
        <a:lstStyle/>
        <a:p>
          <a:endParaRPr lang="en-KE"/>
        </a:p>
      </dgm:t>
    </dgm:pt>
    <dgm:pt modelId="{28C7A7E2-8E14-463F-988D-06D9A4242AF0}" type="sibTrans" cxnId="{82867C9F-8D98-4ED4-997C-C9D4806E6929}">
      <dgm:prSet/>
      <dgm:spPr/>
      <dgm:t>
        <a:bodyPr/>
        <a:lstStyle/>
        <a:p>
          <a:endParaRPr lang="en-KE"/>
        </a:p>
      </dgm:t>
    </dgm:pt>
    <dgm:pt modelId="{1D7C8FBB-3829-420F-87A6-E31EB4AD8C98}">
      <dgm:prSet phldrT="[Text]" custT="1"/>
      <dgm:spPr/>
      <dgm:t>
        <a:bodyPr/>
        <a:lstStyle/>
        <a:p>
          <a:r>
            <a:rPr lang="en-KE" sz="2200" dirty="0">
              <a:latin typeface="Garamond" panose="02020404030301010803" pitchFamily="18" charset="0"/>
            </a:rPr>
            <a:t>Host-based firewalls are </a:t>
          </a:r>
          <a:r>
            <a:rPr lang="en-KE" sz="2200" dirty="0">
              <a:solidFill>
                <a:srgbClr val="C00000"/>
              </a:solidFill>
              <a:latin typeface="Garamond" panose="02020404030301010803" pitchFamily="18" charset="0"/>
            </a:rPr>
            <a:t>installed on individual computers </a:t>
          </a:r>
          <a:r>
            <a:rPr lang="en-KE" sz="2200" dirty="0">
              <a:latin typeface="Garamond" panose="02020404030301010803" pitchFamily="18" charset="0"/>
            </a:rPr>
            <a:t>or </a:t>
          </a:r>
          <a:r>
            <a:rPr lang="en-KE" sz="2200" dirty="0">
              <a:solidFill>
                <a:srgbClr val="C00000"/>
              </a:solidFill>
              <a:latin typeface="Garamond" panose="02020404030301010803" pitchFamily="18" charset="0"/>
            </a:rPr>
            <a:t>servers</a:t>
          </a:r>
          <a:r>
            <a:rPr lang="en-KE" sz="2200" dirty="0">
              <a:latin typeface="Garamond" panose="02020404030301010803" pitchFamily="18" charset="0"/>
            </a:rPr>
            <a:t> to </a:t>
          </a:r>
          <a:r>
            <a:rPr lang="en-KE" sz="2200" dirty="0">
              <a:solidFill>
                <a:srgbClr val="C00000"/>
              </a:solidFill>
              <a:latin typeface="Garamond" panose="02020404030301010803" pitchFamily="18" charset="0"/>
            </a:rPr>
            <a:t>control incoming and outgoing traffic at the host level</a:t>
          </a:r>
          <a:r>
            <a:rPr lang="en-KE" sz="2200" dirty="0">
              <a:latin typeface="Garamond" panose="02020404030301010803" pitchFamily="18" charset="0"/>
            </a:rPr>
            <a:t>.</a:t>
          </a:r>
        </a:p>
        <a:p>
          <a:r>
            <a:rPr lang="en-KE" sz="2200" dirty="0">
              <a:latin typeface="Garamond" panose="02020404030301010803" pitchFamily="18" charset="0"/>
            </a:rPr>
            <a:t>Examples include Windows Firewall (built into Windows operating systems) and iptables (Linux).</a:t>
          </a:r>
        </a:p>
      </dgm:t>
    </dgm:pt>
    <dgm:pt modelId="{51615C2E-B9D1-47BA-8EB7-298204319A46}" type="sibTrans" cxnId="{2214AA72-F1E9-46AE-932F-69DFBE3D5F89}">
      <dgm:prSet/>
      <dgm:spPr/>
      <dgm:t>
        <a:bodyPr/>
        <a:lstStyle/>
        <a:p>
          <a:endParaRPr lang="en-KE"/>
        </a:p>
      </dgm:t>
    </dgm:pt>
    <dgm:pt modelId="{9730943D-33B2-4D1A-AF3D-FC231EFAD983}" type="parTrans" cxnId="{2214AA72-F1E9-46AE-932F-69DFBE3D5F89}">
      <dgm:prSet/>
      <dgm:spPr/>
      <dgm:t>
        <a:bodyPr/>
        <a:lstStyle/>
        <a:p>
          <a:endParaRPr lang="en-KE"/>
        </a:p>
      </dgm:t>
    </dgm:pt>
    <dgm:pt modelId="{E73090FA-C927-4DE8-8A0F-01F1F35BEFC7}">
      <dgm:prSet phldrT="[Text]" custT="1"/>
      <dgm:spPr/>
      <dgm:t>
        <a:bodyPr/>
        <a:lstStyle/>
        <a:p>
          <a:r>
            <a:rPr lang="en-KE" sz="3600" b="1" dirty="0">
              <a:latin typeface="Garamond" panose="02020404030301010803" pitchFamily="18" charset="0"/>
            </a:rPr>
            <a:t>Host-Based Firewalls</a:t>
          </a:r>
        </a:p>
      </dgm:t>
    </dgm:pt>
    <dgm:pt modelId="{D84DF8D3-E77F-484E-93CF-11AE75C52142}" type="sibTrans" cxnId="{A6EB76D0-E82B-4326-AC2B-22FED9346083}">
      <dgm:prSet/>
      <dgm:spPr/>
      <dgm:t>
        <a:bodyPr/>
        <a:lstStyle/>
        <a:p>
          <a:endParaRPr lang="en-KE"/>
        </a:p>
      </dgm:t>
    </dgm:pt>
    <dgm:pt modelId="{61173056-101F-4C50-A026-8ECD72B8B1E5}" type="parTrans" cxnId="{A6EB76D0-E82B-4326-AC2B-22FED9346083}">
      <dgm:prSet/>
      <dgm:spPr/>
      <dgm:t>
        <a:bodyPr/>
        <a:lstStyle/>
        <a:p>
          <a:endParaRPr lang="en-KE"/>
        </a:p>
      </dgm:t>
    </dgm:pt>
    <dgm:pt modelId="{6764E870-668D-467C-A825-DAC1DC28B9AF}" type="pres">
      <dgm:prSet presAssocID="{704461B1-1E3F-4F88-8F6E-215CB8987E3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7B717763-81BD-4A8C-9EB0-B3B3F72EE50C}" type="pres">
      <dgm:prSet presAssocID="{177705BA-958C-4CE0-81BC-D7A4DCA84A8D}" presName="composite" presStyleCnt="0"/>
      <dgm:spPr/>
    </dgm:pt>
    <dgm:pt modelId="{0230B955-42AE-4BCA-9B48-EEBB9E4CD2E1}" type="pres">
      <dgm:prSet presAssocID="{177705BA-958C-4CE0-81BC-D7A4DCA84A8D}" presName="FirstChild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9586DBB7-041A-440E-B3AD-6E3C3BC01851}" type="pres">
      <dgm:prSet presAssocID="{177705BA-958C-4CE0-81BC-D7A4DCA84A8D}" presName="Parent" presStyleLbl="alignNode1" presStyleIdx="0" presStyleCnt="2" custLinFactNeighborX="620" custLinFactNeighborY="0">
        <dgm:presLayoutVars>
          <dgm:chMax val="3"/>
          <dgm:chPref val="3"/>
          <dgm:bulletEnabled val="1"/>
        </dgm:presLayoutVars>
      </dgm:prSet>
      <dgm:spPr/>
    </dgm:pt>
    <dgm:pt modelId="{9251EFDB-4EF2-45CF-9941-E3C51F430282}" type="pres">
      <dgm:prSet presAssocID="{177705BA-958C-4CE0-81BC-D7A4DCA84A8D}" presName="Accent" presStyleLbl="parChTrans1D1" presStyleIdx="0" presStyleCnt="2"/>
      <dgm:spPr/>
    </dgm:pt>
    <dgm:pt modelId="{B7C782DF-629D-4C2F-B0D6-BE8FA49DCD22}" type="pres">
      <dgm:prSet presAssocID="{5B1BC4D9-DFB3-4B6B-B392-7253424AF8A8}" presName="sibTrans" presStyleCnt="0"/>
      <dgm:spPr/>
    </dgm:pt>
    <dgm:pt modelId="{32D91832-7F15-4CE4-8C18-43DC38F6E23B}" type="pres">
      <dgm:prSet presAssocID="{E73090FA-C927-4DE8-8A0F-01F1F35BEFC7}" presName="composite" presStyleCnt="0"/>
      <dgm:spPr/>
    </dgm:pt>
    <dgm:pt modelId="{D2937A8A-B399-4EB3-A9E6-5AB8C058D16E}" type="pres">
      <dgm:prSet presAssocID="{E73090FA-C927-4DE8-8A0F-01F1F35BEFC7}" presName="FirstChild" presStyleLbl="revTx" presStyleIdx="1" presStyleCnt="2" custLinFactNeighborX="218" custLinFactNeighborY="28875">
        <dgm:presLayoutVars>
          <dgm:chMax val="0"/>
          <dgm:chPref val="0"/>
          <dgm:bulletEnabled val="1"/>
        </dgm:presLayoutVars>
      </dgm:prSet>
      <dgm:spPr/>
    </dgm:pt>
    <dgm:pt modelId="{B6AA0DBA-16DB-4B4A-9EEB-4CC1C0CFBB76}" type="pres">
      <dgm:prSet presAssocID="{E73090FA-C927-4DE8-8A0F-01F1F35BEFC7}" presName="Parent" presStyleLbl="alignNode1" presStyleIdx="1" presStyleCnt="2" custLinFactNeighborX="-310" custLinFactNeighborY="29430">
        <dgm:presLayoutVars>
          <dgm:chMax val="3"/>
          <dgm:chPref val="3"/>
          <dgm:bulletEnabled val="1"/>
        </dgm:presLayoutVars>
      </dgm:prSet>
      <dgm:spPr/>
    </dgm:pt>
    <dgm:pt modelId="{999A7C29-7847-4E60-932D-5EA658F99C99}" type="pres">
      <dgm:prSet presAssocID="{E73090FA-C927-4DE8-8A0F-01F1F35BEFC7}" presName="Accent" presStyleLbl="parChTrans1D1" presStyleIdx="1" presStyleCnt="2" custLinFactY="700000" custLinFactNeighborX="242" custLinFactNeighborY="728750"/>
      <dgm:spPr/>
    </dgm:pt>
  </dgm:ptLst>
  <dgm:cxnLst>
    <dgm:cxn modelId="{DA920529-3226-4330-9ADC-2F7C6E7FA330}" type="presOf" srcId="{704461B1-1E3F-4F88-8F6E-215CB8987E35}" destId="{6764E870-668D-467C-A825-DAC1DC28B9AF}" srcOrd="0" destOrd="0" presId="urn:microsoft.com/office/officeart/2011/layout/TabList"/>
    <dgm:cxn modelId="{2214AA72-F1E9-46AE-932F-69DFBE3D5F89}" srcId="{E73090FA-C927-4DE8-8A0F-01F1F35BEFC7}" destId="{1D7C8FBB-3829-420F-87A6-E31EB4AD8C98}" srcOrd="0" destOrd="0" parTransId="{9730943D-33B2-4D1A-AF3D-FC231EFAD983}" sibTransId="{51615C2E-B9D1-47BA-8EB7-298204319A46}"/>
    <dgm:cxn modelId="{33D40F8F-559F-44E7-8181-1C99CF1D530D}" type="presOf" srcId="{1D7C8FBB-3829-420F-87A6-E31EB4AD8C98}" destId="{D2937A8A-B399-4EB3-A9E6-5AB8C058D16E}" srcOrd="0" destOrd="0" presId="urn:microsoft.com/office/officeart/2011/layout/TabList"/>
    <dgm:cxn modelId="{B383319A-B0B0-4DBE-B78E-77906C1A81DA}" type="presOf" srcId="{E73090FA-C927-4DE8-8A0F-01F1F35BEFC7}" destId="{B6AA0DBA-16DB-4B4A-9EEB-4CC1C0CFBB76}" srcOrd="0" destOrd="0" presId="urn:microsoft.com/office/officeart/2011/layout/TabList"/>
    <dgm:cxn modelId="{82867C9F-8D98-4ED4-997C-C9D4806E6929}" srcId="{177705BA-958C-4CE0-81BC-D7A4DCA84A8D}" destId="{D00249FE-7A33-4230-A731-48D726200099}" srcOrd="0" destOrd="0" parTransId="{82E8B03E-617F-4128-A1BE-B944030DA2BD}" sibTransId="{28C7A7E2-8E14-463F-988D-06D9A4242AF0}"/>
    <dgm:cxn modelId="{80A8FBAF-9B7B-4451-9612-8DEAF7FF57EF}" srcId="{704461B1-1E3F-4F88-8F6E-215CB8987E35}" destId="{177705BA-958C-4CE0-81BC-D7A4DCA84A8D}" srcOrd="0" destOrd="0" parTransId="{97CAF500-101A-4DAD-9F1E-906830F069B2}" sibTransId="{5B1BC4D9-DFB3-4B6B-B392-7253424AF8A8}"/>
    <dgm:cxn modelId="{89E844C5-52F3-4D1E-881D-448760DFF112}" type="presOf" srcId="{D00249FE-7A33-4230-A731-48D726200099}" destId="{0230B955-42AE-4BCA-9B48-EEBB9E4CD2E1}" srcOrd="0" destOrd="0" presId="urn:microsoft.com/office/officeart/2011/layout/TabList"/>
    <dgm:cxn modelId="{A6EB76D0-E82B-4326-AC2B-22FED9346083}" srcId="{704461B1-1E3F-4F88-8F6E-215CB8987E35}" destId="{E73090FA-C927-4DE8-8A0F-01F1F35BEFC7}" srcOrd="1" destOrd="0" parTransId="{61173056-101F-4C50-A026-8ECD72B8B1E5}" sibTransId="{D84DF8D3-E77F-484E-93CF-11AE75C52142}"/>
    <dgm:cxn modelId="{152E7BEB-3A61-46A5-A2F6-891AE33F09DB}" type="presOf" srcId="{177705BA-958C-4CE0-81BC-D7A4DCA84A8D}" destId="{9586DBB7-041A-440E-B3AD-6E3C3BC01851}" srcOrd="0" destOrd="0" presId="urn:microsoft.com/office/officeart/2011/layout/TabList"/>
    <dgm:cxn modelId="{2632B744-D6F6-4703-AF57-0FCA658B21CF}" type="presParOf" srcId="{6764E870-668D-467C-A825-DAC1DC28B9AF}" destId="{7B717763-81BD-4A8C-9EB0-B3B3F72EE50C}" srcOrd="0" destOrd="0" presId="urn:microsoft.com/office/officeart/2011/layout/TabList"/>
    <dgm:cxn modelId="{2EF5316E-5300-45B8-AAD3-DC0B205826F1}" type="presParOf" srcId="{7B717763-81BD-4A8C-9EB0-B3B3F72EE50C}" destId="{0230B955-42AE-4BCA-9B48-EEBB9E4CD2E1}" srcOrd="0" destOrd="0" presId="urn:microsoft.com/office/officeart/2011/layout/TabList"/>
    <dgm:cxn modelId="{8532D4F1-75F7-4E93-A29B-3BCA2AA4037A}" type="presParOf" srcId="{7B717763-81BD-4A8C-9EB0-B3B3F72EE50C}" destId="{9586DBB7-041A-440E-B3AD-6E3C3BC01851}" srcOrd="1" destOrd="0" presId="urn:microsoft.com/office/officeart/2011/layout/TabList"/>
    <dgm:cxn modelId="{E6E0413E-0DAC-4B37-B1B6-608A5FB909B5}" type="presParOf" srcId="{7B717763-81BD-4A8C-9EB0-B3B3F72EE50C}" destId="{9251EFDB-4EF2-45CF-9941-E3C51F430282}" srcOrd="2" destOrd="0" presId="urn:microsoft.com/office/officeart/2011/layout/TabList"/>
    <dgm:cxn modelId="{D7BE988C-52F0-4D39-893A-0EAEA7BBB379}" type="presParOf" srcId="{6764E870-668D-467C-A825-DAC1DC28B9AF}" destId="{B7C782DF-629D-4C2F-B0D6-BE8FA49DCD22}" srcOrd="1" destOrd="0" presId="urn:microsoft.com/office/officeart/2011/layout/TabList"/>
    <dgm:cxn modelId="{C9763C2C-6A3E-4C2C-A677-92FD4A8E77A8}" type="presParOf" srcId="{6764E870-668D-467C-A825-DAC1DC28B9AF}" destId="{32D91832-7F15-4CE4-8C18-43DC38F6E23B}" srcOrd="2" destOrd="0" presId="urn:microsoft.com/office/officeart/2011/layout/TabList"/>
    <dgm:cxn modelId="{E52D48AF-BC0B-484C-8892-12C05D1F927F}" type="presParOf" srcId="{32D91832-7F15-4CE4-8C18-43DC38F6E23B}" destId="{D2937A8A-B399-4EB3-A9E6-5AB8C058D16E}" srcOrd="0" destOrd="0" presId="urn:microsoft.com/office/officeart/2011/layout/TabList"/>
    <dgm:cxn modelId="{2BB8BA6A-545C-4784-BFD8-8956FCC76044}" type="presParOf" srcId="{32D91832-7F15-4CE4-8C18-43DC38F6E23B}" destId="{B6AA0DBA-16DB-4B4A-9EEB-4CC1C0CFBB76}" srcOrd="1" destOrd="0" presId="urn:microsoft.com/office/officeart/2011/layout/TabList"/>
    <dgm:cxn modelId="{E3226B63-6EF4-4F12-A72E-F526271224F1}" type="presParOf" srcId="{32D91832-7F15-4CE4-8C18-43DC38F6E23B}" destId="{999A7C29-7847-4E60-932D-5EA658F99C99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3A817-1D61-4BAE-9DEE-EFE007EC349B}">
      <dsp:nvSpPr>
        <dsp:cNvPr id="0" name=""/>
        <dsp:cNvSpPr/>
      </dsp:nvSpPr>
      <dsp:spPr>
        <a:xfrm>
          <a:off x="0" y="0"/>
          <a:ext cx="9079613" cy="91728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rgbClr val="000000"/>
              </a:solidFill>
              <a:latin typeface="Garamond" panose="02020404030301010803" pitchFamily="18" charset="0"/>
            </a:rPr>
            <a:t>Understand the concept of Firewalls</a:t>
          </a:r>
          <a:endParaRPr lang="en-KE" sz="2800" kern="1200" dirty="0"/>
        </a:p>
      </dsp:txBody>
      <dsp:txXfrm>
        <a:off x="44778" y="44778"/>
        <a:ext cx="8990057" cy="827724"/>
      </dsp:txXfrm>
    </dsp:sp>
    <dsp:sp modelId="{5820AD00-30A2-4524-B46B-38F121A380EA}">
      <dsp:nvSpPr>
        <dsp:cNvPr id="0" name=""/>
        <dsp:cNvSpPr/>
      </dsp:nvSpPr>
      <dsp:spPr>
        <a:xfrm>
          <a:off x="0" y="1108005"/>
          <a:ext cx="9079613" cy="91728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rgbClr val="000000"/>
              </a:solidFill>
              <a:latin typeface="Garamond" panose="02020404030301010803" pitchFamily="18" charset="0"/>
            </a:rPr>
            <a:t>Identify the types of Firewalls</a:t>
          </a:r>
        </a:p>
      </dsp:txBody>
      <dsp:txXfrm>
        <a:off x="44778" y="1152783"/>
        <a:ext cx="8990057" cy="827724"/>
      </dsp:txXfrm>
    </dsp:sp>
    <dsp:sp modelId="{2650F8EE-9151-45A2-80B4-C8329CE92061}">
      <dsp:nvSpPr>
        <dsp:cNvPr id="0" name=""/>
        <dsp:cNvSpPr/>
      </dsp:nvSpPr>
      <dsp:spPr>
        <a:xfrm>
          <a:off x="0" y="3153291"/>
          <a:ext cx="9079613" cy="91728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rgbClr val="000000"/>
              </a:solidFill>
              <a:latin typeface="Garamond" panose="02020404030301010803" pitchFamily="18" charset="0"/>
            </a:rPr>
            <a:t>Learn how to install and configure </a:t>
          </a:r>
          <a:r>
            <a:rPr lang="en-US" sz="2800" b="1" kern="1200" dirty="0" err="1">
              <a:solidFill>
                <a:srgbClr val="000000"/>
              </a:solidFill>
              <a:latin typeface="Garamond" panose="02020404030301010803" pitchFamily="18" charset="0"/>
            </a:rPr>
            <a:t>IPtables</a:t>
          </a:r>
          <a:endParaRPr lang="en-US" sz="2800" b="1" kern="1200" dirty="0">
            <a:solidFill>
              <a:srgbClr val="000000"/>
            </a:solidFill>
            <a:latin typeface="Garamond" panose="02020404030301010803" pitchFamily="18" charset="0"/>
          </a:endParaRPr>
        </a:p>
      </dsp:txBody>
      <dsp:txXfrm>
        <a:off x="44778" y="3198069"/>
        <a:ext cx="8990057" cy="827724"/>
      </dsp:txXfrm>
    </dsp:sp>
    <dsp:sp modelId="{9526B66F-B527-4AC7-B905-FCA310C84D2B}">
      <dsp:nvSpPr>
        <dsp:cNvPr id="0" name=""/>
        <dsp:cNvSpPr/>
      </dsp:nvSpPr>
      <dsp:spPr>
        <a:xfrm>
          <a:off x="0" y="2135769"/>
          <a:ext cx="9079613" cy="91728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rgbClr val="000000"/>
              </a:solidFill>
              <a:latin typeface="Garamond" panose="02020404030301010803" pitchFamily="18" charset="0"/>
            </a:rPr>
            <a:t>Understand the concept of </a:t>
          </a:r>
          <a:r>
            <a:rPr lang="en-US" sz="2800" b="1" kern="1200" dirty="0" err="1">
              <a:solidFill>
                <a:srgbClr val="000000"/>
              </a:solidFill>
              <a:latin typeface="Garamond" panose="02020404030301010803" pitchFamily="18" charset="0"/>
            </a:rPr>
            <a:t>IPtables</a:t>
          </a:r>
          <a:endParaRPr lang="en-US" sz="2800" b="1" kern="1200" dirty="0">
            <a:solidFill>
              <a:srgbClr val="000000"/>
            </a:solidFill>
            <a:latin typeface="Garamond" panose="02020404030301010803" pitchFamily="18" charset="0"/>
          </a:endParaRPr>
        </a:p>
      </dsp:txBody>
      <dsp:txXfrm>
        <a:off x="44778" y="2180547"/>
        <a:ext cx="8990057" cy="827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A7C29-7847-4E60-932D-5EA658F99C99}">
      <dsp:nvSpPr>
        <dsp:cNvPr id="0" name=""/>
        <dsp:cNvSpPr/>
      </dsp:nvSpPr>
      <dsp:spPr>
        <a:xfrm>
          <a:off x="0" y="4848366"/>
          <a:ext cx="11811435" cy="0"/>
        </a:xfrm>
        <a:prstGeom prst="line">
          <a:avLst/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1EFDB-4EF2-45CF-9941-E3C51F430282}">
      <dsp:nvSpPr>
        <dsp:cNvPr id="0" name=""/>
        <dsp:cNvSpPr/>
      </dsp:nvSpPr>
      <dsp:spPr>
        <a:xfrm>
          <a:off x="0" y="2532905"/>
          <a:ext cx="11811435" cy="0"/>
        </a:xfrm>
        <a:prstGeom prst="line">
          <a:avLst/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0B955-42AE-4BCA-9B48-EEBB9E4CD2E1}">
      <dsp:nvSpPr>
        <dsp:cNvPr id="0" name=""/>
        <dsp:cNvSpPr/>
      </dsp:nvSpPr>
      <dsp:spPr>
        <a:xfrm>
          <a:off x="3070973" y="817561"/>
          <a:ext cx="8740461" cy="1715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>
              <a:latin typeface="Garamond" panose="02020404030301010803" pitchFamily="18" charset="0"/>
            </a:rPr>
            <a:t>Packet filtering firewalls operate at the network </a:t>
          </a:r>
          <a:r>
            <a:rPr lang="en-US" sz="2300" b="0" i="0" kern="1200" dirty="0">
              <a:solidFill>
                <a:srgbClr val="C00000"/>
              </a:solidFill>
              <a:latin typeface="Garamond" panose="02020404030301010803" pitchFamily="18" charset="0"/>
            </a:rPr>
            <a:t>layer (Layer 3) </a:t>
          </a:r>
          <a:r>
            <a:rPr lang="en-US" sz="2300" b="0" i="0" kern="1200" dirty="0">
              <a:latin typeface="Garamond" panose="02020404030301010803" pitchFamily="18" charset="0"/>
            </a:rPr>
            <a:t>of the OSI model and filter network packets based on criteria such as </a:t>
          </a:r>
          <a:r>
            <a:rPr lang="en-US" sz="2300" b="0" i="0" kern="1200" dirty="0">
              <a:solidFill>
                <a:srgbClr val="C00000"/>
              </a:solidFill>
              <a:latin typeface="Garamond" panose="02020404030301010803" pitchFamily="18" charset="0"/>
            </a:rPr>
            <a:t>source and destination IP </a:t>
          </a:r>
          <a:r>
            <a:rPr lang="en-US" sz="2300" b="0" i="0" kern="1200" dirty="0">
              <a:latin typeface="Garamond" panose="02020404030301010803" pitchFamily="18" charset="0"/>
            </a:rPr>
            <a:t>addresses, </a:t>
          </a:r>
          <a:r>
            <a:rPr lang="en-US" sz="2300" b="0" i="0" kern="1200" dirty="0">
              <a:solidFill>
                <a:srgbClr val="C00000"/>
              </a:solidFill>
              <a:latin typeface="Garamond" panose="02020404030301010803" pitchFamily="18" charset="0"/>
            </a:rPr>
            <a:t>port numbers</a:t>
          </a:r>
          <a:r>
            <a:rPr lang="en-US" sz="2300" b="0" i="0" kern="1200" dirty="0">
              <a:latin typeface="Garamond" panose="02020404030301010803" pitchFamily="18" charset="0"/>
            </a:rPr>
            <a:t>, and </a:t>
          </a:r>
          <a:r>
            <a:rPr lang="en-US" sz="2300" b="0" i="0" kern="1200" dirty="0">
              <a:solidFill>
                <a:srgbClr val="C00000"/>
              </a:solidFill>
              <a:latin typeface="Garamond" panose="02020404030301010803" pitchFamily="18" charset="0"/>
            </a:rPr>
            <a:t>protocol type</a:t>
          </a:r>
          <a:r>
            <a:rPr lang="en-US" sz="2300" b="0" i="0" kern="1200" dirty="0">
              <a:latin typeface="Garamond" panose="02020404030301010803" pitchFamily="18" charset="0"/>
            </a:rPr>
            <a:t>.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>
              <a:latin typeface="Garamond" panose="02020404030301010803" pitchFamily="18" charset="0"/>
            </a:rPr>
            <a:t>Examples include iptables (Linux), Windows Firewall (Windows), and routers with access control lists (ACLs)</a:t>
          </a:r>
          <a:endParaRPr lang="en-KE" sz="2300" kern="1200" dirty="0">
            <a:latin typeface="Garamond" panose="02020404030301010803" pitchFamily="18" charset="0"/>
          </a:endParaRPr>
        </a:p>
      </dsp:txBody>
      <dsp:txXfrm>
        <a:off x="3070973" y="817561"/>
        <a:ext cx="8740461" cy="1715344"/>
      </dsp:txXfrm>
    </dsp:sp>
    <dsp:sp modelId="{9586DBB7-041A-440E-B3AD-6E3C3BC01851}">
      <dsp:nvSpPr>
        <dsp:cNvPr id="0" name=""/>
        <dsp:cNvSpPr/>
      </dsp:nvSpPr>
      <dsp:spPr>
        <a:xfrm>
          <a:off x="0" y="817561"/>
          <a:ext cx="3070973" cy="171534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i="0" kern="1200" dirty="0">
              <a:latin typeface="Garamond" panose="02020404030301010803" pitchFamily="18" charset="0"/>
            </a:rPr>
            <a:t>Packet Filtering Firewalls</a:t>
          </a:r>
          <a:endParaRPr lang="en-KE" sz="3800" b="1" kern="1200" dirty="0">
            <a:latin typeface="Garamond" panose="02020404030301010803" pitchFamily="18" charset="0"/>
          </a:endParaRPr>
        </a:p>
      </dsp:txBody>
      <dsp:txXfrm>
        <a:off x="83751" y="901312"/>
        <a:ext cx="2903471" cy="1631593"/>
      </dsp:txXfrm>
    </dsp:sp>
    <dsp:sp modelId="{D2937A8A-B399-4EB3-A9E6-5AB8C058D16E}">
      <dsp:nvSpPr>
        <dsp:cNvPr id="0" name=""/>
        <dsp:cNvSpPr/>
      </dsp:nvSpPr>
      <dsp:spPr>
        <a:xfrm>
          <a:off x="3070973" y="3113978"/>
          <a:ext cx="8740461" cy="1715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>
              <a:latin typeface="Garamond" panose="02020404030301010803" pitchFamily="18" charset="0"/>
            </a:rPr>
            <a:t>Stateful inspection, or dynamic packet filtering, firewalls </a:t>
          </a:r>
          <a:r>
            <a:rPr lang="en-US" sz="2200" b="0" i="0" kern="1200" dirty="0">
              <a:solidFill>
                <a:srgbClr val="C00000"/>
              </a:solidFill>
              <a:latin typeface="Garamond" panose="02020404030301010803" pitchFamily="18" charset="0"/>
            </a:rPr>
            <a:t>keep track of the state of active connections</a:t>
          </a:r>
          <a:r>
            <a:rPr lang="en-US" sz="2200" b="0" i="0" kern="1200" dirty="0">
              <a:latin typeface="Garamond" panose="02020404030301010803" pitchFamily="18" charset="0"/>
            </a:rPr>
            <a:t> and </a:t>
          </a:r>
          <a:r>
            <a:rPr lang="en-US" sz="2200" b="0" i="0" kern="1200" dirty="0">
              <a:solidFill>
                <a:srgbClr val="C00000"/>
              </a:solidFill>
              <a:latin typeface="Garamond" panose="02020404030301010803" pitchFamily="18" charset="0"/>
            </a:rPr>
            <a:t>make decisions based on the state information</a:t>
          </a:r>
          <a:r>
            <a:rPr lang="en-US" sz="2200" b="0" i="0" kern="1200" dirty="0">
              <a:latin typeface="Garamond" panose="02020404030301010803" pitchFamily="18" charset="0"/>
            </a:rPr>
            <a:t>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>
              <a:latin typeface="Garamond" panose="02020404030301010803" pitchFamily="18" charset="0"/>
            </a:rPr>
            <a:t>They are more intelligent than packet filtering firewalls and can inspect the context of traffic.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>
              <a:latin typeface="Garamond" panose="02020404030301010803" pitchFamily="18" charset="0"/>
            </a:rPr>
            <a:t>Examples include Cisco ASA and Check Point Firewall.</a:t>
          </a:r>
          <a:endParaRPr lang="en-KE" sz="2200" kern="1200" dirty="0">
            <a:latin typeface="Garamond" panose="02020404030301010803" pitchFamily="18" charset="0"/>
          </a:endParaRPr>
        </a:p>
      </dsp:txBody>
      <dsp:txXfrm>
        <a:off x="3070973" y="3113978"/>
        <a:ext cx="8740461" cy="1715344"/>
      </dsp:txXfrm>
    </dsp:sp>
    <dsp:sp modelId="{B6AA0DBA-16DB-4B4A-9EEB-4CC1C0CFBB76}">
      <dsp:nvSpPr>
        <dsp:cNvPr id="0" name=""/>
        <dsp:cNvSpPr/>
      </dsp:nvSpPr>
      <dsp:spPr>
        <a:xfrm>
          <a:off x="0" y="3113978"/>
          <a:ext cx="3070973" cy="171534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i="0" kern="1200" dirty="0">
              <a:latin typeface="Garamond" panose="02020404030301010803" pitchFamily="18" charset="0"/>
            </a:rPr>
            <a:t>Stateful Inspection Firewalls</a:t>
          </a:r>
          <a:endParaRPr lang="en-KE" sz="3600" b="1" kern="1200" dirty="0">
            <a:latin typeface="Garamond" panose="02020404030301010803" pitchFamily="18" charset="0"/>
          </a:endParaRPr>
        </a:p>
      </dsp:txBody>
      <dsp:txXfrm>
        <a:off x="83751" y="3197729"/>
        <a:ext cx="2903471" cy="16315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A7C29-7847-4E60-932D-5EA658F99C99}">
      <dsp:nvSpPr>
        <dsp:cNvPr id="0" name=""/>
        <dsp:cNvSpPr/>
      </dsp:nvSpPr>
      <dsp:spPr>
        <a:xfrm>
          <a:off x="0" y="4848366"/>
          <a:ext cx="11811435" cy="0"/>
        </a:xfrm>
        <a:prstGeom prst="line">
          <a:avLst/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1EFDB-4EF2-45CF-9941-E3C51F430282}">
      <dsp:nvSpPr>
        <dsp:cNvPr id="0" name=""/>
        <dsp:cNvSpPr/>
      </dsp:nvSpPr>
      <dsp:spPr>
        <a:xfrm>
          <a:off x="0" y="2532905"/>
          <a:ext cx="11811435" cy="0"/>
        </a:xfrm>
        <a:prstGeom prst="line">
          <a:avLst/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0B955-42AE-4BCA-9B48-EEBB9E4CD2E1}">
      <dsp:nvSpPr>
        <dsp:cNvPr id="0" name=""/>
        <dsp:cNvSpPr/>
      </dsp:nvSpPr>
      <dsp:spPr>
        <a:xfrm>
          <a:off x="3070973" y="817561"/>
          <a:ext cx="8740461" cy="1715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Proxy firewalls act as </a:t>
          </a:r>
          <a:r>
            <a:rPr lang="en-KE" sz="2200" kern="1200" dirty="0">
              <a:solidFill>
                <a:srgbClr val="C00000"/>
              </a:solidFill>
              <a:latin typeface="Garamond" panose="02020404030301010803" pitchFamily="18" charset="0"/>
            </a:rPr>
            <a:t>intermediaries</a:t>
          </a:r>
          <a:r>
            <a:rPr lang="en-KE" sz="2200" kern="1200" dirty="0">
              <a:latin typeface="Garamond" panose="02020404030301010803" pitchFamily="18" charset="0"/>
            </a:rPr>
            <a:t> between a user's device and the target server.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They examine traffic at the application </a:t>
          </a:r>
          <a:r>
            <a:rPr lang="en-KE" sz="2200" kern="1200" dirty="0">
              <a:solidFill>
                <a:srgbClr val="C00000"/>
              </a:solidFill>
              <a:latin typeface="Garamond" panose="02020404030301010803" pitchFamily="18" charset="0"/>
            </a:rPr>
            <a:t>layer (Layer 7)</a:t>
          </a:r>
          <a:r>
            <a:rPr lang="en-KE" sz="2200" kern="1200" dirty="0">
              <a:latin typeface="Garamond" panose="02020404030301010803" pitchFamily="18" charset="0"/>
            </a:rPr>
            <a:t> and may modify or cache data.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Examples include Squid (for web traffic) and application-specific proxies</a:t>
          </a:r>
          <a:r>
            <a:rPr lang="en-KE" sz="2100" kern="1200" dirty="0"/>
            <a:t>.</a:t>
          </a:r>
          <a:endParaRPr lang="en-KE" sz="2100" kern="1200" dirty="0">
            <a:latin typeface="Garamond" panose="02020404030301010803" pitchFamily="18" charset="0"/>
          </a:endParaRPr>
        </a:p>
      </dsp:txBody>
      <dsp:txXfrm>
        <a:off x="3070973" y="817561"/>
        <a:ext cx="8740461" cy="1715344"/>
      </dsp:txXfrm>
    </dsp:sp>
    <dsp:sp modelId="{9586DBB7-041A-440E-B3AD-6E3C3BC01851}">
      <dsp:nvSpPr>
        <dsp:cNvPr id="0" name=""/>
        <dsp:cNvSpPr/>
      </dsp:nvSpPr>
      <dsp:spPr>
        <a:xfrm>
          <a:off x="0" y="855659"/>
          <a:ext cx="3070973" cy="171534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3600" b="1" kern="1200" dirty="0">
              <a:latin typeface="Garamond" panose="02020404030301010803" pitchFamily="18" charset="0"/>
            </a:rPr>
            <a:t>Proxy Firewalls</a:t>
          </a:r>
          <a:endParaRPr lang="en-KE" sz="5300" b="1" kern="1200" dirty="0">
            <a:latin typeface="Garamond" panose="02020404030301010803" pitchFamily="18" charset="0"/>
          </a:endParaRPr>
        </a:p>
      </dsp:txBody>
      <dsp:txXfrm>
        <a:off x="83751" y="939410"/>
        <a:ext cx="2903471" cy="1631593"/>
      </dsp:txXfrm>
    </dsp:sp>
    <dsp:sp modelId="{D2937A8A-B399-4EB3-A9E6-5AB8C058D16E}">
      <dsp:nvSpPr>
        <dsp:cNvPr id="0" name=""/>
        <dsp:cNvSpPr/>
      </dsp:nvSpPr>
      <dsp:spPr>
        <a:xfrm>
          <a:off x="3070973" y="3113978"/>
          <a:ext cx="8740461" cy="1715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Application layer firewalls are designed to </a:t>
          </a:r>
          <a:r>
            <a:rPr lang="en-KE" sz="2200" kern="1200" dirty="0">
              <a:solidFill>
                <a:srgbClr val="C00000"/>
              </a:solidFill>
              <a:latin typeface="Garamond" panose="02020404030301010803" pitchFamily="18" charset="0"/>
            </a:rPr>
            <a:t>filter and control </a:t>
          </a:r>
          <a:r>
            <a:rPr lang="en-KE" sz="2200" kern="1200" dirty="0">
              <a:latin typeface="Garamond" panose="02020404030301010803" pitchFamily="18" charset="0"/>
            </a:rPr>
            <a:t>traffic at the </a:t>
          </a:r>
          <a:r>
            <a:rPr lang="en-KE" sz="2200" kern="1200" dirty="0">
              <a:solidFill>
                <a:srgbClr val="C00000"/>
              </a:solidFill>
              <a:latin typeface="Garamond" panose="02020404030301010803" pitchFamily="18" charset="0"/>
            </a:rPr>
            <a:t>application layer.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They are often used for specific applications or services.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Examples include web application firewalls (</a:t>
          </a:r>
          <a:r>
            <a:rPr lang="en-KE" sz="2200" kern="1200" dirty="0" err="1">
              <a:latin typeface="Garamond" panose="02020404030301010803" pitchFamily="18" charset="0"/>
            </a:rPr>
            <a:t>WAFs</a:t>
          </a:r>
          <a:r>
            <a:rPr lang="en-KE" sz="2200" kern="1200" dirty="0">
              <a:latin typeface="Garamond" panose="02020404030301010803" pitchFamily="18" charset="0"/>
            </a:rPr>
            <a:t>) and email security gateways.</a:t>
          </a:r>
        </a:p>
      </dsp:txBody>
      <dsp:txXfrm>
        <a:off x="3070973" y="3113978"/>
        <a:ext cx="8740461" cy="1715344"/>
      </dsp:txXfrm>
    </dsp:sp>
    <dsp:sp modelId="{B6AA0DBA-16DB-4B4A-9EEB-4CC1C0CFBB76}">
      <dsp:nvSpPr>
        <dsp:cNvPr id="0" name=""/>
        <dsp:cNvSpPr/>
      </dsp:nvSpPr>
      <dsp:spPr>
        <a:xfrm>
          <a:off x="0" y="3113978"/>
          <a:ext cx="3070973" cy="171534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3600" b="1" kern="1200" dirty="0">
              <a:latin typeface="Garamond" panose="02020404030301010803" pitchFamily="18" charset="0"/>
            </a:rPr>
            <a:t>Application Layer Firewalls</a:t>
          </a:r>
        </a:p>
      </dsp:txBody>
      <dsp:txXfrm>
        <a:off x="83751" y="3197729"/>
        <a:ext cx="2903471" cy="16315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A7C29-7847-4E60-932D-5EA658F99C99}">
      <dsp:nvSpPr>
        <dsp:cNvPr id="0" name=""/>
        <dsp:cNvSpPr/>
      </dsp:nvSpPr>
      <dsp:spPr>
        <a:xfrm>
          <a:off x="0" y="4848366"/>
          <a:ext cx="11811435" cy="0"/>
        </a:xfrm>
        <a:prstGeom prst="line">
          <a:avLst/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1EFDB-4EF2-45CF-9941-E3C51F430282}">
      <dsp:nvSpPr>
        <dsp:cNvPr id="0" name=""/>
        <dsp:cNvSpPr/>
      </dsp:nvSpPr>
      <dsp:spPr>
        <a:xfrm>
          <a:off x="0" y="2532905"/>
          <a:ext cx="11811435" cy="0"/>
        </a:xfrm>
        <a:prstGeom prst="line">
          <a:avLst/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0B955-42AE-4BCA-9B48-EEBB9E4CD2E1}">
      <dsp:nvSpPr>
        <dsp:cNvPr id="0" name=""/>
        <dsp:cNvSpPr/>
      </dsp:nvSpPr>
      <dsp:spPr>
        <a:xfrm>
          <a:off x="3070973" y="817561"/>
          <a:ext cx="8740461" cy="1715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 err="1">
              <a:latin typeface="Garamond" panose="02020404030301010803" pitchFamily="18" charset="0"/>
            </a:rPr>
            <a:t>NGFWs</a:t>
          </a:r>
          <a:r>
            <a:rPr lang="en-KE" sz="2200" kern="1200" dirty="0">
              <a:latin typeface="Garamond" panose="02020404030301010803" pitchFamily="18" charset="0"/>
            </a:rPr>
            <a:t> combine traditional firewall features with advanced security capabilities, such as intrusion detection and prevention (IDS/IPS), antivirus, content filtering, and application awareness.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Examples include Palo Alto Networks, Fortinet, and Cisco Firepower</a:t>
          </a:r>
          <a:r>
            <a:rPr lang="en-KE" sz="2100" kern="1200" dirty="0"/>
            <a:t>.</a:t>
          </a:r>
          <a:endParaRPr lang="en-KE" sz="2100" kern="1200" dirty="0">
            <a:latin typeface="Garamond" panose="02020404030301010803" pitchFamily="18" charset="0"/>
          </a:endParaRPr>
        </a:p>
      </dsp:txBody>
      <dsp:txXfrm>
        <a:off x="3070973" y="817561"/>
        <a:ext cx="8740461" cy="1715344"/>
      </dsp:txXfrm>
    </dsp:sp>
    <dsp:sp modelId="{9586DBB7-041A-440E-B3AD-6E3C3BC01851}">
      <dsp:nvSpPr>
        <dsp:cNvPr id="0" name=""/>
        <dsp:cNvSpPr/>
      </dsp:nvSpPr>
      <dsp:spPr>
        <a:xfrm>
          <a:off x="19040" y="817561"/>
          <a:ext cx="3070973" cy="171534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3200" b="1" kern="1200" dirty="0">
              <a:latin typeface="Garamond" panose="02020404030301010803" pitchFamily="18" charset="0"/>
            </a:rPr>
            <a:t>Next-Generation Firewalls (NGFW):</a:t>
          </a:r>
        </a:p>
      </dsp:txBody>
      <dsp:txXfrm>
        <a:off x="102791" y="901312"/>
        <a:ext cx="2903471" cy="1631593"/>
      </dsp:txXfrm>
    </dsp:sp>
    <dsp:sp modelId="{D2937A8A-B399-4EB3-A9E6-5AB8C058D16E}">
      <dsp:nvSpPr>
        <dsp:cNvPr id="0" name=""/>
        <dsp:cNvSpPr/>
      </dsp:nvSpPr>
      <dsp:spPr>
        <a:xfrm>
          <a:off x="3070973" y="3113978"/>
          <a:ext cx="8740461" cy="1715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UTM firewalls are comprehensive security appliances that integrate various security functions into a single device, including firewall, antivirus, intrusion prevention, VPN, and content filtering.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Examples include Sophos UTM and WatchGuard</a:t>
          </a:r>
          <a:r>
            <a:rPr lang="en-KE" sz="2200" kern="1200" dirty="0"/>
            <a:t>.</a:t>
          </a:r>
          <a:endParaRPr lang="en-KE" sz="2200" kern="1200" dirty="0">
            <a:latin typeface="Garamond" panose="02020404030301010803" pitchFamily="18" charset="0"/>
          </a:endParaRPr>
        </a:p>
      </dsp:txBody>
      <dsp:txXfrm>
        <a:off x="3070973" y="3113978"/>
        <a:ext cx="8740461" cy="1715344"/>
      </dsp:txXfrm>
    </dsp:sp>
    <dsp:sp modelId="{B6AA0DBA-16DB-4B4A-9EEB-4CC1C0CFBB76}">
      <dsp:nvSpPr>
        <dsp:cNvPr id="0" name=""/>
        <dsp:cNvSpPr/>
      </dsp:nvSpPr>
      <dsp:spPr>
        <a:xfrm>
          <a:off x="0" y="3113978"/>
          <a:ext cx="3070973" cy="171534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3200" b="1" kern="1200" dirty="0">
              <a:latin typeface="Garamond" panose="02020404030301010803" pitchFamily="18" charset="0"/>
            </a:rPr>
            <a:t>Unified Threat Management (UTM) Firewalls</a:t>
          </a:r>
        </a:p>
      </dsp:txBody>
      <dsp:txXfrm>
        <a:off x="83751" y="3197729"/>
        <a:ext cx="2903471" cy="16315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A7C29-7847-4E60-932D-5EA658F99C99}">
      <dsp:nvSpPr>
        <dsp:cNvPr id="0" name=""/>
        <dsp:cNvSpPr/>
      </dsp:nvSpPr>
      <dsp:spPr>
        <a:xfrm>
          <a:off x="0" y="4850085"/>
          <a:ext cx="11811435" cy="0"/>
        </a:xfrm>
        <a:prstGeom prst="line">
          <a:avLst/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1EFDB-4EF2-45CF-9941-E3C51F430282}">
      <dsp:nvSpPr>
        <dsp:cNvPr id="0" name=""/>
        <dsp:cNvSpPr/>
      </dsp:nvSpPr>
      <dsp:spPr>
        <a:xfrm>
          <a:off x="0" y="2532863"/>
          <a:ext cx="11811435" cy="0"/>
        </a:xfrm>
        <a:prstGeom prst="line">
          <a:avLst/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0B955-42AE-4BCA-9B48-EEBB9E4CD2E1}">
      <dsp:nvSpPr>
        <dsp:cNvPr id="0" name=""/>
        <dsp:cNvSpPr/>
      </dsp:nvSpPr>
      <dsp:spPr>
        <a:xfrm>
          <a:off x="3070973" y="815842"/>
          <a:ext cx="8740461" cy="1717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Cloud firewalls are specifically designed to </a:t>
          </a:r>
          <a:r>
            <a:rPr lang="en-KE" sz="2200" kern="1200" dirty="0">
              <a:solidFill>
                <a:srgbClr val="C00000"/>
              </a:solidFill>
              <a:latin typeface="Garamond" panose="02020404030301010803" pitchFamily="18" charset="0"/>
            </a:rPr>
            <a:t>protect cloud-based infrastructure </a:t>
          </a:r>
          <a:r>
            <a:rPr lang="en-KE" sz="2200" kern="1200" dirty="0">
              <a:latin typeface="Garamond" panose="02020404030301010803" pitchFamily="18" charset="0"/>
            </a:rPr>
            <a:t>and </a:t>
          </a:r>
          <a:r>
            <a:rPr lang="en-KE" sz="2200" kern="1200" dirty="0">
              <a:solidFill>
                <a:srgbClr val="C00000"/>
              </a:solidFill>
              <a:latin typeface="Garamond" panose="02020404030301010803" pitchFamily="18" charset="0"/>
            </a:rPr>
            <a:t>applications.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Examples include AWS WAF (Amazon Web Services), Azure Firewall</a:t>
          </a:r>
          <a:endParaRPr lang="en-US" sz="2200" kern="1200" dirty="0">
            <a:latin typeface="Garamond" panose="02020404030301010803" pitchFamily="18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 (Microsoft Azure), and Google Cloud Firewall (Google Cloud Platform).</a:t>
          </a:r>
        </a:p>
      </dsp:txBody>
      <dsp:txXfrm>
        <a:off x="3070973" y="815842"/>
        <a:ext cx="8740461" cy="1717020"/>
      </dsp:txXfrm>
    </dsp:sp>
    <dsp:sp modelId="{9586DBB7-041A-440E-B3AD-6E3C3BC01851}">
      <dsp:nvSpPr>
        <dsp:cNvPr id="0" name=""/>
        <dsp:cNvSpPr/>
      </dsp:nvSpPr>
      <dsp:spPr>
        <a:xfrm>
          <a:off x="19040" y="815842"/>
          <a:ext cx="3070973" cy="1717020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3200" b="1" kern="1200" dirty="0">
              <a:latin typeface="Garamond" panose="02020404030301010803" pitchFamily="18" charset="0"/>
            </a:rPr>
            <a:t>Cloud Firewalls</a:t>
          </a:r>
        </a:p>
      </dsp:txBody>
      <dsp:txXfrm>
        <a:off x="102873" y="899675"/>
        <a:ext cx="2903307" cy="1633187"/>
      </dsp:txXfrm>
    </dsp:sp>
    <dsp:sp modelId="{D2937A8A-B399-4EB3-A9E6-5AB8C058D16E}">
      <dsp:nvSpPr>
        <dsp:cNvPr id="0" name=""/>
        <dsp:cNvSpPr/>
      </dsp:nvSpPr>
      <dsp:spPr>
        <a:xfrm>
          <a:off x="3070973" y="3114504"/>
          <a:ext cx="8740461" cy="1717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Host-based firewalls are </a:t>
          </a:r>
          <a:r>
            <a:rPr lang="en-KE" sz="2200" kern="1200" dirty="0">
              <a:solidFill>
                <a:srgbClr val="C00000"/>
              </a:solidFill>
              <a:latin typeface="Garamond" panose="02020404030301010803" pitchFamily="18" charset="0"/>
            </a:rPr>
            <a:t>installed on individual computers </a:t>
          </a:r>
          <a:r>
            <a:rPr lang="en-KE" sz="2200" kern="1200" dirty="0">
              <a:latin typeface="Garamond" panose="02020404030301010803" pitchFamily="18" charset="0"/>
            </a:rPr>
            <a:t>or </a:t>
          </a:r>
          <a:r>
            <a:rPr lang="en-KE" sz="2200" kern="1200" dirty="0">
              <a:solidFill>
                <a:srgbClr val="C00000"/>
              </a:solidFill>
              <a:latin typeface="Garamond" panose="02020404030301010803" pitchFamily="18" charset="0"/>
            </a:rPr>
            <a:t>servers</a:t>
          </a:r>
          <a:r>
            <a:rPr lang="en-KE" sz="2200" kern="1200" dirty="0">
              <a:latin typeface="Garamond" panose="02020404030301010803" pitchFamily="18" charset="0"/>
            </a:rPr>
            <a:t> to </a:t>
          </a:r>
          <a:r>
            <a:rPr lang="en-KE" sz="2200" kern="1200" dirty="0">
              <a:solidFill>
                <a:srgbClr val="C00000"/>
              </a:solidFill>
              <a:latin typeface="Garamond" panose="02020404030301010803" pitchFamily="18" charset="0"/>
            </a:rPr>
            <a:t>control incoming and outgoing traffic at the host level</a:t>
          </a:r>
          <a:r>
            <a:rPr lang="en-KE" sz="2200" kern="1200" dirty="0">
              <a:latin typeface="Garamond" panose="02020404030301010803" pitchFamily="18" charset="0"/>
            </a:rPr>
            <a:t>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2200" kern="1200" dirty="0">
              <a:latin typeface="Garamond" panose="02020404030301010803" pitchFamily="18" charset="0"/>
            </a:rPr>
            <a:t>Examples include Windows Firewall (built into Windows operating systems) and iptables (Linux).</a:t>
          </a:r>
        </a:p>
      </dsp:txBody>
      <dsp:txXfrm>
        <a:off x="3070973" y="3114504"/>
        <a:ext cx="8740461" cy="1717020"/>
      </dsp:txXfrm>
    </dsp:sp>
    <dsp:sp modelId="{B6AA0DBA-16DB-4B4A-9EEB-4CC1C0CFBB76}">
      <dsp:nvSpPr>
        <dsp:cNvPr id="0" name=""/>
        <dsp:cNvSpPr/>
      </dsp:nvSpPr>
      <dsp:spPr>
        <a:xfrm>
          <a:off x="0" y="3124033"/>
          <a:ext cx="3070973" cy="1717020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3600" b="1" kern="1200" dirty="0">
              <a:latin typeface="Garamond" panose="02020404030301010803" pitchFamily="18" charset="0"/>
            </a:rPr>
            <a:t>Host-Based Firewalls</a:t>
          </a:r>
        </a:p>
      </dsp:txBody>
      <dsp:txXfrm>
        <a:off x="83833" y="3207866"/>
        <a:ext cx="2903307" cy="1633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96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8256" y="232202"/>
            <a:ext cx="10942077" cy="1205754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8256" y="1604188"/>
            <a:ext cx="10942077" cy="2148606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08256" y="3957236"/>
            <a:ext cx="10942077" cy="2148606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420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8256" y="232202"/>
            <a:ext cx="10942077" cy="1205754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8257" y="1604188"/>
            <a:ext cx="5339331" cy="2148606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214921" y="1604188"/>
            <a:ext cx="5339331" cy="2148606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214921" y="3957236"/>
            <a:ext cx="5339331" cy="2148606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8257" y="3957236"/>
            <a:ext cx="5339331" cy="2148606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310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8256" y="232202"/>
            <a:ext cx="10942077" cy="1205754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8256" y="1604188"/>
            <a:ext cx="10942077" cy="4504920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08256" y="1604188"/>
            <a:ext cx="10942077" cy="4504920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8" name="Picture 87"/>
          <p:cNvPicPr/>
          <p:nvPr/>
        </p:nvPicPr>
        <p:blipFill>
          <a:blip r:embed="rId2"/>
          <a:stretch>
            <a:fillRect/>
          </a:stretch>
        </p:blipFill>
        <p:spPr>
          <a:xfrm>
            <a:off x="2315467" y="1604188"/>
            <a:ext cx="7527223" cy="4504920"/>
          </a:xfrm>
          <a:prstGeom prst="rect">
            <a:avLst/>
          </a:prstGeom>
          <a:ln>
            <a:noFill/>
          </a:ln>
        </p:spPr>
      </p:pic>
      <p:pic>
        <p:nvPicPr>
          <p:cNvPr id="89" name="Picture 88"/>
          <p:cNvPicPr/>
          <p:nvPr/>
        </p:nvPicPr>
        <p:blipFill>
          <a:blip r:embed="rId2"/>
          <a:stretch>
            <a:fillRect/>
          </a:stretch>
        </p:blipFill>
        <p:spPr>
          <a:xfrm>
            <a:off x="2315467" y="1604188"/>
            <a:ext cx="7527223" cy="45049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1794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51"/>
            <a:ext cx="10572000" cy="2971051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286-3941-422D-9285-61B9BFF9230E}" type="datetimeFigureOut">
              <a:rPr lang="en-KE" smtClean="0"/>
              <a:t>02/13/2024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DFA-5E7C-4EFF-A71F-3667565743BB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641225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1" y="2951396"/>
            <a:ext cx="10561419" cy="14688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1" y="5281205"/>
            <a:ext cx="10561419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286-3941-422D-9285-61B9BFF9230E}" type="datetimeFigureOut">
              <a:rPr lang="en-KE" smtClean="0"/>
              <a:t>02/13/2024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DFA-5E7C-4EFF-A71F-3667565743BB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852836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2" y="447188"/>
            <a:ext cx="10571999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4" y="2222287"/>
            <a:ext cx="10554575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286-3941-422D-9285-61B9BFF9230E}" type="datetimeFigureOut">
              <a:rPr lang="en-KE" smtClean="0"/>
              <a:t>02/13/2024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DFA-5E7C-4EFF-A71F-3667565743BB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59547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8256" y="232202"/>
            <a:ext cx="10942077" cy="1205754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608256" y="1604188"/>
            <a:ext cx="10942077" cy="4505247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152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8256" y="232202"/>
            <a:ext cx="10942077" cy="1205754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8256" y="1604188"/>
            <a:ext cx="10942077" cy="4504920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944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8256" y="232202"/>
            <a:ext cx="10942077" cy="1205754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8257" y="1604188"/>
            <a:ext cx="5339331" cy="4504920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14921" y="1604188"/>
            <a:ext cx="5339331" cy="4504920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27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8256" y="232202"/>
            <a:ext cx="10942077" cy="1205754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1232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608256" y="274658"/>
            <a:ext cx="10942077" cy="519564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6027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8256" y="232202"/>
            <a:ext cx="10942077" cy="1205754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8257" y="1604188"/>
            <a:ext cx="5339331" cy="2148606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8257" y="3957236"/>
            <a:ext cx="5339331" cy="2148606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14921" y="1604188"/>
            <a:ext cx="5339331" cy="4504920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24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8256" y="232202"/>
            <a:ext cx="10942077" cy="1205754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8257" y="1604188"/>
            <a:ext cx="5339331" cy="4504920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14921" y="1604188"/>
            <a:ext cx="5339331" cy="2148606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214921" y="3957236"/>
            <a:ext cx="5339331" cy="2148606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37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8256" y="232202"/>
            <a:ext cx="10942077" cy="1205754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8257" y="1604188"/>
            <a:ext cx="5339331" cy="2148606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14921" y="1604188"/>
            <a:ext cx="5339331" cy="2148606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8256" y="3957236"/>
            <a:ext cx="10942077" cy="2148606"/>
          </a:xfrm>
          <a:prstGeom prst="rect">
            <a:avLst/>
          </a:prstGeom>
        </p:spPr>
        <p:txBody>
          <a:bodyPr lIns="0" tIns="9000" rIns="0" bIns="0"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048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1"/>
          <p:cNvPicPr/>
          <p:nvPr/>
        </p:nvPicPr>
        <p:blipFill>
          <a:blip r:embed="rId17"/>
          <a:stretch>
            <a:fillRect/>
          </a:stretch>
        </p:blipFill>
        <p:spPr>
          <a:xfrm>
            <a:off x="2799197" y="1183875"/>
            <a:ext cx="6601123" cy="4934053"/>
          </a:xfrm>
          <a:prstGeom prst="rect">
            <a:avLst/>
          </a:prstGeom>
          <a:ln>
            <a:noFill/>
          </a:ln>
        </p:spPr>
      </p:pic>
      <p:pic>
        <p:nvPicPr>
          <p:cNvPr id="47" name="Picture 2"/>
          <p:cNvPicPr/>
          <p:nvPr/>
        </p:nvPicPr>
        <p:blipFill>
          <a:blip r:embed="rId18"/>
          <a:stretch>
            <a:fillRect/>
          </a:stretch>
        </p:blipFill>
        <p:spPr>
          <a:xfrm>
            <a:off x="9229645" y="34618"/>
            <a:ext cx="2751303" cy="803400"/>
          </a:xfrm>
          <a:prstGeom prst="rect">
            <a:avLst/>
          </a:prstGeom>
          <a:ln>
            <a:noFill/>
          </a:ln>
        </p:spPr>
      </p:pic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8256" y="274662"/>
            <a:ext cx="10942077" cy="1120515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en-US" sz="1497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49" name="CustomShape 2"/>
          <p:cNvSpPr/>
          <p:nvPr/>
        </p:nvSpPr>
        <p:spPr>
          <a:xfrm>
            <a:off x="2" y="0"/>
            <a:ext cx="1743" cy="5053584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PlaceHolder 3"/>
          <p:cNvSpPr>
            <a:spLocks noGrp="1"/>
          </p:cNvSpPr>
          <p:nvPr>
            <p:ph type="sldNum"/>
          </p:nvPr>
        </p:nvSpPr>
        <p:spPr>
          <a:xfrm>
            <a:off x="-435" y="-327"/>
            <a:ext cx="435" cy="321034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395E6DFA-5E7C-4EFF-A71F-3667565743BB}" type="slidenum">
              <a:rPr lang="en-KE" smtClean="0"/>
              <a:t>‹#›</a:t>
            </a:fld>
            <a:endParaRPr lang="en-KE"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8256" y="1604188"/>
            <a:ext cx="10942077" cy="4504920"/>
          </a:xfrm>
          <a:prstGeom prst="rect">
            <a:avLst/>
          </a:prstGeom>
        </p:spPr>
        <p:txBody>
          <a:bodyPr lIns="0" tIns="9000" rIns="0" bIns="0"/>
          <a:lstStyle/>
          <a:p>
            <a:r>
              <a:rPr lang="en-US" sz="2381">
                <a:latin typeface="Calibri"/>
              </a:rPr>
              <a:t>Click to edit the outline text format</a:t>
            </a:r>
            <a:endParaRPr/>
          </a:p>
          <a:p>
            <a:pPr lvl="1"/>
            <a:r>
              <a:rPr lang="en-US" sz="1837">
                <a:latin typeface="Calibri"/>
              </a:rPr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 sz="1497">
                <a:latin typeface="Calibri"/>
              </a:rPr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 sz="1497">
                <a:latin typeface="Calibri"/>
              </a:rPr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 sz="1497">
                <a:latin typeface="Calibri"/>
              </a:rPr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 sz="1497">
                <a:latin typeface="Calibri"/>
              </a:rPr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 sz="1497">
                <a:latin typeface="Calibri"/>
              </a:rPr>
              <a:t>Seventh Outline Level</a:t>
            </a:r>
            <a:endParaRPr/>
          </a:p>
        </p:txBody>
      </p:sp>
      <p:sp>
        <p:nvSpPr>
          <p:cNvPr id="52" name="CustomShape 5"/>
          <p:cNvSpPr/>
          <p:nvPr/>
        </p:nvSpPr>
        <p:spPr>
          <a:xfrm>
            <a:off x="1" y="6398462"/>
            <a:ext cx="12192115" cy="459506"/>
          </a:xfrm>
          <a:prstGeom prst="rect">
            <a:avLst/>
          </a:prstGeom>
          <a:solidFill>
            <a:srgbClr val="501B73"/>
          </a:solidFill>
          <a:ln>
            <a:noFill/>
          </a:ln>
        </p:spPr>
      </p:sp>
      <p:sp>
        <p:nvSpPr>
          <p:cNvPr id="53" name="CustomShape 6"/>
          <p:cNvSpPr/>
          <p:nvPr/>
        </p:nvSpPr>
        <p:spPr>
          <a:xfrm>
            <a:off x="6666436" y="6398463"/>
            <a:ext cx="4060555" cy="337036"/>
          </a:xfrm>
          <a:prstGeom prst="rect">
            <a:avLst/>
          </a:prstGeom>
          <a:noFill/>
          <a:ln>
            <a:noFill/>
          </a:ln>
        </p:spPr>
        <p:txBody>
          <a:bodyPr lIns="61235" tIns="31842" rIns="61235" bIns="31842"/>
          <a:lstStyle/>
          <a:p>
            <a:pPr>
              <a:lnSpc>
                <a:spcPct val="100000"/>
              </a:lnSpc>
            </a:pPr>
            <a:r>
              <a:rPr lang="en-US" sz="1089" b="1" i="1">
                <a:solidFill>
                  <a:srgbClr val="FFFFFF"/>
                </a:solidFill>
                <a:latin typeface="Calibri"/>
              </a:rPr>
              <a:t>Transforming education through ICT</a:t>
            </a:r>
            <a:endParaRPr sz="1225"/>
          </a:p>
        </p:txBody>
      </p:sp>
      <p:sp>
        <p:nvSpPr>
          <p:cNvPr id="54" name="CustomShape 7"/>
          <p:cNvSpPr/>
          <p:nvPr/>
        </p:nvSpPr>
        <p:spPr>
          <a:xfrm>
            <a:off x="0" y="6398466"/>
            <a:ext cx="12182536" cy="452321"/>
          </a:xfrm>
          <a:prstGeom prst="rect">
            <a:avLst/>
          </a:prstGeom>
          <a:solidFill>
            <a:srgbClr val="501B73"/>
          </a:solidFill>
          <a:ln>
            <a:noFill/>
          </a:ln>
        </p:spPr>
      </p:sp>
      <p:sp>
        <p:nvSpPr>
          <p:cNvPr id="55" name="CustomShape 8"/>
          <p:cNvSpPr/>
          <p:nvPr/>
        </p:nvSpPr>
        <p:spPr>
          <a:xfrm>
            <a:off x="6680805" y="6398462"/>
            <a:ext cx="4050976" cy="329525"/>
          </a:xfrm>
          <a:prstGeom prst="rect">
            <a:avLst/>
          </a:prstGeom>
          <a:noFill/>
          <a:ln>
            <a:noFill/>
          </a:ln>
        </p:spPr>
        <p:txBody>
          <a:bodyPr lIns="61235" tIns="31842" rIns="61235" bIns="31842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1">
                <a:solidFill>
                  <a:srgbClr val="FFFFFF"/>
                </a:solidFill>
                <a:latin typeface="Calibri" pitchFamily="34" charset="0"/>
              </a:rPr>
              <a:t>Transforming learning, research and working environments with ICT</a:t>
            </a:r>
            <a:endParaRPr lang="en-US" sz="2400">
              <a:solidFill>
                <a:prstClr val="black"/>
              </a:solidFill>
              <a:latin typeface="Arial" pitchFamily="34" charset="0"/>
            </a:endParaRPr>
          </a:p>
          <a:p>
            <a:pPr>
              <a:lnSpc>
                <a:spcPct val="100000"/>
              </a:lnSpc>
            </a:pPr>
            <a:endParaRPr sz="1225"/>
          </a:p>
        </p:txBody>
      </p:sp>
    </p:spTree>
    <p:extLst>
      <p:ext uri="{BB962C8B-B14F-4D97-AF65-F5344CB8AC3E}">
        <p14:creationId xmlns:p14="http://schemas.microsoft.com/office/powerpoint/2010/main" val="142967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622158" rtl="0" eaLnBrk="1" latinLnBrk="0" hangingPunct="1">
        <a:lnSpc>
          <a:spcPct val="90000"/>
        </a:lnSpc>
        <a:spcBef>
          <a:spcPct val="0"/>
        </a:spcBef>
        <a:buNone/>
        <a:defRPr sz="29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540" indent="-155540" algn="l" defTabSz="622158" rtl="0" eaLnBrk="1" latinLnBrk="0" hangingPunct="1">
        <a:lnSpc>
          <a:spcPct val="90000"/>
        </a:lnSpc>
        <a:spcBef>
          <a:spcPts val="680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66619" indent="-155540" algn="l" defTabSz="62215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777698" indent="-155540" algn="l" defTabSz="62215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indent="-155540" algn="l" defTabSz="62215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+mn-lt"/>
          <a:ea typeface="+mn-ea"/>
          <a:cs typeface="+mn-cs"/>
        </a:defRPr>
      </a:lvl4pPr>
      <a:lvl5pPr marL="1399855" indent="-155540" algn="l" defTabSz="62215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+mn-lt"/>
          <a:ea typeface="+mn-ea"/>
          <a:cs typeface="+mn-cs"/>
        </a:defRPr>
      </a:lvl5pPr>
      <a:lvl6pPr marL="1710934" indent="-155540" algn="l" defTabSz="62215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+mn-lt"/>
          <a:ea typeface="+mn-ea"/>
          <a:cs typeface="+mn-cs"/>
        </a:defRPr>
      </a:lvl6pPr>
      <a:lvl7pPr marL="2022013" indent="-155540" algn="l" defTabSz="62215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+mn-lt"/>
          <a:ea typeface="+mn-ea"/>
          <a:cs typeface="+mn-cs"/>
        </a:defRPr>
      </a:lvl7pPr>
      <a:lvl8pPr marL="2333092" indent="-155540" algn="l" defTabSz="62215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+mn-lt"/>
          <a:ea typeface="+mn-ea"/>
          <a:cs typeface="+mn-cs"/>
        </a:defRPr>
      </a:lvl8pPr>
      <a:lvl9pPr marL="2644171" indent="-155540" algn="l" defTabSz="62215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2158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1pPr>
      <a:lvl2pPr marL="311079" algn="l" defTabSz="622158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2pPr>
      <a:lvl3pPr marL="622158" algn="l" defTabSz="622158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3pPr>
      <a:lvl4pPr marL="933237" algn="l" defTabSz="622158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4pPr>
      <a:lvl5pPr marL="1244315" algn="l" defTabSz="622158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5pPr>
      <a:lvl6pPr marL="1555394" algn="l" defTabSz="622158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6pPr>
      <a:lvl7pPr marL="1866473" algn="l" defTabSz="622158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7pPr>
      <a:lvl8pPr marL="2177552" algn="l" defTabSz="622158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8pPr>
      <a:lvl9pPr marL="2488631" algn="l" defTabSz="622158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et.or.ke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>
            <a:extLst>
              <a:ext uri="{FF2B5EF4-FFF2-40B4-BE49-F238E27FC236}">
                <a16:creationId xmlns:a16="http://schemas.microsoft.com/office/drawing/2014/main" id="{C01F237B-2FC1-7534-B738-E7A012FDF9A5}"/>
              </a:ext>
            </a:extLst>
          </p:cNvPr>
          <p:cNvSpPr/>
          <p:nvPr/>
        </p:nvSpPr>
        <p:spPr>
          <a:xfrm flipH="1" flipV="1">
            <a:off x="0" y="0"/>
            <a:ext cx="12192000" cy="4317476"/>
          </a:xfrm>
          <a:prstGeom prst="rect">
            <a:avLst/>
          </a:prstGeom>
          <a:solidFill>
            <a:srgbClr val="501B73"/>
          </a:solidFill>
          <a:ln>
            <a:noFill/>
          </a:ln>
        </p:spPr>
        <p:txBody>
          <a:bodyPr/>
          <a:lstStyle/>
          <a:p>
            <a:endParaRPr lang="en-US" sz="135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77F72-396A-4253-87DF-AAB883075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665" y="1943474"/>
            <a:ext cx="10572000" cy="2971051"/>
          </a:xfrm>
        </p:spPr>
        <p:txBody>
          <a:bodyPr/>
          <a:lstStyle/>
          <a:p>
            <a:pPr algn="ctr" defTabSz="914400">
              <a:defRPr/>
            </a:pPr>
            <a:r>
              <a:rPr lang="en-US" sz="4400" b="1" dirty="0">
                <a:solidFill>
                  <a:srgbClr val="EEECE1"/>
                </a:solidFill>
                <a:latin typeface="Garamond" panose="02020404030301010803" pitchFamily="18" charset="0"/>
              </a:rPr>
              <a:t>Fundamentals of Unix and Linux System Administration Training</a:t>
            </a:r>
            <a:br>
              <a:rPr lang="en-US" sz="4400" b="1" dirty="0">
                <a:solidFill>
                  <a:srgbClr val="EEECE1"/>
                </a:solidFill>
                <a:latin typeface="Garamond" panose="02020404030301010803" pitchFamily="18" charset="0"/>
              </a:rPr>
            </a:br>
            <a:br>
              <a:rPr lang="en-US" sz="4400" b="1" dirty="0">
                <a:solidFill>
                  <a:srgbClr val="EEECE1"/>
                </a:solidFill>
                <a:latin typeface="Garamond" panose="02020404030301010803" pitchFamily="18" charset="0"/>
              </a:rPr>
            </a:br>
            <a:r>
              <a:rPr lang="en-US" sz="4400" b="1" dirty="0">
                <a:solidFill>
                  <a:srgbClr val="EEECE1"/>
                </a:solidFill>
                <a:latin typeface="Garamond" panose="02020404030301010803" pitchFamily="18" charset="0"/>
              </a:rPr>
              <a:t>Security Principles</a:t>
            </a:r>
            <a:br>
              <a:rPr lang="en-US" sz="4400" b="1" dirty="0">
                <a:solidFill>
                  <a:srgbClr val="EEECE1"/>
                </a:solidFill>
                <a:latin typeface="Garamond" panose="02020404030301010803" pitchFamily="18" charset="0"/>
              </a:rPr>
            </a:br>
            <a:r>
              <a:rPr lang="en-US" sz="4400" b="1" i="1" dirty="0">
                <a:solidFill>
                  <a:srgbClr val="EEECE1"/>
                </a:solidFill>
                <a:latin typeface="Garamond" panose="02020404030301010803" pitchFamily="18" charset="0"/>
              </a:rPr>
              <a:t>Firewalls</a:t>
            </a:r>
            <a:br>
              <a:rPr lang="en-US" sz="4400" b="1" dirty="0">
                <a:solidFill>
                  <a:srgbClr val="EEECE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b="1" i="1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en-KE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AC36D-7812-4B80-BA93-5DB3F4CAC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9309" y="4317476"/>
            <a:ext cx="7592038" cy="2301438"/>
          </a:xfrm>
        </p:spPr>
        <p:txBody>
          <a:bodyPr>
            <a:noAutofit/>
          </a:bodyPr>
          <a:lstStyle/>
          <a:p>
            <a:endParaRPr lang="en-GB" sz="2800" b="1" i="1" dirty="0">
              <a:solidFill>
                <a:srgbClr val="7030A0"/>
              </a:solidFill>
              <a:latin typeface="Garamond" panose="02020404030301010803" pitchFamily="18" charset="0"/>
            </a:endParaRPr>
          </a:p>
          <a:p>
            <a:pPr algn="ctr"/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Caroline Gachuhi </a:t>
            </a:r>
          </a:p>
          <a:p>
            <a:pPr algn="ctr"/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System Administrator , KENET</a:t>
            </a:r>
          </a:p>
          <a:p>
            <a:pPr algn="ctr"/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cgachuhi@kenet.or.ke</a:t>
            </a:r>
          </a:p>
          <a:p>
            <a:endParaRPr lang="en-GB" sz="1200" b="1" dirty="0"/>
          </a:p>
          <a:p>
            <a:endParaRPr lang="en-KE" sz="1200" b="1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9777E869-5C41-48CC-169D-82E162113B9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753350" y="364165"/>
            <a:ext cx="2914650" cy="9822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9721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C489-1229-7468-5DFD-DE336A0BB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Bef>
                <a:spcPts val="200"/>
              </a:spcBef>
            </a:pPr>
            <a:r>
              <a:rPr lang="en-US" sz="360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Importance of firewalls</a:t>
            </a:r>
            <a:br>
              <a:rPr lang="en-KE" sz="36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KE" sz="3600" b="1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F2859-F19D-086A-2DFF-47C4FF0287F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41144" y="1076325"/>
            <a:ext cx="11441306" cy="525736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Garamond" panose="02020404030301010803" pitchFamily="18" charset="0"/>
              </a:rPr>
              <a:t>Access Control: </a:t>
            </a:r>
            <a:r>
              <a:rPr lang="en-US" sz="2800" dirty="0">
                <a:latin typeface="Garamond" panose="02020404030301010803" pitchFamily="18" charset="0"/>
              </a:rPr>
              <a:t>Firewalls control and restrict network traffic based on predefined rules and policies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Garamond" panose="02020404030301010803" pitchFamily="18" charset="0"/>
              </a:rPr>
              <a:t>Protection from Cyberattacks </a:t>
            </a:r>
            <a:r>
              <a:rPr lang="en-US" sz="2800" dirty="0">
                <a:latin typeface="Garamond" panose="02020404030301010803" pitchFamily="18" charset="0"/>
              </a:rPr>
              <a:t>by enforcing Intrusion Prevention firewalls to detect and block known attack patterns.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Garamond" panose="02020404030301010803" pitchFamily="18" charset="0"/>
              </a:rPr>
              <a:t>Content Filtering: </a:t>
            </a:r>
            <a:r>
              <a:rPr lang="en-US" sz="2800" dirty="0">
                <a:latin typeface="Garamond" panose="02020404030301010803" pitchFamily="18" charset="0"/>
              </a:rPr>
              <a:t>Firewalls can be configured to filter and block specific sites and content categories.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Garamond" panose="02020404030301010803" pitchFamily="18" charset="0"/>
              </a:rPr>
              <a:t>Network Segmentation: </a:t>
            </a:r>
            <a:r>
              <a:rPr lang="en-US" sz="2800" dirty="0">
                <a:latin typeface="Garamond" panose="02020404030301010803" pitchFamily="18" charset="0"/>
              </a:rPr>
              <a:t>Firewalls can be used to segment networks into isolated zones, creating additional layers of security.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Garamond" panose="02020404030301010803" pitchFamily="18" charset="0"/>
              </a:rPr>
              <a:t>Encryption and VPNS Support: </a:t>
            </a:r>
            <a:r>
              <a:rPr lang="en-US" sz="2800" dirty="0">
                <a:latin typeface="Garamond" panose="02020404030301010803" pitchFamily="18" charset="0"/>
              </a:rPr>
              <a:t>firewalls include support for Virtual Private Network(VPNs) to encrypt data traffic between remote locations ensuring confidentiality.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Garamond" panose="02020404030301010803" pitchFamily="18" charset="0"/>
              </a:rPr>
              <a:t>Logging and Monitoring: </a:t>
            </a:r>
            <a:r>
              <a:rPr lang="en-US" sz="2800" dirty="0">
                <a:latin typeface="Garamond" panose="02020404030301010803" pitchFamily="18" charset="0"/>
              </a:rPr>
              <a:t>firewalls generate logs and provide monitoring capabilities allowing administrators to track network activity. </a:t>
            </a:r>
            <a:endParaRPr lang="en-KE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9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C489-1229-7468-5DFD-DE336A0BB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Bef>
                <a:spcPts val="200"/>
              </a:spcBef>
            </a:pPr>
            <a:r>
              <a:rPr lang="en-US" sz="3600" b="1" dirty="0">
                <a:solidFill>
                  <a:srgbClr val="7030A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IPTABLES</a:t>
            </a:r>
            <a:br>
              <a:rPr lang="en-KE" sz="36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KE" sz="3600" b="1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F2859-F19D-086A-2DFF-47C4FF0287F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41144" y="1076325"/>
            <a:ext cx="11441306" cy="5257363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en-US" sz="2800" b="1" kern="0" dirty="0">
                <a:solidFill>
                  <a:srgbClr val="2F5496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  <a:p>
            <a:pPr>
              <a:lnSpc>
                <a:spcPct val="107000"/>
              </a:lnSpc>
              <a:spcBef>
                <a:spcPts val="1200"/>
              </a:spcBef>
            </a:pPr>
            <a:endParaRPr lang="en-KE" sz="28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KE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Iptables is an opensource command-line utility for configuring firewall rules in a </a:t>
            </a:r>
            <a:r>
              <a:rPr lang="en-US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KE" sz="2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inux</a:t>
            </a:r>
            <a:r>
              <a:rPr lang="en-KE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-based operating system. Its primary purpose is to filter/manipulate network packets based on a set of predefined rules. </a:t>
            </a:r>
            <a:endParaRPr lang="en-US" sz="2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operates by organizing rules into </a:t>
            </a:r>
            <a:r>
              <a:rPr lang="en-US" sz="2800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tables</a:t>
            </a:r>
            <a:r>
              <a:rPr lang="en-US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800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chains. </a:t>
            </a:r>
            <a:endParaRPr lang="en-KE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KE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8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C489-1229-7468-5DFD-DE336A0BB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Bef>
                <a:spcPts val="200"/>
              </a:spcBef>
            </a:pPr>
            <a:r>
              <a:rPr lang="en-US" sz="360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Iptables Inbuilt chains</a:t>
            </a:r>
            <a:br>
              <a:rPr lang="en-KE" sz="36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KE" sz="3600" b="1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F2859-F19D-086A-2DFF-47C4FF0287F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41144" y="1076325"/>
            <a:ext cx="11441306" cy="5257363"/>
          </a:xfrm>
        </p:spPr>
        <p:txBody>
          <a:bodyPr/>
          <a:lstStyle/>
          <a:p>
            <a:pPr marL="342900" lvl="0" indent="-342900">
              <a:lnSpc>
                <a:spcPct val="200000"/>
              </a:lnSpc>
              <a:buFont typeface="+mj-lt"/>
              <a:buAutoNum type="alphaLcParenR"/>
            </a:pPr>
            <a:r>
              <a:rPr lang="en-KE" sz="240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INPUT CHAIN</a:t>
            </a:r>
            <a:r>
              <a:rPr lang="en-KE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: This processes all packets destined for our server</a:t>
            </a: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.</a:t>
            </a:r>
            <a:endParaRPr lang="en-KE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buFont typeface="+mj-lt"/>
              <a:buAutoNum type="alphaLcParenR"/>
            </a:pPr>
            <a:r>
              <a:rPr lang="en-KE" sz="240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OUTPUT CHAIN</a:t>
            </a:r>
            <a:r>
              <a:rPr lang="en-KE" sz="2400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: </a:t>
            </a:r>
            <a:r>
              <a:rPr lang="en-KE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This is responsible for processing network packets originating from the local server itself. </a:t>
            </a:r>
            <a:endParaRPr lang="en-KE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KE" sz="240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FORWARD CHAIN:</a:t>
            </a:r>
            <a:r>
              <a:rPr lang="en-KE" sz="2400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KE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This is responsible for handling packets that are being forwarded between network interfaces on the system</a:t>
            </a: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.</a:t>
            </a:r>
            <a:endParaRPr lang="en-KE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KE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86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C489-1229-7468-5DFD-DE336A0B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256" y="232202"/>
            <a:ext cx="10942077" cy="653623"/>
          </a:xfrm>
        </p:spPr>
        <p:txBody>
          <a:bodyPr/>
          <a:lstStyle/>
          <a:p>
            <a:pPr algn="ctr">
              <a:lnSpc>
                <a:spcPct val="107000"/>
              </a:lnSpc>
              <a:spcBef>
                <a:spcPts val="200"/>
              </a:spcBef>
            </a:pPr>
            <a:br>
              <a:rPr lang="en-KE" sz="36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Filter Table </a:t>
            </a:r>
            <a:endParaRPr lang="en-KE" sz="3600" b="1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F2859-F19D-086A-2DFF-47C4FF0287F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41144" y="2114550"/>
            <a:ext cx="11441306" cy="4219138"/>
          </a:xfrm>
        </p:spPr>
        <p:txBody>
          <a:bodyPr/>
          <a:lstStyle/>
          <a:p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Filter Table</a:t>
            </a:r>
            <a:r>
              <a:rPr lang="en-US" sz="1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KE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responsible for filtering and controlling network traffic based on specific criteria. </a:t>
            </a:r>
            <a:endParaRPr lang="en-US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K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US" sz="1800" b="1" dirty="0" err="1">
                <a:solidFill>
                  <a:srgbClr val="2F5496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IPtable</a:t>
            </a:r>
            <a:r>
              <a:rPr lang="en-US" sz="1800" b="1" dirty="0">
                <a:solidFill>
                  <a:srgbClr val="2F5496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Filter options</a:t>
            </a:r>
            <a:endParaRPr lang="en-KE" sz="18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920"/>
              </a:lnSpc>
            </a:pPr>
            <a:r>
              <a:rPr lang="en-KE" sz="1800" dirty="0">
                <a:solidFill>
                  <a:srgbClr val="3F435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 </a:t>
            </a:r>
            <a:endParaRPr lang="en-K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lphaLcParenR"/>
            </a:pPr>
            <a:r>
              <a:rPr lang="en-KE" sz="2000" b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Source/Destination IP Address: 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One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can filter packets based on their source or destination IP addresses using options like </a:t>
            </a:r>
            <a:r>
              <a:rPr lang="en-KE" sz="2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-s 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for source IP address and </a:t>
            </a:r>
            <a:r>
              <a:rPr lang="en-KE" sz="2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-d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for destination IP address. </a:t>
            </a:r>
            <a:endParaRPr lang="en-K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KE" sz="2000" b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Protocol: 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This 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filter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packets based on the protocol they use, such as TCP, UDP, ICMP, etc. The </a:t>
            </a:r>
            <a:r>
              <a:rPr lang="en-KE" sz="2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-p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option is used to specify the protocol. </a:t>
            </a:r>
            <a:endParaRPr lang="en-K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KE" sz="2000" b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Port: 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This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filter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packets based on source or destination ports using options like </a:t>
            </a:r>
            <a:r>
              <a:rPr lang="en-KE" sz="2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--sport 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for source port and </a:t>
            </a:r>
            <a:r>
              <a:rPr lang="en-KE" sz="2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--</a:t>
            </a:r>
            <a:r>
              <a:rPr lang="en-KE" sz="2000" b="1" dirty="0" err="1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dport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for destination port. </a:t>
            </a:r>
            <a:endParaRPr lang="en-K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KE" sz="2000" b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State</a:t>
            </a:r>
            <a:r>
              <a:rPr lang="en-KE" sz="2000" dirty="0">
                <a:solidFill>
                  <a:srgbClr val="833C0B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: 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This 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filter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 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packets based on their connection state, such as established, related, or new connections. The </a:t>
            </a:r>
            <a:r>
              <a:rPr lang="en-KE" sz="2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-m 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state module is used along with options like </a:t>
            </a:r>
            <a:r>
              <a:rPr lang="en-KE" sz="2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--state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to specify the desired state. </a:t>
            </a:r>
            <a:endParaRPr lang="en-K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KE" sz="2000" b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MAC Address:</a:t>
            </a:r>
            <a:r>
              <a:rPr lang="en-KE" sz="2000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This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filter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packets based on the source or destination MAC address using options like </a:t>
            </a:r>
            <a:r>
              <a:rPr lang="en-KE" sz="2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-m mac </a:t>
            </a:r>
            <a:r>
              <a:rPr lang="en-US" sz="2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  </a:t>
            </a:r>
            <a:r>
              <a:rPr lang="en-KE" sz="2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--mac-source 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for source MAC address and </a:t>
            </a:r>
            <a:r>
              <a:rPr lang="en-KE" sz="2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--mac-destination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for destination MAC address.</a:t>
            </a:r>
            <a:endParaRPr lang="en-K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KE" sz="2000" b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Action: 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You can specify the action to be taken for the matched packets, such as ACCEPT, DROP, REJECT, or LOG. The </a:t>
            </a:r>
            <a:r>
              <a:rPr lang="en-KE" sz="2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-j </a:t>
            </a:r>
            <a:r>
              <a:rPr lang="en-KE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option is used to specify the action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.</a:t>
            </a:r>
            <a:endParaRPr lang="en-K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ts val="1920"/>
              </a:lnSpc>
              <a:spcBef>
                <a:spcPts val="600"/>
              </a:spcBef>
            </a:pP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 </a:t>
            </a:r>
            <a:endParaRPr lang="en-K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KE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62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C489-1229-7468-5DFD-DE336A0B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6164" y="465589"/>
            <a:ext cx="10459763" cy="788565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Installation and configuration of iptables </a:t>
            </a:r>
            <a:br>
              <a:rPr lang="en-KE" sz="36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KE" sz="3600" b="1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F2859-F19D-086A-2DFF-47C4FF0287F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43076" y="1682255"/>
            <a:ext cx="11736197" cy="439583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install </a:t>
            </a:r>
            <a:r>
              <a:rPr lang="en-US" sz="24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IPtables</a:t>
            </a:r>
            <a:endParaRPr lang="en-K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C4591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$ 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sudo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apt install iptables-persistent</a:t>
            </a:r>
            <a:endParaRPr lang="en-KE" sz="2400" b="1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KE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KE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IPv4 rules are written to and read from /etc/iptables/rules.v4</a:t>
            </a:r>
            <a:endParaRPr lang="en-K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20"/>
              </a:lnSpc>
              <a:spcBef>
                <a:spcPts val="600"/>
              </a:spcBef>
            </a:pPr>
            <a:r>
              <a:rPr lang="en-US" sz="24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To view/list the rules</a:t>
            </a:r>
            <a:endParaRPr lang="en-K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lnSpc>
                <a:spcPts val="1920"/>
              </a:lnSpc>
              <a:spcBef>
                <a:spcPts val="600"/>
              </a:spcBef>
            </a:pPr>
            <a:r>
              <a:rPr lang="en-US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$ </a:t>
            </a:r>
            <a:r>
              <a:rPr lang="en-US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sudo</a:t>
            </a:r>
            <a:r>
              <a:rPr lang="en-US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iptables -L –v</a:t>
            </a:r>
          </a:p>
          <a:p>
            <a:pPr indent="457200">
              <a:lnSpc>
                <a:spcPts val="1920"/>
              </a:lnSpc>
              <a:spcBef>
                <a:spcPts val="600"/>
              </a:spcBef>
            </a:pPr>
            <a:endParaRPr lang="en-KE" sz="2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Bef>
                <a:spcPts val="200"/>
              </a:spcBef>
            </a:pPr>
            <a:r>
              <a:rPr lang="en-US" sz="2400" b="1" dirty="0">
                <a:solidFill>
                  <a:srgbClr val="2F5496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Setting rules on iptables</a:t>
            </a:r>
          </a:p>
          <a:p>
            <a:pPr indent="457200">
              <a:lnSpc>
                <a:spcPct val="107000"/>
              </a:lnSpc>
              <a:spcBef>
                <a:spcPts val="200"/>
              </a:spcBef>
            </a:pPr>
            <a:endParaRPr lang="en-KE" sz="18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920"/>
              </a:lnSpc>
              <a:spcBef>
                <a:spcPts val="600"/>
              </a:spcBef>
            </a:pPr>
            <a:r>
              <a:rPr lang="en-US" sz="24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There are two ways of setting up a firewall:</a:t>
            </a:r>
            <a:endParaRPr lang="en-K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920"/>
              </a:lnSpc>
              <a:spcBef>
                <a:spcPts val="600"/>
              </a:spcBef>
              <a:buFont typeface="Garamond" panose="02020404030301010803" pitchFamily="18" charset="0"/>
              <a:buAutoNum type="romanLcPeriod"/>
            </a:pPr>
            <a:r>
              <a:rPr lang="en-US" sz="24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Open Sans" panose="020B0606030504020204" pitchFamily="34" charset="0"/>
              </a:rPr>
              <a:t>Setting the default rule to accept and then blocking any undesired traffic</a:t>
            </a:r>
            <a:endParaRPr lang="en-KE" sz="2400" dirty="0">
              <a:effectLst/>
              <a:latin typeface="Times New Roman" panose="02020603050405020304" pitchFamily="18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342900" lvl="0" indent="-342900">
              <a:lnSpc>
                <a:spcPts val="1920"/>
              </a:lnSpc>
              <a:spcBef>
                <a:spcPts val="600"/>
              </a:spcBef>
              <a:buFont typeface="Garamond" panose="02020404030301010803" pitchFamily="18" charset="0"/>
              <a:buAutoNum type="romanLcPeriod"/>
            </a:pPr>
            <a:r>
              <a:rPr lang="en-US" sz="24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Open Sans" panose="020B0606030504020204" pitchFamily="34" charset="0"/>
              </a:rPr>
              <a:t>Utilizing rules to specify authorized traffic and blocking everything else</a:t>
            </a:r>
            <a:endParaRPr lang="en-KE" sz="2400" dirty="0">
              <a:effectLst/>
              <a:latin typeface="Times New Roman" panose="02020603050405020304" pitchFamily="18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endParaRPr lang="en-K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KE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74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F2859-F19D-086A-2DFF-47C4FF0287F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09726" y="1996580"/>
            <a:ext cx="11736197" cy="4395831"/>
          </a:xfrm>
        </p:spPr>
        <p:txBody>
          <a:bodyPr/>
          <a:lstStyle/>
          <a:p>
            <a:endParaRPr lang="en-K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KE" dirty="0">
              <a:latin typeface="Garamond" panose="020204040303010108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EE90CE-409D-0FE4-243E-096C5E26B225}"/>
              </a:ext>
            </a:extLst>
          </p:cNvPr>
          <p:cNvSpPr txBox="1"/>
          <p:nvPr/>
        </p:nvSpPr>
        <p:spPr>
          <a:xfrm>
            <a:off x="312752" y="1684519"/>
            <a:ext cx="11879248" cy="4707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To enable established connections to continue</a:t>
            </a:r>
            <a:endParaRPr lang="en-K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4591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$ 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sudo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iptables -A INPUT -m 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conntrack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--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ctstate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ESTABLISHED,RELATED -j ACCEPT</a:t>
            </a:r>
            <a:endParaRPr lang="en-KE" sz="2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To permit SSH connections</a:t>
            </a:r>
            <a:endParaRPr lang="en-K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$ 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sudo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iptables -A INPUT -p 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tcp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--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dport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ssh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-j ACCEPT</a:t>
            </a:r>
            <a:endParaRPr lang="en-KE" sz="2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To allow traffic to a HTTP server</a:t>
            </a:r>
            <a:endParaRPr lang="en-K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$ 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sudo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iptables -A INPUT -p 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tcp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--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dport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80 -j ACCEPT</a:t>
            </a:r>
            <a:endParaRPr lang="en-KE" sz="2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Saving the rules on iptables</a:t>
            </a:r>
            <a:endParaRPr lang="en-K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#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iptables-save &gt; /etc/iptables/rules.v4</a:t>
            </a:r>
            <a:endParaRPr lang="en-KE" sz="2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Confirm if the rules were added. </a:t>
            </a:r>
            <a:endParaRPr lang="en-K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$ 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sudo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iptables -L</a:t>
            </a:r>
            <a:endParaRPr lang="en-KE" sz="2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920"/>
              </a:lnSpc>
            </a:pPr>
            <a:r>
              <a:rPr lang="en-KE" sz="1800" dirty="0">
                <a:solidFill>
                  <a:srgbClr val="C4591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 </a:t>
            </a:r>
            <a:endParaRPr lang="en-K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31B61DE-5782-62A8-373E-706E503A6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8899" y="363888"/>
            <a:ext cx="10635757" cy="1172444"/>
          </a:xfrm>
        </p:spPr>
        <p:txBody>
          <a:bodyPr/>
          <a:lstStyle/>
          <a:p>
            <a:pPr algn="ctr">
              <a:lnSpc>
                <a:spcPct val="107000"/>
              </a:lnSpc>
              <a:spcBef>
                <a:spcPts val="200"/>
              </a:spcBef>
            </a:pPr>
            <a:r>
              <a:rPr lang="en-US" sz="360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Adding rules for authorized inbound traffic</a:t>
            </a:r>
            <a:r>
              <a:rPr lang="en-US" sz="3600" b="1" dirty="0">
                <a:solidFill>
                  <a:srgbClr val="7030A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KE" sz="3600" b="1" dirty="0">
              <a:solidFill>
                <a:srgbClr val="7030A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726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BEE90CE-409D-0FE4-243E-096C5E26B225}"/>
              </a:ext>
            </a:extLst>
          </p:cNvPr>
          <p:cNvSpPr txBox="1"/>
          <p:nvPr/>
        </p:nvSpPr>
        <p:spPr>
          <a:xfrm>
            <a:off x="746620" y="2239862"/>
            <a:ext cx="10737908" cy="4010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To clear the input chain</a:t>
            </a:r>
            <a:endParaRPr lang="en-K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$ 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sudo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iptables -F INPUT</a:t>
            </a:r>
            <a:endParaRPr lang="en-KE" sz="2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To flush the entire Iptables</a:t>
            </a:r>
            <a:endParaRPr lang="en-K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$ </a:t>
            </a:r>
            <a:r>
              <a:rPr lang="en-KE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sudo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iptables -F</a:t>
            </a:r>
            <a:endParaRPr lang="en-KE" sz="2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Saving the rules on iptables</a:t>
            </a:r>
            <a:endParaRPr lang="en-K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#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iptables-save &gt; /etc/iptables/rules.v4</a:t>
            </a:r>
            <a:endParaRPr lang="en-KE" sz="2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Display the file contents in the terminal window, to confirm the iptables rules were flushed</a:t>
            </a:r>
            <a:endParaRPr lang="en-K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$ </a:t>
            </a:r>
            <a:r>
              <a:rPr lang="en-US" sz="2400" b="1" i="1" dirty="0" err="1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sudo</a:t>
            </a:r>
            <a:r>
              <a:rPr lang="en-US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cat </a:t>
            </a:r>
            <a:r>
              <a:rPr lang="en-KE" sz="2400" b="1" i="1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/etc/iptables/rules.v4</a:t>
            </a:r>
            <a:endParaRPr lang="en-KE" sz="2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KE" sz="2800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2ABF642-ACC3-8294-F928-2C26995A2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59" y="809625"/>
            <a:ext cx="8394791" cy="1284769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Flushing the rules</a:t>
            </a:r>
            <a:br>
              <a:rPr lang="en-KE" sz="18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3595550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833273-A75F-5D01-76B8-FFED4E2E5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657" y="587501"/>
            <a:ext cx="7402937" cy="5682997"/>
          </a:xfrm>
          <a:prstGeom prst="rect">
            <a:avLst/>
          </a:prstGeom>
        </p:spPr>
      </p:pic>
      <p:sp>
        <p:nvSpPr>
          <p:cNvPr id="5" name="CustomShape 1">
            <a:extLst>
              <a:ext uri="{FF2B5EF4-FFF2-40B4-BE49-F238E27FC236}">
                <a16:creationId xmlns:a16="http://schemas.microsoft.com/office/drawing/2014/main" id="{7CD8DBC3-00D2-35A2-99F0-AB32539CDFBD}"/>
              </a:ext>
            </a:extLst>
          </p:cNvPr>
          <p:cNvSpPr/>
          <p:nvPr/>
        </p:nvSpPr>
        <p:spPr>
          <a:xfrm>
            <a:off x="8303228" y="5238787"/>
            <a:ext cx="3827721" cy="149942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4400" b="1" dirty="0">
                <a:solidFill>
                  <a:srgbClr val="7030A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Thank You!</a:t>
            </a:r>
            <a:endParaRPr lang="en-US" sz="4400" b="1" dirty="0">
              <a:latin typeface="Garamond" panose="02020404030301010803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063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661322A-1068-E926-46D2-C99CC9F1077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69257" y="561474"/>
            <a:ext cx="4195247" cy="1253580"/>
          </a:xfrm>
          <a:prstGeom prst="rect">
            <a:avLst/>
          </a:prstGeom>
          <a:ln>
            <a:noFill/>
          </a:ln>
        </p:spPr>
      </p:pic>
      <p:sp>
        <p:nvSpPr>
          <p:cNvPr id="5" name="CustomShape 1">
            <a:extLst>
              <a:ext uri="{FF2B5EF4-FFF2-40B4-BE49-F238E27FC236}">
                <a16:creationId xmlns:a16="http://schemas.microsoft.com/office/drawing/2014/main" id="{824D9769-5DD9-873E-539F-220770297DEC}"/>
              </a:ext>
            </a:extLst>
          </p:cNvPr>
          <p:cNvSpPr/>
          <p:nvPr/>
        </p:nvSpPr>
        <p:spPr>
          <a:xfrm>
            <a:off x="0" y="2139017"/>
            <a:ext cx="12192000" cy="4333202"/>
          </a:xfrm>
          <a:prstGeom prst="rect">
            <a:avLst/>
          </a:prstGeom>
          <a:solidFill>
            <a:srgbClr val="501B73"/>
          </a:solidFill>
          <a:ln>
            <a:noFill/>
          </a:ln>
        </p:spPr>
        <p:txBody>
          <a:bodyPr/>
          <a:lstStyle/>
          <a:p>
            <a:endParaRPr lang="en-K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6E80AE-491E-4152-9D20-C079C2CA3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5109" y="3234771"/>
            <a:ext cx="6231837" cy="1360011"/>
          </a:xfrm>
        </p:spPr>
        <p:txBody>
          <a:bodyPr/>
          <a:lstStyle/>
          <a:p>
            <a:pPr algn="ctr"/>
            <a:r>
              <a:rPr lang="en-GB" sz="7300" b="1" dirty="0">
                <a:solidFill>
                  <a:srgbClr val="FFFFFF"/>
                </a:solidFill>
                <a:latin typeface="Garamond" panose="02020404030301010803" pitchFamily="18" charset="0"/>
                <a:ea typeface="+mn-ea"/>
                <a:cs typeface="+mn-cs"/>
              </a:rPr>
              <a:t>THANK YOU!</a:t>
            </a:r>
            <a:endParaRPr lang="en-KE" sz="7300" b="1" dirty="0">
              <a:solidFill>
                <a:srgbClr val="FFFFFF"/>
              </a:solidFill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03BE94-5B0D-AC7B-E3F6-C89583A0DBCF}"/>
              </a:ext>
            </a:extLst>
          </p:cNvPr>
          <p:cNvSpPr txBox="1"/>
          <p:nvPr/>
        </p:nvSpPr>
        <p:spPr>
          <a:xfrm>
            <a:off x="4281948" y="4394727"/>
            <a:ext cx="362810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2600" b="1" dirty="0">
                <a:solidFill>
                  <a:schemeClr val="bg1"/>
                </a:solidFill>
                <a:latin typeface="Garamond" panose="020204040303010108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www.kenet.or.ke</a:t>
            </a:r>
            <a:endParaRPr lang="en-GB" sz="2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GB" sz="2600" b="1" dirty="0">
                <a:solidFill>
                  <a:srgbClr val="FFFFFF"/>
                </a:solidFill>
                <a:latin typeface="Garamond" panose="02020404030301010803" pitchFamily="18" charset="0"/>
              </a:rPr>
              <a:t>support@kenet.or.ke</a:t>
            </a:r>
            <a:endParaRPr lang="en-GB" dirty="0">
              <a:latin typeface="Garamond" panose="02020404030301010803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GB" dirty="0">
                <a:solidFill>
                  <a:srgbClr val="FFFFFF"/>
                </a:solidFill>
                <a:latin typeface="Garamond" panose="02020404030301010803" pitchFamily="18" charset="0"/>
              </a:rPr>
              <a:t>Jomo Kenyatta Memorial</a:t>
            </a:r>
            <a:endParaRPr lang="en-GB" dirty="0">
              <a:latin typeface="Garamond" panose="02020404030301010803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GB" dirty="0">
                <a:solidFill>
                  <a:srgbClr val="FFFFFF"/>
                </a:solidFill>
                <a:latin typeface="Garamond" panose="02020404030301010803" pitchFamily="18" charset="0"/>
              </a:rPr>
              <a:t>Library, University of Nairobi</a:t>
            </a:r>
            <a:endParaRPr lang="en-GB" dirty="0">
              <a:latin typeface="Garamond" panose="02020404030301010803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GB" dirty="0">
                <a:solidFill>
                  <a:srgbClr val="FFFFFF"/>
                </a:solidFill>
                <a:latin typeface="Garamond" panose="02020404030301010803" pitchFamily="18" charset="0"/>
              </a:rPr>
              <a:t>P. O Box 30244-00100, Nairobi.</a:t>
            </a:r>
            <a:endParaRPr lang="en-GB" dirty="0">
              <a:latin typeface="Garamond" panose="02020404030301010803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GB" dirty="0">
                <a:solidFill>
                  <a:srgbClr val="FFFFFF"/>
                </a:solidFill>
                <a:latin typeface="Garamond" panose="02020404030301010803" pitchFamily="18" charset="0"/>
              </a:rPr>
              <a:t>0732 150 500 / 0703 044 500</a:t>
            </a:r>
            <a:endParaRPr lang="en-GB" dirty="0">
              <a:latin typeface="Garamond" panose="02020404030301010803" pitchFamily="18" charset="0"/>
            </a:endParaRPr>
          </a:p>
          <a:p>
            <a:pPr algn="ctr"/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423071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 additive="repl"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C8FF1-A328-A2EB-8516-EA159588E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Garamond" panose="02020404030301010803" pitchFamily="18" charset="0"/>
              </a:rPr>
              <a:t>Learning Objectives</a:t>
            </a:r>
            <a:endParaRPr lang="en-KE" sz="3600" b="1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EC36EDB-112A-FA83-CBCB-1CCA712022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02293"/>
              </p:ext>
            </p:extLst>
          </p:nvPr>
        </p:nvGraphicFramePr>
        <p:xfrm>
          <a:off x="1272402" y="1862355"/>
          <a:ext cx="9079613" cy="4135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8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2ECCA-BCDB-F0D9-17D6-AC5BC35B7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22" y="989901"/>
            <a:ext cx="9240418" cy="86750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Garamond" panose="02020404030301010803" pitchFamily="18" charset="0"/>
              </a:rPr>
              <a:t>Key Terms</a:t>
            </a:r>
            <a:br>
              <a:rPr lang="en-US" dirty="0"/>
            </a:br>
            <a:endParaRPr lang="en-K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9DE63-737C-1130-D646-01817AD5629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630406" y="1694577"/>
            <a:ext cx="8948111" cy="447972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Firewall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Network Packets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OSI Model/ Layers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Iptables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Putty/ Terminal</a:t>
            </a:r>
            <a:endParaRPr lang="en-KE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55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1EA95-3EAB-A7CE-F21D-473EAF1D2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67" y="748892"/>
            <a:ext cx="8225351" cy="105206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Garamond" panose="02020404030301010803" pitchFamily="18" charset="0"/>
              </a:rPr>
              <a:t>What is a Firewall?</a:t>
            </a:r>
            <a:endParaRPr lang="en-KE" sz="3600" b="1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9CE66-FDA1-6168-DAE8-4721FA98C6C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41556" y="1800954"/>
            <a:ext cx="11621844" cy="4445745"/>
          </a:xfrm>
        </p:spPr>
        <p:txBody>
          <a:bodyPr/>
          <a:lstStyle/>
          <a:p>
            <a:r>
              <a:rPr lang="en-US" sz="3200" dirty="0">
                <a:latin typeface="Garamond" panose="02020404030301010803" pitchFamily="18" charset="0"/>
              </a:rPr>
              <a:t>A </a:t>
            </a:r>
            <a:r>
              <a:rPr lang="en-US" sz="3200" b="1" dirty="0">
                <a:latin typeface="Garamond" panose="02020404030301010803" pitchFamily="18" charset="0"/>
              </a:rPr>
              <a:t>firewall</a:t>
            </a:r>
            <a:r>
              <a:rPr lang="en-US" sz="3200" dirty="0">
                <a:latin typeface="Garamond" panose="02020404030301010803" pitchFamily="18" charset="0"/>
              </a:rPr>
              <a:t> is a </a:t>
            </a:r>
            <a:r>
              <a:rPr lang="en-US" sz="3200" dirty="0">
                <a:solidFill>
                  <a:srgbClr val="C00000"/>
                </a:solidFill>
                <a:latin typeface="Garamond" panose="02020404030301010803" pitchFamily="18" charset="0"/>
              </a:rPr>
              <a:t>network security device or software </a:t>
            </a:r>
            <a:r>
              <a:rPr lang="en-US" sz="3200" dirty="0">
                <a:latin typeface="Garamond" panose="02020404030301010803" pitchFamily="18" charset="0"/>
              </a:rPr>
              <a:t>that is designed to </a:t>
            </a:r>
            <a:r>
              <a:rPr lang="en-US" sz="3200" dirty="0">
                <a:solidFill>
                  <a:srgbClr val="C00000"/>
                </a:solidFill>
                <a:latin typeface="Garamond" panose="02020404030301010803" pitchFamily="18" charset="0"/>
              </a:rPr>
              <a:t>monitor, filter, and control network traffic</a:t>
            </a:r>
            <a:r>
              <a:rPr lang="en-US" sz="3200" dirty="0">
                <a:latin typeface="Garamond" panose="02020404030301010803" pitchFamily="18" charset="0"/>
              </a:rPr>
              <a:t>, allowing or blocking data packets </a:t>
            </a:r>
            <a:r>
              <a:rPr lang="en-US" sz="3200" dirty="0">
                <a:solidFill>
                  <a:srgbClr val="C00000"/>
                </a:solidFill>
                <a:latin typeface="Garamond" panose="02020404030301010803" pitchFamily="18" charset="0"/>
              </a:rPr>
              <a:t>based on a set of predetermined security rules and policies</a:t>
            </a:r>
            <a:r>
              <a:rPr lang="en-US" sz="3200" dirty="0">
                <a:latin typeface="Garamond" panose="02020404030301010803" pitchFamily="18" charset="0"/>
              </a:rPr>
              <a:t>.</a:t>
            </a:r>
          </a:p>
          <a:p>
            <a:endParaRPr lang="en-US" sz="3200" dirty="0">
              <a:latin typeface="Garamond" panose="02020404030301010803" pitchFamily="18" charset="0"/>
            </a:endParaRPr>
          </a:p>
          <a:p>
            <a:r>
              <a:rPr lang="en-US" sz="3200" dirty="0">
                <a:latin typeface="Garamond" panose="02020404030301010803" pitchFamily="18" charset="0"/>
              </a:rPr>
              <a:t>Firewalls act as a barrier between a trusted internal network and untrusted external networks, such as the internet, to protect against unauthorized access, cyberattacks, and the spread of malicious software. </a:t>
            </a:r>
            <a:endParaRPr lang="en-KE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52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D1CF8-B517-F956-0A54-AE3F1D4AA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3258"/>
            <a:ext cx="10942077" cy="968928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Garamond" panose="02020404030301010803" pitchFamily="18" charset="0"/>
              </a:rPr>
              <a:t>Types Of Firewalls</a:t>
            </a:r>
            <a:endParaRPr lang="en-KE" sz="3600" b="1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1CC2168-B0B1-0FEF-7428-4A5B8E276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3054686"/>
              </p:ext>
            </p:extLst>
          </p:nvPr>
        </p:nvGraphicFramePr>
        <p:xfrm>
          <a:off x="237690" y="1028701"/>
          <a:ext cx="11811435" cy="5151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978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D1CF8-B517-F956-0A54-AE3F1D4AA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3258"/>
            <a:ext cx="10942077" cy="968928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Garamond" panose="02020404030301010803" pitchFamily="18" charset="0"/>
              </a:rPr>
              <a:t>Types Of Firewalls</a:t>
            </a:r>
            <a:endParaRPr lang="en-KE" sz="3600" b="1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1CC2168-B0B1-0FEF-7428-4A5B8E276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7842242"/>
              </p:ext>
            </p:extLst>
          </p:nvPr>
        </p:nvGraphicFramePr>
        <p:xfrm>
          <a:off x="237690" y="1028701"/>
          <a:ext cx="11811435" cy="5151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726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D1CF8-B517-F956-0A54-AE3F1D4AA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3258"/>
            <a:ext cx="10942077" cy="968928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Garamond" panose="02020404030301010803" pitchFamily="18" charset="0"/>
              </a:rPr>
              <a:t>Types Of Firewalls</a:t>
            </a:r>
            <a:endParaRPr lang="en-KE" sz="3600" b="1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1CC2168-B0B1-0FEF-7428-4A5B8E276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0806592"/>
              </p:ext>
            </p:extLst>
          </p:nvPr>
        </p:nvGraphicFramePr>
        <p:xfrm>
          <a:off x="237690" y="1028701"/>
          <a:ext cx="11811435" cy="5151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4554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D1CF8-B517-F956-0A54-AE3F1D4AA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4708"/>
            <a:ext cx="10942077" cy="968928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Garamond" panose="02020404030301010803" pitchFamily="18" charset="0"/>
              </a:rPr>
              <a:t>Types Of Firewalls</a:t>
            </a:r>
            <a:endParaRPr lang="en-KE" sz="3600" b="1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1CC2168-B0B1-0FEF-7428-4A5B8E276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9757344"/>
              </p:ext>
            </p:extLst>
          </p:nvPr>
        </p:nvGraphicFramePr>
        <p:xfrm>
          <a:off x="237690" y="1028701"/>
          <a:ext cx="11811435" cy="5151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8086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C489-1229-7468-5DFD-DE336A0BB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Bef>
                <a:spcPts val="200"/>
              </a:spcBef>
            </a:pPr>
            <a:r>
              <a:rPr lang="en-US" sz="360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Importance of firewalls</a:t>
            </a:r>
            <a:br>
              <a:rPr lang="en-KE" sz="36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KE" sz="3600" b="1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E9E9DF-50A7-E08D-5F4E-53B57F6B0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86" y="1191674"/>
            <a:ext cx="5020810" cy="5020810"/>
          </a:xfrm>
          <a:prstGeom prst="rect">
            <a:avLst/>
          </a:prstGeom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B78D2842-FEA4-4F94-36F8-77A03FAE41AA}"/>
              </a:ext>
            </a:extLst>
          </p:cNvPr>
          <p:cNvSpPr/>
          <p:nvPr/>
        </p:nvSpPr>
        <p:spPr>
          <a:xfrm>
            <a:off x="5288735" y="1071082"/>
            <a:ext cx="5771626" cy="2046914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Why do we need Firewalls? </a:t>
            </a:r>
            <a:endParaRPr lang="en-KE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54906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D829B4B-D2D3-4C57-B6D6-3D50B096B6F2}" vid="{14C34640-685B-44B9-BD44-B1A54DB117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7413</TotalTime>
  <Words>1293</Words>
  <Application>Microsoft Office PowerPoint</Application>
  <PresentationFormat>Widescreen</PresentationFormat>
  <Paragraphs>123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Garamond</vt:lpstr>
      <vt:lpstr>Times New Roman</vt:lpstr>
      <vt:lpstr>Wingdings</vt:lpstr>
      <vt:lpstr>Theme1</vt:lpstr>
      <vt:lpstr>Fundamentals of Unix and Linux System Administration Training  Security Principles Firewalls  </vt:lpstr>
      <vt:lpstr>Learning Objectives</vt:lpstr>
      <vt:lpstr>Key Terms </vt:lpstr>
      <vt:lpstr>What is a Firewall?</vt:lpstr>
      <vt:lpstr>Types Of Firewalls</vt:lpstr>
      <vt:lpstr>Types Of Firewalls</vt:lpstr>
      <vt:lpstr>Types Of Firewalls</vt:lpstr>
      <vt:lpstr>Types Of Firewalls</vt:lpstr>
      <vt:lpstr>Importance of firewalls </vt:lpstr>
      <vt:lpstr>Importance of firewalls </vt:lpstr>
      <vt:lpstr>IPTABLES </vt:lpstr>
      <vt:lpstr>The Iptables Inbuilt chains </vt:lpstr>
      <vt:lpstr> The Filter Table </vt:lpstr>
      <vt:lpstr>1. Installation and configuration of iptables  </vt:lpstr>
      <vt:lpstr>2. Adding rules for authorized inbound traffic.</vt:lpstr>
      <vt:lpstr>3. Flushing the rules 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 LMS Training  Moodle Optimization Techniques</dc:title>
  <dc:creator>Caroline Gachuhi</dc:creator>
  <cp:lastModifiedBy>Caroline Gachuhi</cp:lastModifiedBy>
  <cp:revision>73</cp:revision>
  <dcterms:created xsi:type="dcterms:W3CDTF">2023-08-23T11:34:27Z</dcterms:created>
  <dcterms:modified xsi:type="dcterms:W3CDTF">2024-02-13T08:24:47Z</dcterms:modified>
</cp:coreProperties>
</file>