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1" r:id="rId40"/>
    <p:sldId id="282" r:id="rId41"/>
    <p:sldId id="283" r:id="rId42"/>
    <p:sldId id="257" r:id="rId43"/>
    <p:sldId id="263" r:id="rId44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83895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400"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659F154-FD15-4D65-8CE2-6EED74BF7F9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8247" name="Freeform 7"/>
          <p:cNvSpPr>
            <a:spLocks/>
          </p:cNvSpPr>
          <p:nvPr/>
        </p:nvSpPr>
        <p:spPr bwMode="auto">
          <a:xfrm>
            <a:off x="684213" y="1125538"/>
            <a:ext cx="2347912" cy="2843212"/>
          </a:xfrm>
          <a:custGeom>
            <a:avLst/>
            <a:gdLst>
              <a:gd name="T0" fmla="*/ 1345 w 1479"/>
              <a:gd name="T1" fmla="*/ 32 h 1791"/>
              <a:gd name="T2" fmla="*/ 284 w 1479"/>
              <a:gd name="T3" fmla="*/ 676 h 1791"/>
              <a:gd name="T4" fmla="*/ 2 w 1479"/>
              <a:gd name="T5" fmla="*/ 1177 h 1791"/>
              <a:gd name="T6" fmla="*/ 274 w 1479"/>
              <a:gd name="T7" fmla="*/ 1767 h 1791"/>
              <a:gd name="T8" fmla="*/ 307 w 1479"/>
              <a:gd name="T9" fmla="*/ 1321 h 1791"/>
              <a:gd name="T10" fmla="*/ 579 w 1479"/>
              <a:gd name="T11" fmla="*/ 896 h 1791"/>
              <a:gd name="T12" fmla="*/ 1080 w 1479"/>
              <a:gd name="T13" fmla="*/ 396 h 1791"/>
              <a:gd name="T14" fmla="*/ 1345 w 1479"/>
              <a:gd name="T15" fmla="*/ 32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79" h="1791">
                <a:moveTo>
                  <a:pt x="1345" y="32"/>
                </a:moveTo>
                <a:cubicBezTo>
                  <a:pt x="1212" y="79"/>
                  <a:pt x="508" y="485"/>
                  <a:pt x="284" y="676"/>
                </a:cubicBezTo>
                <a:cubicBezTo>
                  <a:pt x="60" y="867"/>
                  <a:pt x="4" y="995"/>
                  <a:pt x="2" y="1177"/>
                </a:cubicBezTo>
                <a:cubicBezTo>
                  <a:pt x="0" y="1359"/>
                  <a:pt x="223" y="1743"/>
                  <a:pt x="274" y="1767"/>
                </a:cubicBezTo>
                <a:cubicBezTo>
                  <a:pt x="325" y="1791"/>
                  <a:pt x="256" y="1466"/>
                  <a:pt x="307" y="1321"/>
                </a:cubicBezTo>
                <a:cubicBezTo>
                  <a:pt x="358" y="1176"/>
                  <a:pt x="450" y="1050"/>
                  <a:pt x="579" y="896"/>
                </a:cubicBezTo>
                <a:cubicBezTo>
                  <a:pt x="708" y="742"/>
                  <a:pt x="952" y="540"/>
                  <a:pt x="1080" y="396"/>
                </a:cubicBezTo>
                <a:cubicBezTo>
                  <a:pt x="1208" y="252"/>
                  <a:pt x="1479" y="0"/>
                  <a:pt x="1345" y="32"/>
                </a:cubicBezTo>
                <a:close/>
              </a:path>
            </a:pathLst>
          </a:custGeom>
          <a:solidFill>
            <a:srgbClr val="777777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8248" name="Freeform 8"/>
          <p:cNvSpPr>
            <a:spLocks/>
          </p:cNvSpPr>
          <p:nvPr/>
        </p:nvSpPr>
        <p:spPr bwMode="auto">
          <a:xfrm rot="-1495788">
            <a:off x="395288" y="981075"/>
            <a:ext cx="2347912" cy="2843213"/>
          </a:xfrm>
          <a:custGeom>
            <a:avLst/>
            <a:gdLst>
              <a:gd name="T0" fmla="*/ 1345 w 1479"/>
              <a:gd name="T1" fmla="*/ 32 h 1791"/>
              <a:gd name="T2" fmla="*/ 284 w 1479"/>
              <a:gd name="T3" fmla="*/ 676 h 1791"/>
              <a:gd name="T4" fmla="*/ 2 w 1479"/>
              <a:gd name="T5" fmla="*/ 1177 h 1791"/>
              <a:gd name="T6" fmla="*/ 274 w 1479"/>
              <a:gd name="T7" fmla="*/ 1767 h 1791"/>
              <a:gd name="T8" fmla="*/ 307 w 1479"/>
              <a:gd name="T9" fmla="*/ 1321 h 1791"/>
              <a:gd name="T10" fmla="*/ 579 w 1479"/>
              <a:gd name="T11" fmla="*/ 896 h 1791"/>
              <a:gd name="T12" fmla="*/ 1080 w 1479"/>
              <a:gd name="T13" fmla="*/ 396 h 1791"/>
              <a:gd name="T14" fmla="*/ 1345 w 1479"/>
              <a:gd name="T15" fmla="*/ 32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79" h="1791">
                <a:moveTo>
                  <a:pt x="1345" y="32"/>
                </a:moveTo>
                <a:cubicBezTo>
                  <a:pt x="1212" y="79"/>
                  <a:pt x="508" y="485"/>
                  <a:pt x="284" y="676"/>
                </a:cubicBezTo>
                <a:cubicBezTo>
                  <a:pt x="60" y="867"/>
                  <a:pt x="4" y="995"/>
                  <a:pt x="2" y="1177"/>
                </a:cubicBezTo>
                <a:cubicBezTo>
                  <a:pt x="0" y="1359"/>
                  <a:pt x="223" y="1743"/>
                  <a:pt x="274" y="1767"/>
                </a:cubicBezTo>
                <a:cubicBezTo>
                  <a:pt x="325" y="1791"/>
                  <a:pt x="256" y="1466"/>
                  <a:pt x="307" y="1321"/>
                </a:cubicBezTo>
                <a:cubicBezTo>
                  <a:pt x="358" y="1176"/>
                  <a:pt x="450" y="1050"/>
                  <a:pt x="579" y="896"/>
                </a:cubicBezTo>
                <a:cubicBezTo>
                  <a:pt x="708" y="742"/>
                  <a:pt x="952" y="540"/>
                  <a:pt x="1080" y="396"/>
                </a:cubicBezTo>
                <a:cubicBezTo>
                  <a:pt x="1208" y="252"/>
                  <a:pt x="1479" y="0"/>
                  <a:pt x="1345" y="32"/>
                </a:cubicBezTo>
                <a:close/>
              </a:path>
            </a:pathLst>
          </a:custGeom>
          <a:solidFill>
            <a:srgbClr val="777777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8249" name="Freeform 9"/>
          <p:cNvSpPr>
            <a:spLocks/>
          </p:cNvSpPr>
          <p:nvPr/>
        </p:nvSpPr>
        <p:spPr bwMode="auto">
          <a:xfrm rot="-2636863">
            <a:off x="207963" y="908050"/>
            <a:ext cx="2347912" cy="2843213"/>
          </a:xfrm>
          <a:custGeom>
            <a:avLst/>
            <a:gdLst>
              <a:gd name="T0" fmla="*/ 1345 w 1479"/>
              <a:gd name="T1" fmla="*/ 32 h 1791"/>
              <a:gd name="T2" fmla="*/ 284 w 1479"/>
              <a:gd name="T3" fmla="*/ 676 h 1791"/>
              <a:gd name="T4" fmla="*/ 2 w 1479"/>
              <a:gd name="T5" fmla="*/ 1177 h 1791"/>
              <a:gd name="T6" fmla="*/ 274 w 1479"/>
              <a:gd name="T7" fmla="*/ 1767 h 1791"/>
              <a:gd name="T8" fmla="*/ 307 w 1479"/>
              <a:gd name="T9" fmla="*/ 1321 h 1791"/>
              <a:gd name="T10" fmla="*/ 579 w 1479"/>
              <a:gd name="T11" fmla="*/ 896 h 1791"/>
              <a:gd name="T12" fmla="*/ 1080 w 1479"/>
              <a:gd name="T13" fmla="*/ 396 h 1791"/>
              <a:gd name="T14" fmla="*/ 1345 w 1479"/>
              <a:gd name="T15" fmla="*/ 32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79" h="1791">
                <a:moveTo>
                  <a:pt x="1345" y="32"/>
                </a:moveTo>
                <a:cubicBezTo>
                  <a:pt x="1212" y="79"/>
                  <a:pt x="508" y="485"/>
                  <a:pt x="284" y="676"/>
                </a:cubicBezTo>
                <a:cubicBezTo>
                  <a:pt x="60" y="867"/>
                  <a:pt x="4" y="995"/>
                  <a:pt x="2" y="1177"/>
                </a:cubicBezTo>
                <a:cubicBezTo>
                  <a:pt x="0" y="1359"/>
                  <a:pt x="223" y="1743"/>
                  <a:pt x="274" y="1767"/>
                </a:cubicBezTo>
                <a:cubicBezTo>
                  <a:pt x="325" y="1791"/>
                  <a:pt x="256" y="1466"/>
                  <a:pt x="307" y="1321"/>
                </a:cubicBezTo>
                <a:cubicBezTo>
                  <a:pt x="358" y="1176"/>
                  <a:pt x="450" y="1050"/>
                  <a:pt x="579" y="896"/>
                </a:cubicBezTo>
                <a:cubicBezTo>
                  <a:pt x="708" y="742"/>
                  <a:pt x="952" y="540"/>
                  <a:pt x="1080" y="396"/>
                </a:cubicBezTo>
                <a:cubicBezTo>
                  <a:pt x="1208" y="252"/>
                  <a:pt x="1479" y="0"/>
                  <a:pt x="1345" y="32"/>
                </a:cubicBezTo>
                <a:close/>
              </a:path>
            </a:pathLst>
          </a:custGeom>
          <a:solidFill>
            <a:srgbClr val="777777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8250" name="Freeform 10"/>
          <p:cNvSpPr>
            <a:spLocks/>
          </p:cNvSpPr>
          <p:nvPr/>
        </p:nvSpPr>
        <p:spPr bwMode="auto">
          <a:xfrm>
            <a:off x="-107950" y="3068638"/>
            <a:ext cx="8993188" cy="741362"/>
          </a:xfrm>
          <a:custGeom>
            <a:avLst/>
            <a:gdLst>
              <a:gd name="T0" fmla="*/ 5638 w 5665"/>
              <a:gd name="T1" fmla="*/ 444 h 467"/>
              <a:gd name="T2" fmla="*/ 3038 w 5665"/>
              <a:gd name="T3" fmla="*/ 451 h 467"/>
              <a:gd name="T4" fmla="*/ 1722 w 5665"/>
              <a:gd name="T5" fmla="*/ 350 h 467"/>
              <a:gd name="T6" fmla="*/ 148 w 5665"/>
              <a:gd name="T7" fmla="*/ 42 h 467"/>
              <a:gd name="T8" fmla="*/ 833 w 5665"/>
              <a:gd name="T9" fmla="*/ 96 h 467"/>
              <a:gd name="T10" fmla="*/ 3090 w 5665"/>
              <a:gd name="T11" fmla="*/ 322 h 467"/>
              <a:gd name="T12" fmla="*/ 5638 w 5665"/>
              <a:gd name="T13" fmla="*/ 444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65" h="467">
                <a:moveTo>
                  <a:pt x="5638" y="444"/>
                </a:moveTo>
                <a:cubicBezTo>
                  <a:pt x="5629" y="465"/>
                  <a:pt x="3691" y="467"/>
                  <a:pt x="3038" y="451"/>
                </a:cubicBezTo>
                <a:cubicBezTo>
                  <a:pt x="2385" y="435"/>
                  <a:pt x="2203" y="418"/>
                  <a:pt x="1722" y="350"/>
                </a:cubicBezTo>
                <a:cubicBezTo>
                  <a:pt x="1241" y="282"/>
                  <a:pt x="296" y="84"/>
                  <a:pt x="148" y="42"/>
                </a:cubicBezTo>
                <a:cubicBezTo>
                  <a:pt x="0" y="0"/>
                  <a:pt x="343" y="49"/>
                  <a:pt x="833" y="96"/>
                </a:cubicBezTo>
                <a:cubicBezTo>
                  <a:pt x="1323" y="143"/>
                  <a:pt x="2289" y="264"/>
                  <a:pt x="3090" y="322"/>
                </a:cubicBezTo>
                <a:cubicBezTo>
                  <a:pt x="3891" y="380"/>
                  <a:pt x="5665" y="413"/>
                  <a:pt x="5638" y="444"/>
                </a:cubicBezTo>
                <a:close/>
              </a:path>
            </a:pathLst>
          </a:custGeom>
          <a:solidFill>
            <a:srgbClr val="777777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1291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212A620-3BD8-44E1-B611-DE4F7B234D8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94569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2DB233D-EB52-43EC-BE62-0460317A77B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49498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9138"/>
            <a:ext cx="4027488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5688" y="1989138"/>
            <a:ext cx="4027487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0B545D-5EDC-4AEE-AC6B-4B511023F3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28340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BCC549-BD20-4F67-9365-27C586CC95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756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E5415A-5895-41E2-B105-5FBEA0DFDF1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05315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9C0BB8-7D40-4EA3-A82B-687E5B348FF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46925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C0E51B6-41CB-46BB-A715-570649858DA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77665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074D34-5EEA-4157-90D8-6D45B47F53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49339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12DBA5-00AD-4825-8A24-D6D7DB1E86D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64022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609600"/>
            <a:ext cx="2051050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6003925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F56A97-1380-40D0-BE99-3F9802B3EC6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0632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B178972E-7FF7-468D-9A41-AFCF9F97866C}" type="datetime">
              <a:rPr lang="en-GB" sz="1200" b="0" strike="noStrike" spc="-1">
                <a:solidFill>
                  <a:srgbClr val="8B8B8B"/>
                </a:solidFill>
                <a:latin typeface="Calibri"/>
              </a:rPr>
              <a:t>23/02/2026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AD7A837B-BF99-4A87-9919-DB17D6D6C16D}" type="slidenum">
              <a:rPr lang="en-GB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31546F0E-4367-4432-885E-0FD845F21AE4}" type="datetime">
              <a:rPr lang="en-GB" sz="1200" b="0" strike="noStrike" spc="-1">
                <a:solidFill>
                  <a:srgbClr val="8B8B8B"/>
                </a:solidFill>
                <a:latin typeface="Calibri"/>
              </a:rPr>
              <a:t>23/02/2026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B700A47-C55F-4529-AC84-E24C8AC74385}" type="slidenum">
              <a:rPr lang="en-GB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609600"/>
            <a:ext cx="77057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9138"/>
            <a:ext cx="8207375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9925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rgbClr val="333333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F46316-AF59-4C84-A954-FCD26A2B44D7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  <p:sp>
        <p:nvSpPr>
          <p:cNvPr id="137223" name="Freeform 7"/>
          <p:cNvSpPr>
            <a:spLocks/>
          </p:cNvSpPr>
          <p:nvPr/>
        </p:nvSpPr>
        <p:spPr bwMode="auto">
          <a:xfrm>
            <a:off x="-28575" y="1484313"/>
            <a:ext cx="8993188" cy="309562"/>
          </a:xfrm>
          <a:custGeom>
            <a:avLst/>
            <a:gdLst>
              <a:gd name="T0" fmla="*/ 5638 w 5665"/>
              <a:gd name="T1" fmla="*/ 444 h 467"/>
              <a:gd name="T2" fmla="*/ 3038 w 5665"/>
              <a:gd name="T3" fmla="*/ 451 h 467"/>
              <a:gd name="T4" fmla="*/ 1722 w 5665"/>
              <a:gd name="T5" fmla="*/ 350 h 467"/>
              <a:gd name="T6" fmla="*/ 148 w 5665"/>
              <a:gd name="T7" fmla="*/ 42 h 467"/>
              <a:gd name="T8" fmla="*/ 833 w 5665"/>
              <a:gd name="T9" fmla="*/ 96 h 467"/>
              <a:gd name="T10" fmla="*/ 3090 w 5665"/>
              <a:gd name="T11" fmla="*/ 322 h 467"/>
              <a:gd name="T12" fmla="*/ 5638 w 5665"/>
              <a:gd name="T13" fmla="*/ 444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65" h="467">
                <a:moveTo>
                  <a:pt x="5638" y="444"/>
                </a:moveTo>
                <a:cubicBezTo>
                  <a:pt x="5629" y="465"/>
                  <a:pt x="3691" y="467"/>
                  <a:pt x="3038" y="451"/>
                </a:cubicBezTo>
                <a:cubicBezTo>
                  <a:pt x="2385" y="435"/>
                  <a:pt x="2203" y="418"/>
                  <a:pt x="1722" y="350"/>
                </a:cubicBezTo>
                <a:cubicBezTo>
                  <a:pt x="1241" y="282"/>
                  <a:pt x="296" y="84"/>
                  <a:pt x="148" y="42"/>
                </a:cubicBezTo>
                <a:cubicBezTo>
                  <a:pt x="0" y="0"/>
                  <a:pt x="343" y="49"/>
                  <a:pt x="833" y="96"/>
                </a:cubicBezTo>
                <a:cubicBezTo>
                  <a:pt x="1323" y="143"/>
                  <a:pt x="2289" y="264"/>
                  <a:pt x="3090" y="322"/>
                </a:cubicBezTo>
                <a:cubicBezTo>
                  <a:pt x="3891" y="380"/>
                  <a:pt x="5665" y="413"/>
                  <a:pt x="5638" y="444"/>
                </a:cubicBezTo>
                <a:close/>
              </a:path>
            </a:pathLst>
          </a:custGeom>
          <a:solidFill>
            <a:srgbClr val="777777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grpSp>
        <p:nvGrpSpPr>
          <p:cNvPr id="137224" name="Group 8"/>
          <p:cNvGrpSpPr>
            <a:grpSpLocks/>
          </p:cNvGrpSpPr>
          <p:nvPr/>
        </p:nvGrpSpPr>
        <p:grpSpPr bwMode="auto">
          <a:xfrm>
            <a:off x="279400" y="333375"/>
            <a:ext cx="1339850" cy="1403350"/>
            <a:chOff x="131" y="572"/>
            <a:chExt cx="1779" cy="1928"/>
          </a:xfrm>
        </p:grpSpPr>
        <p:sp>
          <p:nvSpPr>
            <p:cNvPr id="137225" name="Freeform 9"/>
            <p:cNvSpPr>
              <a:spLocks/>
            </p:cNvSpPr>
            <p:nvPr userDrawn="1"/>
          </p:nvSpPr>
          <p:spPr bwMode="auto">
            <a:xfrm>
              <a:off x="431" y="709"/>
              <a:ext cx="1479" cy="1791"/>
            </a:xfrm>
            <a:custGeom>
              <a:avLst/>
              <a:gdLst>
                <a:gd name="T0" fmla="*/ 1345 w 1479"/>
                <a:gd name="T1" fmla="*/ 32 h 1791"/>
                <a:gd name="T2" fmla="*/ 284 w 1479"/>
                <a:gd name="T3" fmla="*/ 676 h 1791"/>
                <a:gd name="T4" fmla="*/ 2 w 1479"/>
                <a:gd name="T5" fmla="*/ 1177 h 1791"/>
                <a:gd name="T6" fmla="*/ 274 w 1479"/>
                <a:gd name="T7" fmla="*/ 1767 h 1791"/>
                <a:gd name="T8" fmla="*/ 307 w 1479"/>
                <a:gd name="T9" fmla="*/ 1321 h 1791"/>
                <a:gd name="T10" fmla="*/ 579 w 1479"/>
                <a:gd name="T11" fmla="*/ 896 h 1791"/>
                <a:gd name="T12" fmla="*/ 1080 w 1479"/>
                <a:gd name="T13" fmla="*/ 396 h 1791"/>
                <a:gd name="T14" fmla="*/ 1345 w 1479"/>
                <a:gd name="T15" fmla="*/ 32 h 1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79" h="1791">
                  <a:moveTo>
                    <a:pt x="1345" y="32"/>
                  </a:moveTo>
                  <a:cubicBezTo>
                    <a:pt x="1212" y="79"/>
                    <a:pt x="508" y="485"/>
                    <a:pt x="284" y="676"/>
                  </a:cubicBezTo>
                  <a:cubicBezTo>
                    <a:pt x="60" y="867"/>
                    <a:pt x="4" y="995"/>
                    <a:pt x="2" y="1177"/>
                  </a:cubicBezTo>
                  <a:cubicBezTo>
                    <a:pt x="0" y="1359"/>
                    <a:pt x="223" y="1743"/>
                    <a:pt x="274" y="1767"/>
                  </a:cubicBezTo>
                  <a:cubicBezTo>
                    <a:pt x="325" y="1791"/>
                    <a:pt x="256" y="1466"/>
                    <a:pt x="307" y="1321"/>
                  </a:cubicBezTo>
                  <a:cubicBezTo>
                    <a:pt x="358" y="1176"/>
                    <a:pt x="450" y="1050"/>
                    <a:pt x="579" y="896"/>
                  </a:cubicBezTo>
                  <a:cubicBezTo>
                    <a:pt x="708" y="742"/>
                    <a:pt x="952" y="540"/>
                    <a:pt x="1080" y="396"/>
                  </a:cubicBezTo>
                  <a:cubicBezTo>
                    <a:pt x="1208" y="252"/>
                    <a:pt x="1479" y="0"/>
                    <a:pt x="1345" y="32"/>
                  </a:cubicBezTo>
                  <a:close/>
                </a:path>
              </a:pathLst>
            </a:custGeom>
            <a:solidFill>
              <a:srgbClr val="777777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  <p:sp>
          <p:nvSpPr>
            <p:cNvPr id="137226" name="Freeform 10"/>
            <p:cNvSpPr>
              <a:spLocks/>
            </p:cNvSpPr>
            <p:nvPr userDrawn="1"/>
          </p:nvSpPr>
          <p:spPr bwMode="auto">
            <a:xfrm rot="-1495788">
              <a:off x="249" y="618"/>
              <a:ext cx="1479" cy="1791"/>
            </a:xfrm>
            <a:custGeom>
              <a:avLst/>
              <a:gdLst>
                <a:gd name="T0" fmla="*/ 1345 w 1479"/>
                <a:gd name="T1" fmla="*/ 32 h 1791"/>
                <a:gd name="T2" fmla="*/ 284 w 1479"/>
                <a:gd name="T3" fmla="*/ 676 h 1791"/>
                <a:gd name="T4" fmla="*/ 2 w 1479"/>
                <a:gd name="T5" fmla="*/ 1177 h 1791"/>
                <a:gd name="T6" fmla="*/ 274 w 1479"/>
                <a:gd name="T7" fmla="*/ 1767 h 1791"/>
                <a:gd name="T8" fmla="*/ 307 w 1479"/>
                <a:gd name="T9" fmla="*/ 1321 h 1791"/>
                <a:gd name="T10" fmla="*/ 579 w 1479"/>
                <a:gd name="T11" fmla="*/ 896 h 1791"/>
                <a:gd name="T12" fmla="*/ 1080 w 1479"/>
                <a:gd name="T13" fmla="*/ 396 h 1791"/>
                <a:gd name="T14" fmla="*/ 1345 w 1479"/>
                <a:gd name="T15" fmla="*/ 32 h 1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79" h="1791">
                  <a:moveTo>
                    <a:pt x="1345" y="32"/>
                  </a:moveTo>
                  <a:cubicBezTo>
                    <a:pt x="1212" y="79"/>
                    <a:pt x="508" y="485"/>
                    <a:pt x="284" y="676"/>
                  </a:cubicBezTo>
                  <a:cubicBezTo>
                    <a:pt x="60" y="867"/>
                    <a:pt x="4" y="995"/>
                    <a:pt x="2" y="1177"/>
                  </a:cubicBezTo>
                  <a:cubicBezTo>
                    <a:pt x="0" y="1359"/>
                    <a:pt x="223" y="1743"/>
                    <a:pt x="274" y="1767"/>
                  </a:cubicBezTo>
                  <a:cubicBezTo>
                    <a:pt x="325" y="1791"/>
                    <a:pt x="256" y="1466"/>
                    <a:pt x="307" y="1321"/>
                  </a:cubicBezTo>
                  <a:cubicBezTo>
                    <a:pt x="358" y="1176"/>
                    <a:pt x="450" y="1050"/>
                    <a:pt x="579" y="896"/>
                  </a:cubicBezTo>
                  <a:cubicBezTo>
                    <a:pt x="708" y="742"/>
                    <a:pt x="952" y="540"/>
                    <a:pt x="1080" y="396"/>
                  </a:cubicBezTo>
                  <a:cubicBezTo>
                    <a:pt x="1208" y="252"/>
                    <a:pt x="1479" y="0"/>
                    <a:pt x="1345" y="32"/>
                  </a:cubicBezTo>
                  <a:close/>
                </a:path>
              </a:pathLst>
            </a:custGeom>
            <a:solidFill>
              <a:srgbClr val="777777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  <p:sp>
          <p:nvSpPr>
            <p:cNvPr id="137227" name="Freeform 11"/>
            <p:cNvSpPr>
              <a:spLocks/>
            </p:cNvSpPr>
            <p:nvPr userDrawn="1"/>
          </p:nvSpPr>
          <p:spPr bwMode="auto">
            <a:xfrm rot="-2636863">
              <a:off x="131" y="572"/>
              <a:ext cx="1479" cy="1791"/>
            </a:xfrm>
            <a:custGeom>
              <a:avLst/>
              <a:gdLst>
                <a:gd name="T0" fmla="*/ 1345 w 1479"/>
                <a:gd name="T1" fmla="*/ 32 h 1791"/>
                <a:gd name="T2" fmla="*/ 284 w 1479"/>
                <a:gd name="T3" fmla="*/ 676 h 1791"/>
                <a:gd name="T4" fmla="*/ 2 w 1479"/>
                <a:gd name="T5" fmla="*/ 1177 h 1791"/>
                <a:gd name="T6" fmla="*/ 274 w 1479"/>
                <a:gd name="T7" fmla="*/ 1767 h 1791"/>
                <a:gd name="T8" fmla="*/ 307 w 1479"/>
                <a:gd name="T9" fmla="*/ 1321 h 1791"/>
                <a:gd name="T10" fmla="*/ 579 w 1479"/>
                <a:gd name="T11" fmla="*/ 896 h 1791"/>
                <a:gd name="T12" fmla="*/ 1080 w 1479"/>
                <a:gd name="T13" fmla="*/ 396 h 1791"/>
                <a:gd name="T14" fmla="*/ 1345 w 1479"/>
                <a:gd name="T15" fmla="*/ 32 h 1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79" h="1791">
                  <a:moveTo>
                    <a:pt x="1345" y="32"/>
                  </a:moveTo>
                  <a:cubicBezTo>
                    <a:pt x="1212" y="79"/>
                    <a:pt x="508" y="485"/>
                    <a:pt x="284" y="676"/>
                  </a:cubicBezTo>
                  <a:cubicBezTo>
                    <a:pt x="60" y="867"/>
                    <a:pt x="4" y="995"/>
                    <a:pt x="2" y="1177"/>
                  </a:cubicBezTo>
                  <a:cubicBezTo>
                    <a:pt x="0" y="1359"/>
                    <a:pt x="223" y="1743"/>
                    <a:pt x="274" y="1767"/>
                  </a:cubicBezTo>
                  <a:cubicBezTo>
                    <a:pt x="325" y="1791"/>
                    <a:pt x="256" y="1466"/>
                    <a:pt x="307" y="1321"/>
                  </a:cubicBezTo>
                  <a:cubicBezTo>
                    <a:pt x="358" y="1176"/>
                    <a:pt x="450" y="1050"/>
                    <a:pt x="579" y="896"/>
                  </a:cubicBezTo>
                  <a:cubicBezTo>
                    <a:pt x="708" y="742"/>
                    <a:pt x="952" y="540"/>
                    <a:pt x="1080" y="396"/>
                  </a:cubicBezTo>
                  <a:cubicBezTo>
                    <a:pt x="1208" y="252"/>
                    <a:pt x="1479" y="0"/>
                    <a:pt x="1345" y="32"/>
                  </a:cubicBezTo>
                  <a:close/>
                </a:path>
              </a:pathLst>
            </a:custGeom>
            <a:solidFill>
              <a:srgbClr val="777777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137228" name="Freeform 12"/>
          <p:cNvSpPr>
            <a:spLocks/>
          </p:cNvSpPr>
          <p:nvPr/>
        </p:nvSpPr>
        <p:spPr bwMode="auto">
          <a:xfrm>
            <a:off x="7596188" y="6381750"/>
            <a:ext cx="1152525" cy="165100"/>
          </a:xfrm>
          <a:custGeom>
            <a:avLst/>
            <a:gdLst>
              <a:gd name="T0" fmla="*/ 5638 w 5665"/>
              <a:gd name="T1" fmla="*/ 444 h 467"/>
              <a:gd name="T2" fmla="*/ 3038 w 5665"/>
              <a:gd name="T3" fmla="*/ 451 h 467"/>
              <a:gd name="T4" fmla="*/ 1722 w 5665"/>
              <a:gd name="T5" fmla="*/ 350 h 467"/>
              <a:gd name="T6" fmla="*/ 148 w 5665"/>
              <a:gd name="T7" fmla="*/ 42 h 467"/>
              <a:gd name="T8" fmla="*/ 833 w 5665"/>
              <a:gd name="T9" fmla="*/ 96 h 467"/>
              <a:gd name="T10" fmla="*/ 3090 w 5665"/>
              <a:gd name="T11" fmla="*/ 322 h 467"/>
              <a:gd name="T12" fmla="*/ 5638 w 5665"/>
              <a:gd name="T13" fmla="*/ 444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65" h="467">
                <a:moveTo>
                  <a:pt x="5638" y="444"/>
                </a:moveTo>
                <a:cubicBezTo>
                  <a:pt x="5629" y="465"/>
                  <a:pt x="3691" y="467"/>
                  <a:pt x="3038" y="451"/>
                </a:cubicBezTo>
                <a:cubicBezTo>
                  <a:pt x="2385" y="435"/>
                  <a:pt x="2203" y="418"/>
                  <a:pt x="1722" y="350"/>
                </a:cubicBezTo>
                <a:cubicBezTo>
                  <a:pt x="1241" y="282"/>
                  <a:pt x="296" y="84"/>
                  <a:pt x="148" y="42"/>
                </a:cubicBezTo>
                <a:cubicBezTo>
                  <a:pt x="0" y="0"/>
                  <a:pt x="343" y="49"/>
                  <a:pt x="833" y="96"/>
                </a:cubicBezTo>
                <a:cubicBezTo>
                  <a:pt x="1323" y="143"/>
                  <a:pt x="2289" y="264"/>
                  <a:pt x="3090" y="322"/>
                </a:cubicBezTo>
                <a:cubicBezTo>
                  <a:pt x="3891" y="380"/>
                  <a:pt x="5665" y="413"/>
                  <a:pt x="5638" y="444"/>
                </a:cubicBezTo>
                <a:close/>
              </a:path>
            </a:pathLst>
          </a:custGeom>
          <a:solidFill>
            <a:srgbClr val="777777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50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200" b="1">
          <a:solidFill>
            <a:srgbClr val="33333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200" b="1">
          <a:solidFill>
            <a:srgbClr val="333333"/>
          </a:solidFill>
          <a:latin typeface="Tahoma" pitchFamily="34" charset="0"/>
          <a:ea typeface="ＭＳ Ｐゴシック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200" b="1">
          <a:solidFill>
            <a:srgbClr val="333333"/>
          </a:solidFill>
          <a:latin typeface="Tahoma" pitchFamily="34" charset="0"/>
          <a:ea typeface="ＭＳ Ｐゴシック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200" b="1">
          <a:solidFill>
            <a:srgbClr val="333333"/>
          </a:solidFill>
          <a:latin typeface="Tahoma" pitchFamily="34" charset="0"/>
          <a:ea typeface="ＭＳ Ｐゴシック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200" b="1">
          <a:solidFill>
            <a:srgbClr val="333333"/>
          </a:solidFill>
          <a:latin typeface="Tahoma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 b="1">
          <a:solidFill>
            <a:srgbClr val="333333"/>
          </a:solidFill>
          <a:latin typeface="Tahoma" pitchFamily="34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 b="1">
          <a:solidFill>
            <a:srgbClr val="333333"/>
          </a:solidFill>
          <a:latin typeface="Tahoma" pitchFamily="34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 b="1">
          <a:solidFill>
            <a:srgbClr val="333333"/>
          </a:solidFill>
          <a:latin typeface="Tahoma" pitchFamily="34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 b="1">
          <a:solidFill>
            <a:srgbClr val="333333"/>
          </a:solidFill>
          <a:latin typeface="Tahoma" pitchFamily="34" charset="0"/>
          <a:ea typeface="ＭＳ Ｐゴシック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4D4D4D"/>
        </a:buClr>
        <a:buChar char="•"/>
        <a:defRPr kumimoji="1" sz="24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4D4D4D"/>
        </a:buClr>
        <a:buFont typeface="Times New Roman" pitchFamily="18" charset="0"/>
        <a:buChar char="–"/>
        <a:defRPr kumimoji="1" sz="2000">
          <a:solidFill>
            <a:srgbClr val="333333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4D4D4D"/>
        </a:buClr>
        <a:buChar char="•"/>
        <a:defRPr kumimoji="1">
          <a:solidFill>
            <a:srgbClr val="333333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4D4D4D"/>
        </a:buClr>
        <a:buFont typeface="Times New Roman" pitchFamily="18" charset="0"/>
        <a:buChar char="–"/>
        <a:defRPr kumimoji="1" sz="1600">
          <a:solidFill>
            <a:srgbClr val="333333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4D4D4D"/>
        </a:buClr>
        <a:buFont typeface="Times New Roman" pitchFamily="18" charset="0"/>
        <a:buChar char="»"/>
        <a:defRPr kumimoji="1" sz="1600">
          <a:solidFill>
            <a:srgbClr val="333333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4D4D4D"/>
        </a:buClr>
        <a:buFont typeface="Times New Roman" pitchFamily="18" charset="0"/>
        <a:buChar char="»"/>
        <a:defRPr kumimoji="1" sz="1600">
          <a:solidFill>
            <a:srgbClr val="333333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4D4D4D"/>
        </a:buClr>
        <a:buFont typeface="Times New Roman" pitchFamily="18" charset="0"/>
        <a:buChar char="»"/>
        <a:defRPr kumimoji="1" sz="1600">
          <a:solidFill>
            <a:srgbClr val="333333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4D4D4D"/>
        </a:buClr>
        <a:buFont typeface="Times New Roman" pitchFamily="18" charset="0"/>
        <a:buChar char="»"/>
        <a:defRPr kumimoji="1" sz="1600">
          <a:solidFill>
            <a:srgbClr val="333333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4D4D4D"/>
        </a:buClr>
        <a:buFont typeface="Times New Roman" pitchFamily="18" charset="0"/>
        <a:buChar char="»"/>
        <a:defRPr kumimoji="1" sz="1600">
          <a:solidFill>
            <a:srgbClr val="33333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3" descr="J:\Business\KENET\Transforming-EdthroughICT.png"/>
          <p:cNvPicPr/>
          <p:nvPr/>
        </p:nvPicPr>
        <p:blipFill>
          <a:blip r:embed="rId2"/>
          <a:srcRect l="75287" t="21402" r="13940" b="42866"/>
          <a:stretch/>
        </p:blipFill>
        <p:spPr>
          <a:xfrm>
            <a:off x="285840" y="0"/>
            <a:ext cx="428400" cy="35676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 flipH="1" flipV="1">
            <a:off x="-643680" y="-356760"/>
            <a:ext cx="10164600" cy="4833360"/>
          </a:xfrm>
          <a:custGeom>
            <a:avLst/>
            <a:gdLst/>
            <a:ahLst/>
            <a:cxnLst/>
            <a:rect l="l" t="t" r="r" b="b"/>
            <a:pathLst>
              <a:path w="12540" h="5963">
                <a:moveTo>
                  <a:pt x="12213" y="5963"/>
                </a:moveTo>
                <a:lnTo>
                  <a:pt x="146" y="5699"/>
                </a:lnTo>
                <a:cubicBezTo>
                  <a:pt x="122" y="4042"/>
                  <a:pt x="24" y="2002"/>
                  <a:pt x="0" y="345"/>
                </a:cubicBezTo>
                <a:lnTo>
                  <a:pt x="6405" y="345"/>
                </a:lnTo>
                <a:lnTo>
                  <a:pt x="6855" y="0"/>
                </a:lnTo>
                <a:lnTo>
                  <a:pt x="12540" y="0"/>
                </a:lnTo>
                <a:lnTo>
                  <a:pt x="12213" y="5963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" name="TextShape 2"/>
          <p:cNvSpPr txBox="1"/>
          <p:nvPr/>
        </p:nvSpPr>
        <p:spPr>
          <a:xfrm>
            <a:off x="640080" y="4476240"/>
            <a:ext cx="7883280" cy="17046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640080" y="6059520"/>
            <a:ext cx="8503920" cy="80676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CustomShape 4"/>
          <p:cNvSpPr/>
          <p:nvPr/>
        </p:nvSpPr>
        <p:spPr>
          <a:xfrm>
            <a:off x="2377440" y="6583680"/>
            <a:ext cx="6583680" cy="210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001"/>
              </a:spcAft>
              <a:tabLst>
                <a:tab pos="0" algn="l"/>
              </a:tabLst>
            </a:pPr>
            <a:r>
              <a:rPr lang="en-GB" sz="1600" b="1" i="1" strike="noStrike" spc="-1">
                <a:solidFill>
                  <a:srgbClr val="FFFFFF"/>
                </a:solidFill>
                <a:latin typeface="Calibri"/>
              </a:rPr>
              <a:t>Transforming Learning, Research and Working Environments using ICT</a:t>
            </a:r>
            <a:endParaRPr lang="en-US" sz="1600" b="0" strike="noStrike" spc="-1">
              <a:latin typeface="Arial"/>
            </a:endParaRPr>
          </a:p>
        </p:txBody>
      </p:sp>
      <p:pic>
        <p:nvPicPr>
          <p:cNvPr id="87" name="Picture 4" descr="J:\Business\KENET\Kenet-logo.png"/>
          <p:cNvPicPr/>
          <p:nvPr/>
        </p:nvPicPr>
        <p:blipFill>
          <a:blip r:embed="rId3"/>
          <a:stretch/>
        </p:blipFill>
        <p:spPr>
          <a:xfrm>
            <a:off x="5000760" y="73800"/>
            <a:ext cx="3885840" cy="1308600"/>
          </a:xfrm>
          <a:prstGeom prst="rect">
            <a:avLst/>
          </a:prstGeom>
          <a:ln>
            <a:noFill/>
          </a:ln>
        </p:spPr>
      </p:pic>
      <p:sp>
        <p:nvSpPr>
          <p:cNvPr id="88" name="TextShape 5"/>
          <p:cNvSpPr txBox="1"/>
          <p:nvPr/>
        </p:nvSpPr>
        <p:spPr>
          <a:xfrm>
            <a:off x="785880" y="2133000"/>
            <a:ext cx="6071760" cy="2081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t/>
            </a:r>
            <a:br/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38A05E-6684-48CB-A305-DCD3A1FFE745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507413" cy="4851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sz="2000">
                <a:solidFill>
                  <a:schemeClr val="folHlink"/>
                </a:solidFill>
              </a:rPr>
              <a:t>Transition Strategy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Physically different IPv6 network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Tunnel (IP tunnel, MPLS)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various translation mechanisms (ISATAP, 6to4, Teredo …)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Dual Stack</a:t>
            </a:r>
          </a:p>
          <a:p>
            <a:pPr>
              <a:lnSpc>
                <a:spcPct val="80000"/>
              </a:lnSpc>
            </a:pPr>
            <a:r>
              <a:rPr lang="en-US" altLang="ja-JP" sz="2000">
                <a:solidFill>
                  <a:schemeClr val="tx1"/>
                </a:solidFill>
              </a:rPr>
              <a:t>Migration Plan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tx1"/>
                </a:solidFill>
              </a:rPr>
              <a:t>Addressing Design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tx1"/>
                </a:solidFill>
              </a:rPr>
              <a:t>Routing Design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tx1"/>
                </a:solidFill>
              </a:rPr>
              <a:t>Operation Design</a:t>
            </a:r>
          </a:p>
          <a:p>
            <a:pPr>
              <a:lnSpc>
                <a:spcPct val="80000"/>
              </a:lnSpc>
            </a:pPr>
            <a:r>
              <a:rPr lang="en-US" altLang="ja-JP" sz="2000">
                <a:solidFill>
                  <a:schemeClr val="folHlink"/>
                </a:solidFill>
              </a:rPr>
              <a:t>Preparation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Operator training</a:t>
            </a:r>
          </a:p>
          <a:p>
            <a:pPr lvl="2">
              <a:lnSpc>
                <a:spcPct val="80000"/>
              </a:lnSpc>
            </a:pPr>
            <a:r>
              <a:rPr lang="en-US" altLang="ja-JP" sz="1600">
                <a:solidFill>
                  <a:schemeClr val="folHlink"/>
                </a:solidFill>
              </a:rPr>
              <a:t>though, it’s just a textual representation difference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DNS</a:t>
            </a:r>
          </a:p>
          <a:p>
            <a:pPr lvl="2">
              <a:lnSpc>
                <a:spcPct val="80000"/>
              </a:lnSpc>
            </a:pPr>
            <a:r>
              <a:rPr lang="en-US" altLang="ja-JP" sz="1600">
                <a:solidFill>
                  <a:schemeClr val="folHlink"/>
                </a:solidFill>
              </a:rPr>
              <a:t>IPv6 (AAAA, PTR) record registration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Operation tools</a:t>
            </a:r>
          </a:p>
          <a:p>
            <a:pPr lvl="2">
              <a:lnSpc>
                <a:spcPct val="80000"/>
              </a:lnSpc>
            </a:pPr>
            <a:r>
              <a:rPr lang="en-US" altLang="ja-JP" sz="1600">
                <a:solidFill>
                  <a:schemeClr val="folHlink"/>
                </a:solidFill>
              </a:rPr>
              <a:t>ping, traceroute, internal tools upgrade (to support IPv6)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1187450" y="609600"/>
            <a:ext cx="7777163" cy="1143000"/>
          </a:xfrm>
          <a:noFill/>
          <a:ln/>
        </p:spPr>
        <p:txBody>
          <a:bodyPr/>
          <a:lstStyle/>
          <a:p>
            <a:r>
              <a:rPr lang="en-US" altLang="ja-JP" sz="2800"/>
              <a:t>Migration Plans</a:t>
            </a:r>
          </a:p>
        </p:txBody>
      </p:sp>
      <p:sp>
        <p:nvSpPr>
          <p:cNvPr id="145416" name="AutoShape 8"/>
          <p:cNvSpPr>
            <a:spLocks noChangeArrowheads="1"/>
          </p:cNvSpPr>
          <p:nvPr/>
        </p:nvSpPr>
        <p:spPr bwMode="auto">
          <a:xfrm>
            <a:off x="468313" y="3141663"/>
            <a:ext cx="2879725" cy="15113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12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21C329-7BB1-4DE5-A962-D8D4F7DE7719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IPv6 Address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needs IPv6 address ? - contact your NIR or RIR</a:t>
            </a:r>
          </a:p>
          <a:p>
            <a:pPr lvl="1"/>
            <a:r>
              <a:rPr lang="en-US" altLang="ja-JP"/>
              <a:t>it’s not hard to get IPv6 address block if you’re running IPv4 network already</a:t>
            </a:r>
          </a:p>
          <a:p>
            <a:endParaRPr lang="en-US" altLang="ja-JP"/>
          </a:p>
          <a:p>
            <a:r>
              <a:rPr lang="en-US" altLang="ja-JP"/>
              <a:t>will be able to assign IPv6 address in more tidy way</a:t>
            </a:r>
          </a:p>
          <a:p>
            <a:pPr lvl="1"/>
            <a:r>
              <a:rPr lang="en-US" altLang="ja-JP"/>
              <a:t>IPv4</a:t>
            </a:r>
          </a:p>
          <a:p>
            <a:pPr lvl="2"/>
            <a:r>
              <a:rPr lang="en-US" altLang="ja-JP"/>
              <a:t>it’s hard to get “one big block”</a:t>
            </a:r>
          </a:p>
          <a:p>
            <a:pPr lvl="2"/>
            <a:r>
              <a:rPr lang="en-US" altLang="ja-JP"/>
              <a:t>need to use fractions of prefixes</a:t>
            </a:r>
          </a:p>
          <a:p>
            <a:pPr lvl="1"/>
            <a:endParaRPr lang="en-US" altLang="ja-JP"/>
          </a:p>
          <a:p>
            <a:pPr lvl="1"/>
            <a:r>
              <a:rPr lang="en-US" altLang="ja-JP"/>
              <a:t>IPv6</a:t>
            </a:r>
          </a:p>
          <a:p>
            <a:pPr lvl="2"/>
            <a:r>
              <a:rPr lang="en-US" altLang="ja-JP"/>
              <a:t>you can get “big” IPv6 block</a:t>
            </a:r>
          </a:p>
          <a:p>
            <a:pPr lvl="2"/>
            <a:r>
              <a:rPr lang="en-US" altLang="ja-JP"/>
              <a:t>easy to make your own addressing architecture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5940425" y="4725988"/>
            <a:ext cx="2159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6156325" y="4941888"/>
            <a:ext cx="215900" cy="2159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6372225" y="4725988"/>
            <a:ext cx="215900" cy="215900"/>
          </a:xfrm>
          <a:prstGeom prst="rect">
            <a:avLst/>
          </a:prstGeom>
          <a:solidFill>
            <a:srgbClr val="FF99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6372225" y="4941888"/>
            <a:ext cx="215900" cy="215900"/>
          </a:xfrm>
          <a:prstGeom prst="rect">
            <a:avLst/>
          </a:prstGeom>
          <a:solidFill>
            <a:srgbClr val="CC00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6156325" y="5157788"/>
            <a:ext cx="215900" cy="215900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5940425" y="5157788"/>
            <a:ext cx="215900" cy="215900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6372225" y="5373688"/>
            <a:ext cx="215900" cy="2159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39" name="Rectangle 11"/>
          <p:cNvSpPr>
            <a:spLocks noChangeArrowheads="1"/>
          </p:cNvSpPr>
          <p:nvPr/>
        </p:nvSpPr>
        <p:spPr bwMode="auto">
          <a:xfrm>
            <a:off x="6588125" y="5157788"/>
            <a:ext cx="215900" cy="21590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76676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7451725" y="50149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2" name="Rectangle 14"/>
          <p:cNvSpPr>
            <a:spLocks noChangeArrowheads="1"/>
          </p:cNvSpPr>
          <p:nvPr/>
        </p:nvSpPr>
        <p:spPr bwMode="auto">
          <a:xfrm>
            <a:off x="7667625" y="47990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3" name="Rectangle 15"/>
          <p:cNvSpPr>
            <a:spLocks noChangeArrowheads="1"/>
          </p:cNvSpPr>
          <p:nvPr/>
        </p:nvSpPr>
        <p:spPr bwMode="auto">
          <a:xfrm>
            <a:off x="7667625" y="50149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4" name="Rectangle 16"/>
          <p:cNvSpPr>
            <a:spLocks noChangeArrowheads="1"/>
          </p:cNvSpPr>
          <p:nvPr/>
        </p:nvSpPr>
        <p:spPr bwMode="auto">
          <a:xfrm>
            <a:off x="74517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5" name="Rectangle 17"/>
          <p:cNvSpPr>
            <a:spLocks noChangeArrowheads="1"/>
          </p:cNvSpPr>
          <p:nvPr/>
        </p:nvSpPr>
        <p:spPr bwMode="auto">
          <a:xfrm>
            <a:off x="72358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6" name="Rectangle 18"/>
          <p:cNvSpPr>
            <a:spLocks noChangeArrowheads="1"/>
          </p:cNvSpPr>
          <p:nvPr/>
        </p:nvSpPr>
        <p:spPr bwMode="auto">
          <a:xfrm>
            <a:off x="80994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7" name="Rectangle 19"/>
          <p:cNvSpPr>
            <a:spLocks noChangeArrowheads="1"/>
          </p:cNvSpPr>
          <p:nvPr/>
        </p:nvSpPr>
        <p:spPr bwMode="auto">
          <a:xfrm>
            <a:off x="78835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8" name="Rectangle 20"/>
          <p:cNvSpPr>
            <a:spLocks noChangeArrowheads="1"/>
          </p:cNvSpPr>
          <p:nvPr/>
        </p:nvSpPr>
        <p:spPr bwMode="auto">
          <a:xfrm>
            <a:off x="7883525" y="50149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3749" name="Text Box 21"/>
          <p:cNvSpPr txBox="1">
            <a:spLocks noChangeArrowheads="1"/>
          </p:cNvSpPr>
          <p:nvPr/>
        </p:nvSpPr>
        <p:spPr bwMode="auto">
          <a:xfrm>
            <a:off x="6011863" y="4294188"/>
            <a:ext cx="585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</a:t>
            </a:r>
          </a:p>
        </p:txBody>
      </p:sp>
      <p:sp>
        <p:nvSpPr>
          <p:cNvPr id="73750" name="Text Box 22"/>
          <p:cNvSpPr txBox="1">
            <a:spLocks noChangeArrowheads="1"/>
          </p:cNvSpPr>
          <p:nvPr/>
        </p:nvSpPr>
        <p:spPr bwMode="auto">
          <a:xfrm>
            <a:off x="7451725" y="4294188"/>
            <a:ext cx="5857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IPv6</a:t>
            </a:r>
          </a:p>
        </p:txBody>
      </p:sp>
      <p:sp>
        <p:nvSpPr>
          <p:cNvPr id="73752" name="AutoShape 24"/>
          <p:cNvSpPr>
            <a:spLocks noChangeArrowheads="1"/>
          </p:cNvSpPr>
          <p:nvPr/>
        </p:nvSpPr>
        <p:spPr bwMode="auto">
          <a:xfrm>
            <a:off x="5724525" y="4221163"/>
            <a:ext cx="2735263" cy="1584325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85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EB33F-F6C1-4E72-8626-CC42CDD7FEFE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Addressing Design (1)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000"/>
              <a:t>Design addressing in structured manner</a:t>
            </a:r>
          </a:p>
          <a:p>
            <a:pPr lvl="1"/>
            <a:r>
              <a:rPr lang="en-US" altLang="ja-JP" sz="1800"/>
              <a:t>though we know it will become ad-hoc some day …</a:t>
            </a:r>
          </a:p>
          <a:p>
            <a:r>
              <a:rPr lang="en-US" altLang="ja-JP" sz="2000"/>
              <a:t>Assign enough address block per POP basis</a:t>
            </a:r>
          </a:p>
          <a:p>
            <a:pPr lvl="1"/>
            <a:r>
              <a:rPr lang="en-US" altLang="ja-JP" sz="1800"/>
              <a:t>use the same assignment design in each POP</a:t>
            </a:r>
          </a:p>
          <a:p>
            <a:endParaRPr lang="en-US" altLang="ja-JP" sz="2000"/>
          </a:p>
          <a:p>
            <a:endParaRPr lang="en-US" altLang="ja-JP" sz="2000"/>
          </a:p>
          <a:p>
            <a:endParaRPr lang="en-US" altLang="ja-JP" sz="2000"/>
          </a:p>
          <a:p>
            <a:endParaRPr lang="en-US" altLang="ja-JP" sz="2000"/>
          </a:p>
          <a:p>
            <a:endParaRPr lang="en-US" altLang="ja-JP" sz="2000"/>
          </a:p>
          <a:p>
            <a:pPr lvl="1"/>
            <a:endParaRPr lang="en-US" altLang="ja-JP" sz="1800"/>
          </a:p>
          <a:p>
            <a:pPr lvl="1"/>
            <a:r>
              <a:rPr lang="en-US" altLang="ja-JP" sz="1800"/>
              <a:t>easy to make ACL</a:t>
            </a:r>
          </a:p>
          <a:p>
            <a:pPr lvl="1"/>
            <a:r>
              <a:rPr lang="en-US" altLang="ja-JP" sz="1800"/>
              <a:t>easy to understand from which block to assign new address</a:t>
            </a:r>
          </a:p>
          <a:p>
            <a:pPr lvl="1"/>
            <a:r>
              <a:rPr lang="en-US" altLang="ja-JP" sz="1800"/>
              <a:t>easy to aggregate</a:t>
            </a:r>
          </a:p>
        </p:txBody>
      </p:sp>
      <p:sp>
        <p:nvSpPr>
          <p:cNvPr id="90149" name="Rectangle 37"/>
          <p:cNvSpPr>
            <a:spLocks noChangeArrowheads="1"/>
          </p:cNvSpPr>
          <p:nvPr/>
        </p:nvSpPr>
        <p:spPr bwMode="auto">
          <a:xfrm>
            <a:off x="1042988" y="4076700"/>
            <a:ext cx="288925" cy="288925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800">
                <a:solidFill>
                  <a:srgbClr val="000000"/>
                </a:solidFill>
              </a:rPr>
              <a:t>/48</a:t>
            </a:r>
          </a:p>
        </p:txBody>
      </p:sp>
      <p:sp>
        <p:nvSpPr>
          <p:cNvPr id="90150" name="Rectangle 38"/>
          <p:cNvSpPr>
            <a:spLocks noChangeArrowheads="1"/>
          </p:cNvSpPr>
          <p:nvPr/>
        </p:nvSpPr>
        <p:spPr bwMode="auto">
          <a:xfrm>
            <a:off x="1331913" y="4076700"/>
            <a:ext cx="288925" cy="288925"/>
          </a:xfrm>
          <a:prstGeom prst="rect">
            <a:avLst/>
          </a:prstGeom>
          <a:solidFill>
            <a:srgbClr val="DDDD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800">
                <a:solidFill>
                  <a:srgbClr val="000000"/>
                </a:solidFill>
              </a:rPr>
              <a:t>/48</a:t>
            </a:r>
          </a:p>
        </p:txBody>
      </p:sp>
      <p:sp>
        <p:nvSpPr>
          <p:cNvPr id="90151" name="Rectangle 39"/>
          <p:cNvSpPr>
            <a:spLocks noChangeArrowheads="1"/>
          </p:cNvSpPr>
          <p:nvPr/>
        </p:nvSpPr>
        <p:spPr bwMode="auto">
          <a:xfrm>
            <a:off x="1619250" y="4076700"/>
            <a:ext cx="288925" cy="2889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800">
                <a:solidFill>
                  <a:srgbClr val="000000"/>
                </a:solidFill>
              </a:rPr>
              <a:t>/48</a:t>
            </a:r>
          </a:p>
        </p:txBody>
      </p:sp>
      <p:sp>
        <p:nvSpPr>
          <p:cNvPr id="90152" name="Rectangle 40"/>
          <p:cNvSpPr>
            <a:spLocks noChangeArrowheads="1"/>
          </p:cNvSpPr>
          <p:nvPr/>
        </p:nvSpPr>
        <p:spPr bwMode="auto">
          <a:xfrm>
            <a:off x="1908175" y="4076700"/>
            <a:ext cx="288925" cy="28892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800">
                <a:solidFill>
                  <a:srgbClr val="000000"/>
                </a:solidFill>
              </a:rPr>
              <a:t>/48</a:t>
            </a:r>
          </a:p>
        </p:txBody>
      </p:sp>
      <p:sp>
        <p:nvSpPr>
          <p:cNvPr id="90153" name="Rectangle 41"/>
          <p:cNvSpPr>
            <a:spLocks noChangeArrowheads="1"/>
          </p:cNvSpPr>
          <p:nvPr/>
        </p:nvSpPr>
        <p:spPr bwMode="auto">
          <a:xfrm>
            <a:off x="2195513" y="4076700"/>
            <a:ext cx="288925" cy="28892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800">
                <a:solidFill>
                  <a:srgbClr val="000000"/>
                </a:solidFill>
              </a:rPr>
              <a:t>/48</a:t>
            </a:r>
          </a:p>
        </p:txBody>
      </p:sp>
      <p:sp>
        <p:nvSpPr>
          <p:cNvPr id="90157" name="Rectangle 45"/>
          <p:cNvSpPr>
            <a:spLocks noChangeArrowheads="1"/>
          </p:cNvSpPr>
          <p:nvPr/>
        </p:nvSpPr>
        <p:spPr bwMode="auto">
          <a:xfrm>
            <a:off x="2484438" y="4076700"/>
            <a:ext cx="288925" cy="288925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800">
                <a:solidFill>
                  <a:srgbClr val="000000"/>
                </a:solidFill>
              </a:rPr>
              <a:t>/48</a:t>
            </a:r>
          </a:p>
        </p:txBody>
      </p:sp>
      <p:sp>
        <p:nvSpPr>
          <p:cNvPr id="90158" name="Rectangle 46"/>
          <p:cNvSpPr>
            <a:spLocks noChangeArrowheads="1"/>
          </p:cNvSpPr>
          <p:nvPr/>
        </p:nvSpPr>
        <p:spPr bwMode="auto">
          <a:xfrm>
            <a:off x="3275013" y="4076700"/>
            <a:ext cx="288925" cy="288925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59" name="Rectangle 47"/>
          <p:cNvSpPr>
            <a:spLocks noChangeArrowheads="1"/>
          </p:cNvSpPr>
          <p:nvPr/>
        </p:nvSpPr>
        <p:spPr bwMode="auto">
          <a:xfrm>
            <a:off x="3563938" y="4076700"/>
            <a:ext cx="288925" cy="288925"/>
          </a:xfrm>
          <a:prstGeom prst="rect">
            <a:avLst/>
          </a:prstGeom>
          <a:solidFill>
            <a:srgbClr val="DDDD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0" name="Rectangle 48"/>
          <p:cNvSpPr>
            <a:spLocks noChangeArrowheads="1"/>
          </p:cNvSpPr>
          <p:nvPr/>
        </p:nvSpPr>
        <p:spPr bwMode="auto">
          <a:xfrm>
            <a:off x="3851275" y="4076700"/>
            <a:ext cx="288925" cy="2889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1" name="Rectangle 49"/>
          <p:cNvSpPr>
            <a:spLocks noChangeArrowheads="1"/>
          </p:cNvSpPr>
          <p:nvPr/>
        </p:nvSpPr>
        <p:spPr bwMode="auto">
          <a:xfrm>
            <a:off x="4140200" y="4076700"/>
            <a:ext cx="288925" cy="28892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2" name="Rectangle 50"/>
          <p:cNvSpPr>
            <a:spLocks noChangeArrowheads="1"/>
          </p:cNvSpPr>
          <p:nvPr/>
        </p:nvSpPr>
        <p:spPr bwMode="auto">
          <a:xfrm>
            <a:off x="4427538" y="4076700"/>
            <a:ext cx="288925" cy="28892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3" name="Rectangle 51"/>
          <p:cNvSpPr>
            <a:spLocks noChangeArrowheads="1"/>
          </p:cNvSpPr>
          <p:nvPr/>
        </p:nvSpPr>
        <p:spPr bwMode="auto">
          <a:xfrm>
            <a:off x="4716463" y="4076700"/>
            <a:ext cx="288925" cy="288925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5" name="Rectangle 53"/>
          <p:cNvSpPr>
            <a:spLocks noChangeArrowheads="1"/>
          </p:cNvSpPr>
          <p:nvPr/>
        </p:nvSpPr>
        <p:spPr bwMode="auto">
          <a:xfrm>
            <a:off x="5507038" y="4076700"/>
            <a:ext cx="288925" cy="288925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6" name="Rectangle 54"/>
          <p:cNvSpPr>
            <a:spLocks noChangeArrowheads="1"/>
          </p:cNvSpPr>
          <p:nvPr/>
        </p:nvSpPr>
        <p:spPr bwMode="auto">
          <a:xfrm>
            <a:off x="5795963" y="4076700"/>
            <a:ext cx="288925" cy="288925"/>
          </a:xfrm>
          <a:prstGeom prst="rect">
            <a:avLst/>
          </a:prstGeom>
          <a:solidFill>
            <a:srgbClr val="DDDD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7" name="Rectangle 55"/>
          <p:cNvSpPr>
            <a:spLocks noChangeArrowheads="1"/>
          </p:cNvSpPr>
          <p:nvPr/>
        </p:nvSpPr>
        <p:spPr bwMode="auto">
          <a:xfrm>
            <a:off x="6083300" y="4076700"/>
            <a:ext cx="288925" cy="2889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8" name="Rectangle 56"/>
          <p:cNvSpPr>
            <a:spLocks noChangeArrowheads="1"/>
          </p:cNvSpPr>
          <p:nvPr/>
        </p:nvSpPr>
        <p:spPr bwMode="auto">
          <a:xfrm>
            <a:off x="6372225" y="4076700"/>
            <a:ext cx="288925" cy="28892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9" name="Rectangle 57"/>
          <p:cNvSpPr>
            <a:spLocks noChangeArrowheads="1"/>
          </p:cNvSpPr>
          <p:nvPr/>
        </p:nvSpPr>
        <p:spPr bwMode="auto">
          <a:xfrm>
            <a:off x="6659563" y="4076700"/>
            <a:ext cx="288925" cy="28892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70" name="Rectangle 58"/>
          <p:cNvSpPr>
            <a:spLocks noChangeArrowheads="1"/>
          </p:cNvSpPr>
          <p:nvPr/>
        </p:nvSpPr>
        <p:spPr bwMode="auto">
          <a:xfrm>
            <a:off x="6948488" y="4076700"/>
            <a:ext cx="288925" cy="288925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81" name="Rectangle 69"/>
          <p:cNvSpPr>
            <a:spLocks noChangeArrowheads="1"/>
          </p:cNvSpPr>
          <p:nvPr/>
        </p:nvSpPr>
        <p:spPr bwMode="auto">
          <a:xfrm>
            <a:off x="755650" y="3708400"/>
            <a:ext cx="7129463" cy="107950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82" name="Text Box 70"/>
          <p:cNvSpPr txBox="1">
            <a:spLocks noChangeArrowheads="1"/>
          </p:cNvSpPr>
          <p:nvPr/>
        </p:nvSpPr>
        <p:spPr bwMode="auto">
          <a:xfrm>
            <a:off x="1547813" y="4427538"/>
            <a:ext cx="665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i="1">
                <a:solidFill>
                  <a:srgbClr val="000000"/>
                </a:solidFill>
              </a:rPr>
              <a:t>POP1</a:t>
            </a:r>
          </a:p>
        </p:txBody>
      </p:sp>
      <p:sp>
        <p:nvSpPr>
          <p:cNvPr id="90183" name="Text Box 71"/>
          <p:cNvSpPr txBox="1">
            <a:spLocks noChangeArrowheads="1"/>
          </p:cNvSpPr>
          <p:nvPr/>
        </p:nvSpPr>
        <p:spPr bwMode="auto">
          <a:xfrm>
            <a:off x="3852863" y="4427538"/>
            <a:ext cx="665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i="1">
                <a:solidFill>
                  <a:srgbClr val="000000"/>
                </a:solidFill>
              </a:rPr>
              <a:t>POP2</a:t>
            </a:r>
          </a:p>
        </p:txBody>
      </p:sp>
      <p:sp>
        <p:nvSpPr>
          <p:cNvPr id="90184" name="Text Box 72"/>
          <p:cNvSpPr txBox="1">
            <a:spLocks noChangeArrowheads="1"/>
          </p:cNvSpPr>
          <p:nvPr/>
        </p:nvSpPr>
        <p:spPr bwMode="auto">
          <a:xfrm>
            <a:off x="6227763" y="4427538"/>
            <a:ext cx="665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i="1">
                <a:solidFill>
                  <a:srgbClr val="000000"/>
                </a:solidFill>
              </a:rPr>
              <a:t>POP3</a:t>
            </a:r>
          </a:p>
        </p:txBody>
      </p:sp>
      <p:sp>
        <p:nvSpPr>
          <p:cNvPr id="90188" name="Rectangle 76"/>
          <p:cNvSpPr>
            <a:spLocks noChangeArrowheads="1"/>
          </p:cNvSpPr>
          <p:nvPr/>
        </p:nvSpPr>
        <p:spPr bwMode="auto">
          <a:xfrm>
            <a:off x="898525" y="4932363"/>
            <a:ext cx="288925" cy="288925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89" name="Text Box 77"/>
          <p:cNvSpPr txBox="1">
            <a:spLocks noChangeArrowheads="1"/>
          </p:cNvSpPr>
          <p:nvPr/>
        </p:nvSpPr>
        <p:spPr bwMode="auto">
          <a:xfrm>
            <a:off x="1169988" y="4924425"/>
            <a:ext cx="881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loopback</a:t>
            </a:r>
          </a:p>
        </p:txBody>
      </p:sp>
      <p:sp>
        <p:nvSpPr>
          <p:cNvPr id="90190" name="Rectangle 78"/>
          <p:cNvSpPr>
            <a:spLocks noChangeArrowheads="1"/>
          </p:cNvSpPr>
          <p:nvPr/>
        </p:nvSpPr>
        <p:spPr bwMode="auto">
          <a:xfrm>
            <a:off x="2125663" y="4932363"/>
            <a:ext cx="288925" cy="288925"/>
          </a:xfrm>
          <a:prstGeom prst="rect">
            <a:avLst/>
          </a:prstGeom>
          <a:solidFill>
            <a:srgbClr val="DDDD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91" name="Text Box 79"/>
          <p:cNvSpPr txBox="1">
            <a:spLocks noChangeArrowheads="1"/>
          </p:cNvSpPr>
          <p:nvPr/>
        </p:nvSpPr>
        <p:spPr bwMode="auto">
          <a:xfrm>
            <a:off x="2436813" y="4924425"/>
            <a:ext cx="5699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p-t-p</a:t>
            </a:r>
          </a:p>
        </p:txBody>
      </p:sp>
      <p:sp>
        <p:nvSpPr>
          <p:cNvPr id="90192" name="Rectangle 80"/>
          <p:cNvSpPr>
            <a:spLocks noChangeArrowheads="1"/>
          </p:cNvSpPr>
          <p:nvPr/>
        </p:nvSpPr>
        <p:spPr bwMode="auto">
          <a:xfrm>
            <a:off x="3352800" y="4932363"/>
            <a:ext cx="288925" cy="2889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93" name="Text Box 81"/>
          <p:cNvSpPr txBox="1">
            <a:spLocks noChangeArrowheads="1"/>
          </p:cNvSpPr>
          <p:nvPr/>
        </p:nvSpPr>
        <p:spPr bwMode="auto">
          <a:xfrm>
            <a:off x="3606800" y="4924425"/>
            <a:ext cx="676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switch</a:t>
            </a:r>
          </a:p>
        </p:txBody>
      </p:sp>
      <p:sp>
        <p:nvSpPr>
          <p:cNvPr id="90197" name="Rectangle 85"/>
          <p:cNvSpPr>
            <a:spLocks noChangeArrowheads="1"/>
          </p:cNvSpPr>
          <p:nvPr/>
        </p:nvSpPr>
        <p:spPr bwMode="auto">
          <a:xfrm>
            <a:off x="4581525" y="4932363"/>
            <a:ext cx="288925" cy="28892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98" name="Text Box 86"/>
          <p:cNvSpPr txBox="1">
            <a:spLocks noChangeArrowheads="1"/>
          </p:cNvSpPr>
          <p:nvPr/>
        </p:nvSpPr>
        <p:spPr bwMode="auto">
          <a:xfrm>
            <a:off x="4859338" y="4924425"/>
            <a:ext cx="666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90199" name="Rectangle 87"/>
          <p:cNvSpPr>
            <a:spLocks noChangeArrowheads="1"/>
          </p:cNvSpPr>
          <p:nvPr/>
        </p:nvSpPr>
        <p:spPr bwMode="auto">
          <a:xfrm>
            <a:off x="5808663" y="4932363"/>
            <a:ext cx="288925" cy="28892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200" name="Text Box 88"/>
          <p:cNvSpPr txBox="1">
            <a:spLocks noChangeArrowheads="1"/>
          </p:cNvSpPr>
          <p:nvPr/>
        </p:nvSpPr>
        <p:spPr bwMode="auto">
          <a:xfrm>
            <a:off x="6042025" y="4924425"/>
            <a:ext cx="9064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customer</a:t>
            </a:r>
          </a:p>
        </p:txBody>
      </p:sp>
      <p:sp>
        <p:nvSpPr>
          <p:cNvPr id="90201" name="Rectangle 89"/>
          <p:cNvSpPr>
            <a:spLocks noChangeArrowheads="1"/>
          </p:cNvSpPr>
          <p:nvPr/>
        </p:nvSpPr>
        <p:spPr bwMode="auto">
          <a:xfrm>
            <a:off x="7037388" y="4932363"/>
            <a:ext cx="288925" cy="288925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202" name="Text Box 90"/>
          <p:cNvSpPr txBox="1">
            <a:spLocks noChangeArrowheads="1"/>
          </p:cNvSpPr>
          <p:nvPr/>
        </p:nvSpPr>
        <p:spPr bwMode="auto">
          <a:xfrm>
            <a:off x="7313613" y="4924425"/>
            <a:ext cx="8588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reserved</a:t>
            </a:r>
          </a:p>
        </p:txBody>
      </p:sp>
      <p:sp>
        <p:nvSpPr>
          <p:cNvPr id="90204" name="Text Box 92"/>
          <p:cNvSpPr txBox="1">
            <a:spLocks noChangeArrowheads="1"/>
          </p:cNvSpPr>
          <p:nvPr/>
        </p:nvSpPr>
        <p:spPr bwMode="auto">
          <a:xfrm>
            <a:off x="520700" y="3494088"/>
            <a:ext cx="522288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>
                <a:solidFill>
                  <a:srgbClr val="000000"/>
                </a:solidFill>
              </a:rPr>
              <a:t>/32</a:t>
            </a:r>
          </a:p>
        </p:txBody>
      </p:sp>
      <p:sp>
        <p:nvSpPr>
          <p:cNvPr id="90206" name="Text Box 94"/>
          <p:cNvSpPr txBox="1">
            <a:spLocks noChangeArrowheads="1"/>
          </p:cNvSpPr>
          <p:nvPr/>
        </p:nvSpPr>
        <p:spPr bwMode="auto">
          <a:xfrm>
            <a:off x="898525" y="3738563"/>
            <a:ext cx="4079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/34</a:t>
            </a:r>
          </a:p>
        </p:txBody>
      </p:sp>
      <p:sp>
        <p:nvSpPr>
          <p:cNvPr id="90208" name="Text Box 96"/>
          <p:cNvSpPr txBox="1">
            <a:spLocks noChangeArrowheads="1"/>
          </p:cNvSpPr>
          <p:nvPr/>
        </p:nvSpPr>
        <p:spPr bwMode="auto">
          <a:xfrm>
            <a:off x="3132138" y="3730625"/>
            <a:ext cx="4079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/34</a:t>
            </a:r>
          </a:p>
        </p:txBody>
      </p:sp>
      <p:sp>
        <p:nvSpPr>
          <p:cNvPr id="90209" name="Text Box 97"/>
          <p:cNvSpPr txBox="1">
            <a:spLocks noChangeArrowheads="1"/>
          </p:cNvSpPr>
          <p:nvPr/>
        </p:nvSpPr>
        <p:spPr bwMode="auto">
          <a:xfrm>
            <a:off x="5364163" y="3730625"/>
            <a:ext cx="4079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/34</a:t>
            </a:r>
          </a:p>
        </p:txBody>
      </p:sp>
      <p:sp>
        <p:nvSpPr>
          <p:cNvPr id="90213" name="Rectangle 101"/>
          <p:cNvSpPr>
            <a:spLocks noChangeArrowheads="1"/>
          </p:cNvSpPr>
          <p:nvPr/>
        </p:nvSpPr>
        <p:spPr bwMode="auto">
          <a:xfrm>
            <a:off x="7812088" y="3636963"/>
            <a:ext cx="144462" cy="12239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64" name="Rectangle 52"/>
          <p:cNvSpPr>
            <a:spLocks noChangeArrowheads="1"/>
          </p:cNvSpPr>
          <p:nvPr/>
        </p:nvSpPr>
        <p:spPr bwMode="auto">
          <a:xfrm>
            <a:off x="971550" y="4003675"/>
            <a:ext cx="2160588" cy="433388"/>
          </a:xfrm>
          <a:prstGeom prst="rect">
            <a:avLst/>
          </a:prstGeom>
          <a:noFill/>
          <a:ln w="1905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220" name="Rectangle 108"/>
          <p:cNvSpPr>
            <a:spLocks noChangeArrowheads="1"/>
          </p:cNvSpPr>
          <p:nvPr/>
        </p:nvSpPr>
        <p:spPr bwMode="auto">
          <a:xfrm>
            <a:off x="2770188" y="4076700"/>
            <a:ext cx="288925" cy="28892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0" scaled="1"/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800">
                <a:solidFill>
                  <a:srgbClr val="000000"/>
                </a:solidFill>
              </a:rPr>
              <a:t>/48</a:t>
            </a:r>
          </a:p>
        </p:txBody>
      </p:sp>
      <p:sp>
        <p:nvSpPr>
          <p:cNvPr id="90221" name="Rectangle 109"/>
          <p:cNvSpPr>
            <a:spLocks noChangeArrowheads="1"/>
          </p:cNvSpPr>
          <p:nvPr/>
        </p:nvSpPr>
        <p:spPr bwMode="auto">
          <a:xfrm>
            <a:off x="5002213" y="4076700"/>
            <a:ext cx="288925" cy="28892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0" scaled="1"/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222" name="Rectangle 110"/>
          <p:cNvSpPr>
            <a:spLocks noChangeArrowheads="1"/>
          </p:cNvSpPr>
          <p:nvPr/>
        </p:nvSpPr>
        <p:spPr bwMode="auto">
          <a:xfrm>
            <a:off x="7234238" y="4076700"/>
            <a:ext cx="288925" cy="28892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0" scaled="1"/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72" name="Rectangle 60"/>
          <p:cNvSpPr>
            <a:spLocks noChangeArrowheads="1"/>
          </p:cNvSpPr>
          <p:nvPr/>
        </p:nvSpPr>
        <p:spPr bwMode="auto">
          <a:xfrm>
            <a:off x="3205163" y="4013200"/>
            <a:ext cx="2159000" cy="431800"/>
          </a:xfrm>
          <a:prstGeom prst="rect">
            <a:avLst/>
          </a:prstGeom>
          <a:noFill/>
          <a:ln w="1905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179" name="Rectangle 67"/>
          <p:cNvSpPr>
            <a:spLocks noChangeArrowheads="1"/>
          </p:cNvSpPr>
          <p:nvPr/>
        </p:nvSpPr>
        <p:spPr bwMode="auto">
          <a:xfrm>
            <a:off x="5435600" y="4003675"/>
            <a:ext cx="2136775" cy="433388"/>
          </a:xfrm>
          <a:prstGeom prst="rect">
            <a:avLst/>
          </a:prstGeom>
          <a:noFill/>
          <a:ln w="1905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0225" name="Oval 113"/>
          <p:cNvSpPr>
            <a:spLocks noChangeArrowheads="1"/>
          </p:cNvSpPr>
          <p:nvPr/>
        </p:nvSpPr>
        <p:spPr bwMode="auto">
          <a:xfrm>
            <a:off x="5435600" y="693738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63145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3F5D6-04EA-49FC-90BC-28AEF4B1CFEB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Addressing Design (2)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p-t-p link address assignment</a:t>
            </a:r>
          </a:p>
          <a:p>
            <a:endParaRPr lang="en-US" altLang="ja-JP"/>
          </a:p>
          <a:p>
            <a:endParaRPr lang="en-US" altLang="ja-JP"/>
          </a:p>
          <a:p>
            <a:pPr lvl="1"/>
            <a:endParaRPr lang="en-US" altLang="ja-JP" b="1"/>
          </a:p>
          <a:p>
            <a:pPr lvl="1"/>
            <a:r>
              <a:rPr lang="en-US" altLang="ja-JP"/>
              <a:t>/64 will be good, some use /126 (just like IPv4)</a:t>
            </a:r>
          </a:p>
          <a:p>
            <a:pPr lvl="2"/>
            <a:r>
              <a:rPr lang="en-US" altLang="ja-JP"/>
              <a:t>don’t hesitate to waste addresses</a:t>
            </a:r>
          </a:p>
          <a:p>
            <a:pPr lvl="2"/>
            <a:r>
              <a:rPr lang="en-US" altLang="ja-JP"/>
              <a:t>keep it clean and simple</a:t>
            </a:r>
          </a:p>
          <a:p>
            <a:r>
              <a:rPr lang="en-US" altLang="ja-JP"/>
              <a:t>Not recommended</a:t>
            </a:r>
          </a:p>
          <a:p>
            <a:pPr lvl="1"/>
            <a:r>
              <a:rPr lang="en-US" altLang="ja-JP"/>
              <a:t>you’d better not assign EUI-64 based address</a:t>
            </a:r>
          </a:p>
          <a:p>
            <a:pPr lvl="2"/>
            <a:r>
              <a:rPr lang="en-US" altLang="ja-JP"/>
              <a:t>2001:db8:0:d802:</a:t>
            </a:r>
            <a:r>
              <a:rPr lang="en-US" altLang="ja-JP" u="sng"/>
              <a:t>2d0:b7ff:fe88:eb8a</a:t>
            </a:r>
          </a:p>
          <a:p>
            <a:pPr lvl="1"/>
            <a:r>
              <a:rPr lang="en-US" altLang="ja-JP"/>
              <a:t>don’t try to make complex rules</a:t>
            </a:r>
          </a:p>
          <a:p>
            <a:pPr lvl="2"/>
            <a:r>
              <a:rPr lang="en-US" altLang="ja-JP"/>
              <a:t>2001:db8:[POP ID]:[POP ID]:[Service ID]::XX</a:t>
            </a:r>
          </a:p>
        </p:txBody>
      </p:sp>
      <p:pic>
        <p:nvPicPr>
          <p:cNvPr id="91143" name="Picture 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9797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1144" name="Picture 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797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1145" name="AutoShape 9"/>
          <p:cNvCxnSpPr>
            <a:cxnSpLocks noChangeShapeType="1"/>
            <a:stCxn id="91143" idx="3"/>
            <a:endCxn id="91144" idx="1"/>
          </p:cNvCxnSpPr>
          <p:nvPr/>
        </p:nvCxnSpPr>
        <p:spPr bwMode="auto">
          <a:xfrm>
            <a:off x="3176588" y="3205163"/>
            <a:ext cx="139541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46" name="AutoShape 10"/>
          <p:cNvSpPr>
            <a:spLocks noChangeArrowheads="1"/>
          </p:cNvSpPr>
          <p:nvPr/>
        </p:nvSpPr>
        <p:spPr bwMode="auto">
          <a:xfrm rot="-2805743">
            <a:off x="3852069" y="2836069"/>
            <a:ext cx="431800" cy="287338"/>
          </a:xfrm>
          <a:prstGeom prst="leftArrow">
            <a:avLst>
              <a:gd name="adj1" fmla="val 45704"/>
              <a:gd name="adj2" fmla="val 62566"/>
            </a:avLst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4211638" y="2571750"/>
            <a:ext cx="3565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in IPv4, usually /30 or /31 is assigned</a:t>
            </a:r>
          </a:p>
        </p:txBody>
      </p:sp>
      <p:grpSp>
        <p:nvGrpSpPr>
          <p:cNvPr id="91148" name="Group 12"/>
          <p:cNvGrpSpPr>
            <a:grpSpLocks/>
          </p:cNvGrpSpPr>
          <p:nvPr/>
        </p:nvGrpSpPr>
        <p:grpSpPr bwMode="auto">
          <a:xfrm>
            <a:off x="1835150" y="5516563"/>
            <a:ext cx="215900" cy="215900"/>
            <a:chOff x="5375" y="1026"/>
            <a:chExt cx="136" cy="136"/>
          </a:xfrm>
        </p:grpSpPr>
        <p:sp>
          <p:nvSpPr>
            <p:cNvPr id="91149" name="Line 13"/>
            <p:cNvSpPr>
              <a:spLocks noChangeShapeType="1"/>
            </p:cNvSpPr>
            <p:nvPr/>
          </p:nvSpPr>
          <p:spPr bwMode="auto">
            <a:xfrm flipH="1">
              <a:off x="5375" y="1026"/>
              <a:ext cx="136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  <p:sp>
          <p:nvSpPr>
            <p:cNvPr id="91150" name="Line 14"/>
            <p:cNvSpPr>
              <a:spLocks noChangeShapeType="1"/>
            </p:cNvSpPr>
            <p:nvPr/>
          </p:nvSpPr>
          <p:spPr bwMode="auto">
            <a:xfrm>
              <a:off x="5375" y="1026"/>
              <a:ext cx="136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91151" name="Oval 15"/>
          <p:cNvSpPr>
            <a:spLocks noChangeArrowheads="1"/>
          </p:cNvSpPr>
          <p:nvPr/>
        </p:nvSpPr>
        <p:spPr bwMode="auto">
          <a:xfrm>
            <a:off x="5435600" y="692150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example</a:t>
            </a:r>
          </a:p>
        </p:txBody>
      </p:sp>
      <p:grpSp>
        <p:nvGrpSpPr>
          <p:cNvPr id="91152" name="Group 16"/>
          <p:cNvGrpSpPr>
            <a:grpSpLocks/>
          </p:cNvGrpSpPr>
          <p:nvPr/>
        </p:nvGrpSpPr>
        <p:grpSpPr bwMode="auto">
          <a:xfrm>
            <a:off x="1835150" y="6165850"/>
            <a:ext cx="215900" cy="215900"/>
            <a:chOff x="5375" y="1026"/>
            <a:chExt cx="136" cy="136"/>
          </a:xfrm>
        </p:grpSpPr>
        <p:sp>
          <p:nvSpPr>
            <p:cNvPr id="91153" name="Line 17"/>
            <p:cNvSpPr>
              <a:spLocks noChangeShapeType="1"/>
            </p:cNvSpPr>
            <p:nvPr/>
          </p:nvSpPr>
          <p:spPr bwMode="auto">
            <a:xfrm flipH="1">
              <a:off x="5375" y="1026"/>
              <a:ext cx="136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  <p:sp>
          <p:nvSpPr>
            <p:cNvPr id="91154" name="Line 18"/>
            <p:cNvSpPr>
              <a:spLocks noChangeShapeType="1"/>
            </p:cNvSpPr>
            <p:nvPr/>
          </p:nvSpPr>
          <p:spPr bwMode="auto">
            <a:xfrm>
              <a:off x="5375" y="1026"/>
              <a:ext cx="136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803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88815-BBCF-45D5-ABF1-B7759FB90F43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Routing Design (1)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8207375" cy="4752975"/>
          </a:xfrm>
        </p:spPr>
        <p:txBody>
          <a:bodyPr/>
          <a:lstStyle/>
          <a:p>
            <a:r>
              <a:rPr lang="en-US" altLang="ja-JP" sz="2000"/>
              <a:t>BGP</a:t>
            </a:r>
          </a:p>
          <a:p>
            <a:pPr lvl="1"/>
            <a:r>
              <a:rPr lang="en-US" altLang="ja-JP" sz="1800"/>
              <a:t>Separate IPv6 peering from IPv4 peering</a:t>
            </a:r>
          </a:p>
          <a:p>
            <a:pPr lvl="2"/>
            <a:r>
              <a:rPr lang="en-US" altLang="ja-JP" sz="1600"/>
              <a:t>You can minimize IPv6 deployment impact on IPv4 network</a:t>
            </a:r>
          </a:p>
          <a:p>
            <a:pPr lvl="2"/>
            <a:endParaRPr lang="en-US" altLang="ja-JP" sz="1600"/>
          </a:p>
          <a:p>
            <a:pPr lvl="2"/>
            <a:endParaRPr lang="en-US" altLang="ja-JP" sz="1600"/>
          </a:p>
          <a:p>
            <a:pPr lvl="2"/>
            <a:endParaRPr lang="en-US" altLang="ja-JP" sz="1600"/>
          </a:p>
          <a:p>
            <a:pPr lvl="2"/>
            <a:endParaRPr lang="en-US" altLang="ja-JP" sz="1600"/>
          </a:p>
          <a:p>
            <a:pPr lvl="1"/>
            <a:endParaRPr lang="en-US" altLang="ja-JP" sz="1800"/>
          </a:p>
          <a:p>
            <a:pPr lvl="1"/>
            <a:r>
              <a:rPr lang="en-US" altLang="ja-JP" sz="1800"/>
              <a:t>Again, try to use the same routing policy for both sessions</a:t>
            </a:r>
          </a:p>
          <a:p>
            <a:pPr lvl="2"/>
            <a:r>
              <a:rPr lang="en-US" altLang="ja-JP" sz="1600"/>
              <a:t>if there is no protocol dependent configuration in routing policy (ex. “route-map”), you’d better use it for both protocols</a:t>
            </a:r>
          </a:p>
        </p:txBody>
      </p:sp>
      <p:sp>
        <p:nvSpPr>
          <p:cNvPr id="93192" name="Line 8"/>
          <p:cNvSpPr>
            <a:spLocks noChangeShapeType="1"/>
          </p:cNvSpPr>
          <p:nvPr/>
        </p:nvSpPr>
        <p:spPr bwMode="auto">
          <a:xfrm>
            <a:off x="3778250" y="3517900"/>
            <a:ext cx="1728788" cy="0"/>
          </a:xfrm>
          <a:prstGeom prst="line">
            <a:avLst/>
          </a:prstGeom>
          <a:noFill/>
          <a:ln w="28575" cap="rnd">
            <a:solidFill>
              <a:srgbClr val="FF99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>
            <a:off x="3778250" y="3662363"/>
            <a:ext cx="1728788" cy="0"/>
          </a:xfrm>
          <a:prstGeom prst="line">
            <a:avLst/>
          </a:prstGeom>
          <a:noFill/>
          <a:ln w="28575" cap="rnd">
            <a:solidFill>
              <a:srgbClr val="99CC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pic>
        <p:nvPicPr>
          <p:cNvPr id="93190" name="Picture 6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038" y="3302000"/>
            <a:ext cx="765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3191" name="Picture 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525" y="3302000"/>
            <a:ext cx="765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3759200" y="3113088"/>
            <a:ext cx="2468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>
                <a:solidFill>
                  <a:srgbClr val="000000"/>
                </a:solidFill>
                <a:latin typeface="Arial" charset="0"/>
              </a:rPr>
              <a:t>IPv4 peering for IPv4 routing</a:t>
            </a: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3759200" y="3789363"/>
            <a:ext cx="2468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>
                <a:solidFill>
                  <a:srgbClr val="000000"/>
                </a:solidFill>
                <a:latin typeface="Arial" charset="0"/>
              </a:rPr>
              <a:t>IPv6 peering for IPv6 routing</a:t>
            </a:r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2265363" y="3502025"/>
            <a:ext cx="7937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>
                <a:solidFill>
                  <a:srgbClr val="000000"/>
                </a:solidFill>
              </a:rPr>
              <a:t>BGP router</a:t>
            </a: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6226175" y="3502025"/>
            <a:ext cx="7937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>
                <a:solidFill>
                  <a:srgbClr val="000000"/>
                </a:solidFill>
              </a:rPr>
              <a:t>BGP router</a:t>
            </a:r>
          </a:p>
        </p:txBody>
      </p:sp>
      <p:sp>
        <p:nvSpPr>
          <p:cNvPr id="93199" name="AutoShape 15"/>
          <p:cNvSpPr>
            <a:spLocks noChangeArrowheads="1"/>
          </p:cNvSpPr>
          <p:nvPr/>
        </p:nvSpPr>
        <p:spPr bwMode="auto">
          <a:xfrm>
            <a:off x="2193925" y="2925763"/>
            <a:ext cx="4824413" cy="12954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3200" name="AutoShape 16"/>
          <p:cNvSpPr>
            <a:spLocks noChangeArrowheads="1"/>
          </p:cNvSpPr>
          <p:nvPr/>
        </p:nvSpPr>
        <p:spPr bwMode="auto">
          <a:xfrm>
            <a:off x="3419475" y="5589588"/>
            <a:ext cx="287338" cy="360362"/>
          </a:xfrm>
          <a:prstGeom prst="foldedCorner">
            <a:avLst>
              <a:gd name="adj" fmla="val 30838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3201" name="AutoShape 17"/>
          <p:cNvSpPr>
            <a:spLocks noChangeArrowheads="1"/>
          </p:cNvSpPr>
          <p:nvPr/>
        </p:nvSpPr>
        <p:spPr bwMode="auto">
          <a:xfrm>
            <a:off x="4427538" y="5445125"/>
            <a:ext cx="215900" cy="288925"/>
          </a:xfrm>
          <a:prstGeom prst="foldedCorner">
            <a:avLst>
              <a:gd name="adj" fmla="val 30838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3202" name="AutoShape 18"/>
          <p:cNvSpPr>
            <a:spLocks noChangeArrowheads="1"/>
          </p:cNvSpPr>
          <p:nvPr/>
        </p:nvSpPr>
        <p:spPr bwMode="auto">
          <a:xfrm>
            <a:off x="4860925" y="5805488"/>
            <a:ext cx="287338" cy="360362"/>
          </a:xfrm>
          <a:prstGeom prst="foldedCorner">
            <a:avLst>
              <a:gd name="adj" fmla="val 3083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3203" name="AutoShape 19"/>
          <p:cNvSpPr>
            <a:spLocks noChangeArrowheads="1"/>
          </p:cNvSpPr>
          <p:nvPr/>
        </p:nvSpPr>
        <p:spPr bwMode="auto">
          <a:xfrm>
            <a:off x="4427538" y="6308725"/>
            <a:ext cx="215900" cy="288925"/>
          </a:xfrm>
          <a:prstGeom prst="foldedCorner">
            <a:avLst>
              <a:gd name="adj" fmla="val 30838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3204" name="AutoShape 20"/>
          <p:cNvSpPr>
            <a:spLocks noChangeArrowheads="1"/>
          </p:cNvSpPr>
          <p:nvPr/>
        </p:nvSpPr>
        <p:spPr bwMode="auto">
          <a:xfrm>
            <a:off x="3419475" y="6021388"/>
            <a:ext cx="287338" cy="360362"/>
          </a:xfrm>
          <a:prstGeom prst="foldedCorner">
            <a:avLst>
              <a:gd name="adj" fmla="val 30838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cxnSp>
        <p:nvCxnSpPr>
          <p:cNvPr id="93205" name="AutoShape 21"/>
          <p:cNvCxnSpPr>
            <a:cxnSpLocks noChangeShapeType="1"/>
            <a:stCxn id="93202" idx="1"/>
            <a:endCxn id="93200" idx="3"/>
          </p:cNvCxnSpPr>
          <p:nvPr/>
        </p:nvCxnSpPr>
        <p:spPr bwMode="auto">
          <a:xfrm flipH="1" flipV="1">
            <a:off x="3706813" y="5770563"/>
            <a:ext cx="1154112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206" name="AutoShape 22"/>
          <p:cNvCxnSpPr>
            <a:cxnSpLocks noChangeShapeType="1"/>
            <a:stCxn id="93202" idx="1"/>
            <a:endCxn id="93204" idx="3"/>
          </p:cNvCxnSpPr>
          <p:nvPr/>
        </p:nvCxnSpPr>
        <p:spPr bwMode="auto">
          <a:xfrm flipH="1">
            <a:off x="3706813" y="5986463"/>
            <a:ext cx="1154112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207" name="AutoShape 23"/>
          <p:cNvCxnSpPr>
            <a:cxnSpLocks noChangeShapeType="1"/>
            <a:stCxn id="93201" idx="1"/>
            <a:endCxn id="93200" idx="3"/>
          </p:cNvCxnSpPr>
          <p:nvPr/>
        </p:nvCxnSpPr>
        <p:spPr bwMode="auto">
          <a:xfrm flipH="1">
            <a:off x="3706813" y="5589588"/>
            <a:ext cx="720725" cy="180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208" name="AutoShape 24"/>
          <p:cNvCxnSpPr>
            <a:cxnSpLocks noChangeShapeType="1"/>
            <a:stCxn id="93203" idx="1"/>
            <a:endCxn id="93204" idx="3"/>
          </p:cNvCxnSpPr>
          <p:nvPr/>
        </p:nvCxnSpPr>
        <p:spPr bwMode="auto">
          <a:xfrm flipH="1" flipV="1">
            <a:off x="3706813" y="6202363"/>
            <a:ext cx="72072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2339975" y="5648325"/>
            <a:ext cx="11001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>
                <a:solidFill>
                  <a:srgbClr val="000000"/>
                </a:solidFill>
              </a:rPr>
              <a:t>IPv4 peer config</a:t>
            </a:r>
          </a:p>
        </p:txBody>
      </p:sp>
      <p:sp>
        <p:nvSpPr>
          <p:cNvPr id="93210" name="Text Box 26"/>
          <p:cNvSpPr txBox="1">
            <a:spLocks noChangeArrowheads="1"/>
          </p:cNvSpPr>
          <p:nvPr/>
        </p:nvSpPr>
        <p:spPr bwMode="auto">
          <a:xfrm>
            <a:off x="2339975" y="6080125"/>
            <a:ext cx="11001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>
                <a:solidFill>
                  <a:srgbClr val="000000"/>
                </a:solidFill>
              </a:rPr>
              <a:t>IPv6 peer config</a:t>
            </a:r>
          </a:p>
        </p:txBody>
      </p:sp>
      <p:sp>
        <p:nvSpPr>
          <p:cNvPr id="93211" name="Text Box 27"/>
          <p:cNvSpPr txBox="1">
            <a:spLocks noChangeArrowheads="1"/>
          </p:cNvSpPr>
          <p:nvPr/>
        </p:nvSpPr>
        <p:spPr bwMode="auto">
          <a:xfrm>
            <a:off x="4645025" y="6330950"/>
            <a:ext cx="14271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>
                <a:solidFill>
                  <a:srgbClr val="000000"/>
                </a:solidFill>
              </a:rPr>
              <a:t>IPv6 dependent policy</a:t>
            </a:r>
          </a:p>
        </p:txBody>
      </p:sp>
      <p:sp>
        <p:nvSpPr>
          <p:cNvPr id="93212" name="Text Box 28"/>
          <p:cNvSpPr txBox="1">
            <a:spLocks noChangeArrowheads="1"/>
          </p:cNvSpPr>
          <p:nvPr/>
        </p:nvSpPr>
        <p:spPr bwMode="auto">
          <a:xfrm>
            <a:off x="4645025" y="5467350"/>
            <a:ext cx="14271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>
                <a:solidFill>
                  <a:srgbClr val="000000"/>
                </a:solidFill>
              </a:rPr>
              <a:t>IPv4 dependent policy</a:t>
            </a:r>
          </a:p>
        </p:txBody>
      </p:sp>
      <p:sp>
        <p:nvSpPr>
          <p:cNvPr id="93213" name="Text Box 29"/>
          <p:cNvSpPr txBox="1">
            <a:spLocks noChangeArrowheads="1"/>
          </p:cNvSpPr>
          <p:nvPr/>
        </p:nvSpPr>
        <p:spPr bwMode="auto">
          <a:xfrm>
            <a:off x="5148263" y="5864225"/>
            <a:ext cx="172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>
                <a:solidFill>
                  <a:srgbClr val="000000"/>
                </a:solidFill>
              </a:rPr>
              <a:t>protocol independent policy</a:t>
            </a:r>
          </a:p>
        </p:txBody>
      </p:sp>
      <p:sp>
        <p:nvSpPr>
          <p:cNvPr id="93214" name="AutoShape 30"/>
          <p:cNvSpPr>
            <a:spLocks noChangeArrowheads="1"/>
          </p:cNvSpPr>
          <p:nvPr/>
        </p:nvSpPr>
        <p:spPr bwMode="auto">
          <a:xfrm>
            <a:off x="2195513" y="5300663"/>
            <a:ext cx="4824412" cy="144145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98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8F5A0-1AB1-47B2-999B-B2923A31A483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Routing Design (2)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OSPFv2 (for IPv4) and OSPFv3 (for IPv6)</a:t>
            </a:r>
          </a:p>
          <a:p>
            <a:pPr lvl="1"/>
            <a:r>
              <a:rPr lang="en-US" altLang="ja-JP"/>
              <a:t>completely different protocol</a:t>
            </a:r>
          </a:p>
          <a:p>
            <a:pPr lvl="1"/>
            <a:r>
              <a:rPr lang="en-US" altLang="ja-JP"/>
              <a:t>co-exist</a:t>
            </a:r>
          </a:p>
          <a:p>
            <a:pPr lvl="2"/>
            <a:r>
              <a:rPr lang="en-US" altLang="ja-JP"/>
              <a:t>does not affect each other</a:t>
            </a:r>
          </a:p>
          <a:p>
            <a:pPr lvl="2"/>
            <a:r>
              <a:rPr lang="en-US" altLang="ja-JP"/>
              <a:t>easy to deploy IPv6 (OSPFv3) gradually</a:t>
            </a:r>
          </a:p>
          <a:p>
            <a:r>
              <a:rPr lang="en-US" altLang="ja-JP"/>
              <a:t>IS-IS</a:t>
            </a:r>
          </a:p>
          <a:p>
            <a:pPr lvl="1"/>
            <a:r>
              <a:rPr lang="en-US" altLang="ja-JP"/>
              <a:t>single topology for IPv4 and IPv6</a:t>
            </a:r>
          </a:p>
          <a:p>
            <a:pPr lvl="2"/>
            <a:r>
              <a:rPr lang="en-US" altLang="ja-JP"/>
              <a:t>though there is multi-topology extension</a:t>
            </a:r>
          </a:p>
          <a:p>
            <a:pPr lvl="1"/>
            <a:r>
              <a:rPr lang="en-US" altLang="ja-JP"/>
              <a:t>(w/o extension above) need X-day</a:t>
            </a:r>
          </a:p>
          <a:p>
            <a:pPr lvl="2"/>
            <a:r>
              <a:rPr lang="en-US" altLang="ja-JP"/>
              <a:t>to enable IPv6, all IS-IS nodes have to enable IPv6 at the same time. difficult to deploy gradually.</a:t>
            </a:r>
          </a:p>
          <a:p>
            <a:r>
              <a:rPr lang="en-US" altLang="ja-JP"/>
              <a:t>Better use the same protocol as in IPv4</a:t>
            </a:r>
          </a:p>
        </p:txBody>
      </p:sp>
      <p:pic>
        <p:nvPicPr>
          <p:cNvPr id="94213" name="Picture 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565400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14" name="Picture 6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565400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15" name="Picture 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3286125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16" name="Picture 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286125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4217" name="AutoShape 9"/>
          <p:cNvCxnSpPr>
            <a:cxnSpLocks noChangeShapeType="1"/>
            <a:stCxn id="94216" idx="0"/>
            <a:endCxn id="94214" idx="2"/>
          </p:cNvCxnSpPr>
          <p:nvPr/>
        </p:nvCxnSpPr>
        <p:spPr bwMode="auto">
          <a:xfrm flipV="1">
            <a:off x="6769100" y="2944813"/>
            <a:ext cx="1008063" cy="341312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18" name="AutoShape 10"/>
          <p:cNvCxnSpPr>
            <a:cxnSpLocks noChangeShapeType="1"/>
            <a:stCxn id="94213" idx="2"/>
            <a:endCxn id="94216" idx="0"/>
          </p:cNvCxnSpPr>
          <p:nvPr/>
        </p:nvCxnSpPr>
        <p:spPr bwMode="auto">
          <a:xfrm>
            <a:off x="6769100" y="2944813"/>
            <a:ext cx="0" cy="341312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19" name="AutoShape 11"/>
          <p:cNvCxnSpPr>
            <a:cxnSpLocks noChangeShapeType="1"/>
            <a:stCxn id="94213" idx="2"/>
            <a:endCxn id="94215" idx="0"/>
          </p:cNvCxnSpPr>
          <p:nvPr/>
        </p:nvCxnSpPr>
        <p:spPr bwMode="auto">
          <a:xfrm>
            <a:off x="6769100" y="2944813"/>
            <a:ext cx="1008063" cy="341312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0" name="AutoShape 12"/>
          <p:cNvCxnSpPr>
            <a:cxnSpLocks noChangeShapeType="1"/>
            <a:stCxn id="94216" idx="3"/>
            <a:endCxn id="94215" idx="1"/>
          </p:cNvCxnSpPr>
          <p:nvPr/>
        </p:nvCxnSpPr>
        <p:spPr bwMode="auto">
          <a:xfrm>
            <a:off x="7021513" y="3476625"/>
            <a:ext cx="503237" cy="0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1" name="AutoShape 13"/>
          <p:cNvCxnSpPr>
            <a:cxnSpLocks noChangeShapeType="1"/>
            <a:stCxn id="94213" idx="3"/>
            <a:endCxn id="94214" idx="1"/>
          </p:cNvCxnSpPr>
          <p:nvPr/>
        </p:nvCxnSpPr>
        <p:spPr bwMode="auto">
          <a:xfrm>
            <a:off x="7021513" y="2755900"/>
            <a:ext cx="503237" cy="0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2" name="AutoShape 14"/>
          <p:cNvCxnSpPr>
            <a:cxnSpLocks noChangeShapeType="1"/>
            <a:stCxn id="94214" idx="2"/>
            <a:endCxn id="94215" idx="0"/>
          </p:cNvCxnSpPr>
          <p:nvPr/>
        </p:nvCxnSpPr>
        <p:spPr bwMode="auto">
          <a:xfrm>
            <a:off x="7777163" y="2944813"/>
            <a:ext cx="0" cy="341312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57" name="AutoShape 49"/>
          <p:cNvCxnSpPr>
            <a:cxnSpLocks noChangeShapeType="1"/>
          </p:cNvCxnSpPr>
          <p:nvPr/>
        </p:nvCxnSpPr>
        <p:spPr bwMode="auto">
          <a:xfrm flipV="1">
            <a:off x="6805613" y="2997200"/>
            <a:ext cx="1008062" cy="341313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58" name="AutoShape 50"/>
          <p:cNvCxnSpPr>
            <a:cxnSpLocks noChangeShapeType="1"/>
          </p:cNvCxnSpPr>
          <p:nvPr/>
        </p:nvCxnSpPr>
        <p:spPr bwMode="auto">
          <a:xfrm>
            <a:off x="6805613" y="2997200"/>
            <a:ext cx="0" cy="341313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61" name="AutoShape 53"/>
          <p:cNvCxnSpPr>
            <a:cxnSpLocks noChangeShapeType="1"/>
          </p:cNvCxnSpPr>
          <p:nvPr/>
        </p:nvCxnSpPr>
        <p:spPr bwMode="auto">
          <a:xfrm>
            <a:off x="7058025" y="2808288"/>
            <a:ext cx="503238" cy="0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4263" name="Picture 5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076700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64" name="Picture 56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4076700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65" name="Picture 5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4797425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66" name="Picture 5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797425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4267" name="AutoShape 59"/>
          <p:cNvCxnSpPr>
            <a:cxnSpLocks noChangeShapeType="1"/>
            <a:stCxn id="94266" idx="0"/>
            <a:endCxn id="94264" idx="2"/>
          </p:cNvCxnSpPr>
          <p:nvPr/>
        </p:nvCxnSpPr>
        <p:spPr bwMode="auto">
          <a:xfrm flipV="1">
            <a:off x="6769100" y="4456113"/>
            <a:ext cx="1008063" cy="341312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68" name="AutoShape 60"/>
          <p:cNvCxnSpPr>
            <a:cxnSpLocks noChangeShapeType="1"/>
            <a:stCxn id="94263" idx="2"/>
            <a:endCxn id="94266" idx="0"/>
          </p:cNvCxnSpPr>
          <p:nvPr/>
        </p:nvCxnSpPr>
        <p:spPr bwMode="auto">
          <a:xfrm>
            <a:off x="6769100" y="4456113"/>
            <a:ext cx="0" cy="341312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69" name="AutoShape 61"/>
          <p:cNvCxnSpPr>
            <a:cxnSpLocks noChangeShapeType="1"/>
            <a:stCxn id="94263" idx="2"/>
            <a:endCxn id="94265" idx="0"/>
          </p:cNvCxnSpPr>
          <p:nvPr/>
        </p:nvCxnSpPr>
        <p:spPr bwMode="auto">
          <a:xfrm>
            <a:off x="6769100" y="4456113"/>
            <a:ext cx="1008063" cy="341312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70" name="AutoShape 62"/>
          <p:cNvCxnSpPr>
            <a:cxnSpLocks noChangeShapeType="1"/>
            <a:stCxn id="94266" idx="3"/>
            <a:endCxn id="94265" idx="1"/>
          </p:cNvCxnSpPr>
          <p:nvPr/>
        </p:nvCxnSpPr>
        <p:spPr bwMode="auto">
          <a:xfrm>
            <a:off x="7021513" y="4987925"/>
            <a:ext cx="503237" cy="0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71" name="AutoShape 63"/>
          <p:cNvCxnSpPr>
            <a:cxnSpLocks noChangeShapeType="1"/>
            <a:stCxn id="94263" idx="3"/>
            <a:endCxn id="94264" idx="1"/>
          </p:cNvCxnSpPr>
          <p:nvPr/>
        </p:nvCxnSpPr>
        <p:spPr bwMode="auto">
          <a:xfrm>
            <a:off x="7021513" y="4267200"/>
            <a:ext cx="503237" cy="0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72" name="AutoShape 64"/>
          <p:cNvCxnSpPr>
            <a:cxnSpLocks noChangeShapeType="1"/>
            <a:stCxn id="94264" idx="2"/>
            <a:endCxn id="94265" idx="0"/>
          </p:cNvCxnSpPr>
          <p:nvPr/>
        </p:nvCxnSpPr>
        <p:spPr bwMode="auto">
          <a:xfrm>
            <a:off x="7777163" y="4456113"/>
            <a:ext cx="0" cy="341312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86" name="AutoShape 78"/>
          <p:cNvCxnSpPr>
            <a:cxnSpLocks noChangeShapeType="1"/>
          </p:cNvCxnSpPr>
          <p:nvPr/>
        </p:nvCxnSpPr>
        <p:spPr bwMode="auto">
          <a:xfrm flipV="1">
            <a:off x="6804025" y="4510088"/>
            <a:ext cx="1008063" cy="341312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87" name="AutoShape 79"/>
          <p:cNvCxnSpPr>
            <a:cxnSpLocks noChangeShapeType="1"/>
          </p:cNvCxnSpPr>
          <p:nvPr/>
        </p:nvCxnSpPr>
        <p:spPr bwMode="auto">
          <a:xfrm>
            <a:off x="6804025" y="4510088"/>
            <a:ext cx="0" cy="341312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88" name="AutoShape 80"/>
          <p:cNvCxnSpPr>
            <a:cxnSpLocks noChangeShapeType="1"/>
          </p:cNvCxnSpPr>
          <p:nvPr/>
        </p:nvCxnSpPr>
        <p:spPr bwMode="auto">
          <a:xfrm>
            <a:off x="6804025" y="4510088"/>
            <a:ext cx="1008063" cy="341312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89" name="AutoShape 81"/>
          <p:cNvCxnSpPr>
            <a:cxnSpLocks noChangeShapeType="1"/>
          </p:cNvCxnSpPr>
          <p:nvPr/>
        </p:nvCxnSpPr>
        <p:spPr bwMode="auto">
          <a:xfrm>
            <a:off x="7056438" y="5041900"/>
            <a:ext cx="503237" cy="0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0" name="AutoShape 82"/>
          <p:cNvCxnSpPr>
            <a:cxnSpLocks noChangeShapeType="1"/>
          </p:cNvCxnSpPr>
          <p:nvPr/>
        </p:nvCxnSpPr>
        <p:spPr bwMode="auto">
          <a:xfrm>
            <a:off x="7056438" y="4321175"/>
            <a:ext cx="503237" cy="0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1" name="AutoShape 83"/>
          <p:cNvCxnSpPr>
            <a:cxnSpLocks noChangeShapeType="1"/>
          </p:cNvCxnSpPr>
          <p:nvPr/>
        </p:nvCxnSpPr>
        <p:spPr bwMode="auto">
          <a:xfrm>
            <a:off x="7812088" y="4510088"/>
            <a:ext cx="0" cy="341312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2" name="AutoShape 84"/>
          <p:cNvCxnSpPr>
            <a:cxnSpLocks noChangeShapeType="1"/>
          </p:cNvCxnSpPr>
          <p:nvPr/>
        </p:nvCxnSpPr>
        <p:spPr bwMode="auto">
          <a:xfrm flipV="1">
            <a:off x="6732588" y="4410075"/>
            <a:ext cx="1008062" cy="341313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3" name="AutoShape 85"/>
          <p:cNvCxnSpPr>
            <a:cxnSpLocks noChangeShapeType="1"/>
          </p:cNvCxnSpPr>
          <p:nvPr/>
        </p:nvCxnSpPr>
        <p:spPr bwMode="auto">
          <a:xfrm>
            <a:off x="6732588" y="4410075"/>
            <a:ext cx="0" cy="341313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4" name="AutoShape 86"/>
          <p:cNvCxnSpPr>
            <a:cxnSpLocks noChangeShapeType="1"/>
          </p:cNvCxnSpPr>
          <p:nvPr/>
        </p:nvCxnSpPr>
        <p:spPr bwMode="auto">
          <a:xfrm>
            <a:off x="6732588" y="4410075"/>
            <a:ext cx="1008062" cy="341313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5" name="AutoShape 87"/>
          <p:cNvCxnSpPr>
            <a:cxnSpLocks noChangeShapeType="1"/>
          </p:cNvCxnSpPr>
          <p:nvPr/>
        </p:nvCxnSpPr>
        <p:spPr bwMode="auto">
          <a:xfrm>
            <a:off x="6985000" y="4941888"/>
            <a:ext cx="503238" cy="0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6" name="AutoShape 88"/>
          <p:cNvCxnSpPr>
            <a:cxnSpLocks noChangeShapeType="1"/>
          </p:cNvCxnSpPr>
          <p:nvPr/>
        </p:nvCxnSpPr>
        <p:spPr bwMode="auto">
          <a:xfrm>
            <a:off x="6985000" y="4221163"/>
            <a:ext cx="503238" cy="0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7" name="AutoShape 89"/>
          <p:cNvCxnSpPr>
            <a:cxnSpLocks noChangeShapeType="1"/>
          </p:cNvCxnSpPr>
          <p:nvPr/>
        </p:nvCxnSpPr>
        <p:spPr bwMode="auto">
          <a:xfrm>
            <a:off x="7740650" y="4410075"/>
            <a:ext cx="0" cy="341313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7915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866159-4711-48F1-9636-BDCDA8F0A729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Operation Design (1)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07375" cy="4752975"/>
          </a:xfrm>
        </p:spPr>
        <p:txBody>
          <a:bodyPr/>
          <a:lstStyle/>
          <a:p>
            <a:r>
              <a:rPr lang="en-US" altLang="ja-JP"/>
              <a:t>Monitoring</a:t>
            </a:r>
          </a:p>
          <a:p>
            <a:pPr lvl="1"/>
            <a:r>
              <a:rPr lang="en-US" altLang="ja-JP"/>
              <a:t>traffic grapher usually counts L2 byte counter</a:t>
            </a:r>
          </a:p>
          <a:p>
            <a:pPr lvl="2"/>
            <a:r>
              <a:rPr lang="en-US" altLang="ja-JP"/>
              <a:t>not many routers support IPv6 MIB</a:t>
            </a:r>
          </a:p>
          <a:p>
            <a:pPr lvl="3"/>
            <a:r>
              <a:rPr lang="en-US" altLang="ja-JP"/>
              <a:t>unable to count IPv6 only traffic</a:t>
            </a:r>
          </a:p>
          <a:p>
            <a:pPr lvl="1"/>
            <a:r>
              <a:rPr lang="en-US" altLang="ja-JP"/>
              <a:t>only a few routers support IPv6 SNMP transport</a:t>
            </a:r>
          </a:p>
          <a:p>
            <a:pPr lvl="2"/>
            <a:r>
              <a:rPr lang="en-US" altLang="ja-JP"/>
              <a:t>routers still have to have IPv4 connectivity</a:t>
            </a:r>
          </a:p>
          <a:p>
            <a:pPr lvl="1"/>
            <a:r>
              <a:rPr lang="en-US" altLang="ja-JP"/>
              <a:t>not many NMS support IPv6</a:t>
            </a:r>
          </a:p>
          <a:p>
            <a:pPr lvl="2"/>
            <a:r>
              <a:rPr lang="en-US" altLang="ja-JP"/>
              <a:t>in case supported, usually need upgrade</a:t>
            </a:r>
          </a:p>
          <a:p>
            <a:r>
              <a:rPr lang="en-US" altLang="ja-JP"/>
              <a:t>Accounting</a:t>
            </a:r>
          </a:p>
          <a:p>
            <a:pPr lvl="1"/>
            <a:r>
              <a:rPr lang="en-US" altLang="ja-JP"/>
              <a:t>as written above, routers/accounting</a:t>
            </a:r>
            <a:br>
              <a:rPr lang="en-US" altLang="ja-JP"/>
            </a:br>
            <a:r>
              <a:rPr lang="en-US" altLang="ja-JP"/>
              <a:t>system usually cannot count IPv6</a:t>
            </a:r>
            <a:br>
              <a:rPr lang="en-US" altLang="ja-JP"/>
            </a:br>
            <a:r>
              <a:rPr lang="en-US" altLang="ja-JP"/>
              <a:t>bytes only</a:t>
            </a:r>
          </a:p>
          <a:p>
            <a:pPr lvl="1"/>
            <a:r>
              <a:rPr lang="en-US" altLang="ja-JP"/>
              <a:t>thus, cannot charge IPv4/IPv6 traffic separately</a:t>
            </a:r>
          </a:p>
        </p:txBody>
      </p:sp>
      <p:pic>
        <p:nvPicPr>
          <p:cNvPr id="102405" name="Picture 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538" y="5248275"/>
            <a:ext cx="69215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06" name="Picture 6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0" y="5259388"/>
            <a:ext cx="6477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6572250" y="5561013"/>
            <a:ext cx="287338" cy="142875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cxnSp>
        <p:nvCxnSpPr>
          <p:cNvPr id="102408" name="AutoShape 8"/>
          <p:cNvCxnSpPr>
            <a:cxnSpLocks noChangeShapeType="1"/>
            <a:stCxn id="102406" idx="3"/>
            <a:endCxn id="102405" idx="1"/>
          </p:cNvCxnSpPr>
          <p:nvPr/>
        </p:nvCxnSpPr>
        <p:spPr bwMode="auto">
          <a:xfrm>
            <a:off x="6426200" y="5503863"/>
            <a:ext cx="1684338" cy="47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6572250" y="5311775"/>
            <a:ext cx="287338" cy="1428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6932613" y="5311775"/>
            <a:ext cx="287337" cy="1428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02412" name="Rectangle 12"/>
          <p:cNvSpPr>
            <a:spLocks noChangeArrowheads="1"/>
          </p:cNvSpPr>
          <p:nvPr/>
        </p:nvSpPr>
        <p:spPr bwMode="auto">
          <a:xfrm>
            <a:off x="7651750" y="5311775"/>
            <a:ext cx="287338" cy="1428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02414" name="Rectangle 14"/>
          <p:cNvSpPr>
            <a:spLocks noChangeArrowheads="1"/>
          </p:cNvSpPr>
          <p:nvPr/>
        </p:nvSpPr>
        <p:spPr bwMode="auto">
          <a:xfrm>
            <a:off x="7291388" y="5561013"/>
            <a:ext cx="287337" cy="142875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02415" name="Rectangle 15"/>
          <p:cNvSpPr>
            <a:spLocks noChangeArrowheads="1"/>
          </p:cNvSpPr>
          <p:nvPr/>
        </p:nvSpPr>
        <p:spPr bwMode="auto">
          <a:xfrm>
            <a:off x="7651750" y="5561013"/>
            <a:ext cx="287338" cy="142875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02418" name="Text Box 18"/>
          <p:cNvSpPr txBox="1">
            <a:spLocks noChangeArrowheads="1"/>
          </p:cNvSpPr>
          <p:nvPr/>
        </p:nvSpPr>
        <p:spPr bwMode="auto">
          <a:xfrm>
            <a:off x="6278563" y="5754688"/>
            <a:ext cx="180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count only sum of bytes</a:t>
            </a:r>
          </a:p>
        </p:txBody>
      </p:sp>
      <p:sp>
        <p:nvSpPr>
          <p:cNvPr id="102419" name="Line 19"/>
          <p:cNvSpPr>
            <a:spLocks noChangeShapeType="1"/>
          </p:cNvSpPr>
          <p:nvPr/>
        </p:nvSpPr>
        <p:spPr bwMode="auto">
          <a:xfrm>
            <a:off x="7939088" y="53848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02420" name="Line 20"/>
          <p:cNvSpPr>
            <a:spLocks noChangeShapeType="1"/>
          </p:cNvSpPr>
          <p:nvPr/>
        </p:nvSpPr>
        <p:spPr bwMode="auto">
          <a:xfrm flipH="1">
            <a:off x="6354763" y="53848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02421" name="Line 21"/>
          <p:cNvSpPr>
            <a:spLocks noChangeShapeType="1"/>
          </p:cNvSpPr>
          <p:nvPr/>
        </p:nvSpPr>
        <p:spPr bwMode="auto">
          <a:xfrm>
            <a:off x="7939088" y="56340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02422" name="Line 22"/>
          <p:cNvSpPr>
            <a:spLocks noChangeShapeType="1"/>
          </p:cNvSpPr>
          <p:nvPr/>
        </p:nvSpPr>
        <p:spPr bwMode="auto">
          <a:xfrm flipH="1">
            <a:off x="6354763" y="56340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02423" name="Text Box 23"/>
          <p:cNvSpPr txBox="1">
            <a:spLocks noChangeArrowheads="1"/>
          </p:cNvSpPr>
          <p:nvPr/>
        </p:nvSpPr>
        <p:spPr bwMode="auto">
          <a:xfrm>
            <a:off x="5889625" y="4992688"/>
            <a:ext cx="409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ISP</a:t>
            </a:r>
          </a:p>
        </p:txBody>
      </p:sp>
      <p:sp>
        <p:nvSpPr>
          <p:cNvPr id="102424" name="Text Box 24"/>
          <p:cNvSpPr txBox="1">
            <a:spLocks noChangeArrowheads="1"/>
          </p:cNvSpPr>
          <p:nvPr/>
        </p:nvSpPr>
        <p:spPr bwMode="auto">
          <a:xfrm>
            <a:off x="8027988" y="4992688"/>
            <a:ext cx="8286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Customer</a:t>
            </a:r>
          </a:p>
        </p:txBody>
      </p:sp>
      <p:sp>
        <p:nvSpPr>
          <p:cNvPr id="102425" name="AutoShape 25"/>
          <p:cNvSpPr>
            <a:spLocks noChangeArrowheads="1"/>
          </p:cNvSpPr>
          <p:nvPr/>
        </p:nvSpPr>
        <p:spPr bwMode="auto">
          <a:xfrm>
            <a:off x="5626100" y="4843463"/>
            <a:ext cx="3338513" cy="1322387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39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FAB39-B2C7-40AB-BAD2-A4E77EE1A18E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Operation Design (2) (or “tips”)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Router operation</a:t>
            </a:r>
          </a:p>
          <a:p>
            <a:pPr lvl="1"/>
            <a:r>
              <a:rPr lang="en-US" altLang="ja-JP"/>
              <a:t>command output may be slightly different depends on router platform</a:t>
            </a:r>
          </a:p>
          <a:p>
            <a:pPr lvl="1"/>
            <a:r>
              <a:rPr lang="en-US" altLang="ja-JP"/>
              <a:t>default protocol for commands (ping, traceroute, telnet …) will become IPv6</a:t>
            </a:r>
          </a:p>
          <a:p>
            <a:pPr lvl="1"/>
            <a:r>
              <a:rPr lang="en-US" altLang="ja-JP"/>
              <a:t>don’t forget to set ACL for IPv6</a:t>
            </a:r>
          </a:p>
          <a:p>
            <a:endParaRPr lang="en-US" altLang="ja-JP"/>
          </a:p>
          <a:p>
            <a:r>
              <a:rPr lang="en-US" altLang="ja-JP"/>
              <a:t>Server operation</a:t>
            </a:r>
          </a:p>
          <a:p>
            <a:pPr lvl="1"/>
            <a:r>
              <a:rPr lang="en-US" altLang="ja-JP"/>
              <a:t>default protocol for commands, again, become IPv6</a:t>
            </a:r>
          </a:p>
          <a:p>
            <a:pPr lvl="2"/>
            <a:r>
              <a:rPr lang="en-US" altLang="ja-JP"/>
              <a:t>need to specify protocol explicitly sometimes (ex. “-4”)</a:t>
            </a:r>
          </a:p>
          <a:p>
            <a:pPr lvl="1"/>
            <a:r>
              <a:rPr lang="en-US" altLang="ja-JP"/>
              <a:t>don’t forget to setup firewall for IPv6</a:t>
            </a:r>
          </a:p>
          <a:p>
            <a:pPr lvl="2"/>
            <a:r>
              <a:rPr lang="en-US" altLang="ja-JP"/>
              <a:t>though not many firewall vendor support IPv6</a:t>
            </a:r>
          </a:p>
        </p:txBody>
      </p:sp>
    </p:spTree>
    <p:extLst>
      <p:ext uri="{BB962C8B-B14F-4D97-AF65-F5344CB8AC3E}">
        <p14:creationId xmlns:p14="http://schemas.microsoft.com/office/powerpoint/2010/main" val="239854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FF5A-38D1-4E27-B413-4A64F18F845C}" type="slidenum">
              <a:rPr lang="en-US" altLang="ja-JP"/>
              <a:pPr/>
              <a:t>18</a:t>
            </a:fld>
            <a:endParaRPr lang="en-US" altLang="ja-JP"/>
          </a:p>
        </p:txBody>
      </p:sp>
      <p:sp>
        <p:nvSpPr>
          <p:cNvPr id="97299" name="Line 19"/>
          <p:cNvSpPr>
            <a:spLocks noChangeShapeType="1"/>
          </p:cNvSpPr>
          <p:nvPr/>
        </p:nvSpPr>
        <p:spPr bwMode="auto">
          <a:xfrm>
            <a:off x="6589713" y="44370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7298" name="Line 18"/>
          <p:cNvSpPr>
            <a:spLocks noChangeShapeType="1"/>
          </p:cNvSpPr>
          <p:nvPr/>
        </p:nvSpPr>
        <p:spPr bwMode="auto">
          <a:xfrm>
            <a:off x="6734175" y="39338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Access Network Service (1)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Dual stack service</a:t>
            </a:r>
          </a:p>
          <a:p>
            <a:pPr lvl="1"/>
            <a:r>
              <a:rPr lang="en-US" altLang="ja-JP"/>
              <a:t>users will be assigned /48</a:t>
            </a:r>
          </a:p>
          <a:p>
            <a:pPr lvl="1"/>
            <a:r>
              <a:rPr lang="en-US" altLang="ja-JP"/>
              <a:t>need auto prefix assignment protocol</a:t>
            </a:r>
          </a:p>
          <a:p>
            <a:pPr lvl="2"/>
            <a:r>
              <a:rPr lang="en-US" altLang="ja-JP"/>
              <a:t>“Prefix Delegation protocol”</a:t>
            </a:r>
          </a:p>
          <a:p>
            <a:endParaRPr lang="en-US" altLang="ja-JP"/>
          </a:p>
          <a:p>
            <a:r>
              <a:rPr lang="en-US" altLang="ja-JP"/>
              <a:t>Tunnel service</a:t>
            </a:r>
          </a:p>
          <a:p>
            <a:pPr lvl="1"/>
            <a:r>
              <a:rPr lang="en-US" altLang="ja-JP"/>
              <a:t>easy to deploy</a:t>
            </a:r>
          </a:p>
          <a:p>
            <a:pPr lvl="1"/>
            <a:r>
              <a:rPr lang="en-US" altLang="ja-JP"/>
              <a:t>hard to support edge devices</a:t>
            </a:r>
          </a:p>
        </p:txBody>
      </p:sp>
      <p:pic>
        <p:nvPicPr>
          <p:cNvPr id="97284" name="Picture 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3717925"/>
            <a:ext cx="765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7285" name="Picture 5" descr="MCj0238991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92725" y="3502025"/>
            <a:ext cx="1295400" cy="846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286" name="Line 6"/>
          <p:cNvSpPr>
            <a:spLocks noChangeShapeType="1"/>
          </p:cNvSpPr>
          <p:nvPr/>
        </p:nvSpPr>
        <p:spPr bwMode="auto">
          <a:xfrm>
            <a:off x="6300788" y="4078288"/>
            <a:ext cx="1225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7287" name="Freeform 7"/>
          <p:cNvSpPr>
            <a:spLocks/>
          </p:cNvSpPr>
          <p:nvPr/>
        </p:nvSpPr>
        <p:spPr bwMode="auto">
          <a:xfrm>
            <a:off x="6300788" y="4078288"/>
            <a:ext cx="1225550" cy="193675"/>
          </a:xfrm>
          <a:custGeom>
            <a:avLst/>
            <a:gdLst>
              <a:gd name="T0" fmla="*/ 0 w 772"/>
              <a:gd name="T1" fmla="*/ 0 h 122"/>
              <a:gd name="T2" fmla="*/ 389 w 772"/>
              <a:gd name="T3" fmla="*/ 122 h 122"/>
              <a:gd name="T4" fmla="*/ 772 w 772"/>
              <a:gd name="T5" fmla="*/ 0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72" h="122">
                <a:moveTo>
                  <a:pt x="0" y="0"/>
                </a:moveTo>
                <a:cubicBezTo>
                  <a:pt x="65" y="20"/>
                  <a:pt x="260" y="122"/>
                  <a:pt x="389" y="122"/>
                </a:cubicBezTo>
                <a:cubicBezTo>
                  <a:pt x="518" y="122"/>
                  <a:pt x="692" y="26"/>
                  <a:pt x="772" y="0"/>
                </a:cubicBezTo>
              </a:path>
            </a:pathLst>
          </a:custGeom>
          <a:noFill/>
          <a:ln w="28575" cap="rnd" cmpd="sng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6529388" y="3590925"/>
            <a:ext cx="100806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IPv4 service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6100763" y="4495800"/>
            <a:ext cx="17129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Tunnel service</a:t>
            </a:r>
          </a:p>
        </p:txBody>
      </p:sp>
      <p:pic>
        <p:nvPicPr>
          <p:cNvPr id="97290" name="Picture 10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5229225"/>
            <a:ext cx="765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7291" name="Picture 11" descr="MCj0238991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92725" y="5013325"/>
            <a:ext cx="1295400" cy="846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292" name="Line 12"/>
          <p:cNvSpPr>
            <a:spLocks noChangeShapeType="1"/>
          </p:cNvSpPr>
          <p:nvPr/>
        </p:nvSpPr>
        <p:spPr bwMode="auto">
          <a:xfrm>
            <a:off x="6300788" y="5589588"/>
            <a:ext cx="1225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7294" name="Text Box 14"/>
          <p:cNvSpPr txBox="1">
            <a:spLocks noChangeArrowheads="1"/>
          </p:cNvSpPr>
          <p:nvPr/>
        </p:nvSpPr>
        <p:spPr bwMode="auto">
          <a:xfrm>
            <a:off x="6384925" y="5016500"/>
            <a:ext cx="141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Dual stack service</a:t>
            </a:r>
          </a:p>
        </p:txBody>
      </p:sp>
      <p:sp>
        <p:nvSpPr>
          <p:cNvPr id="97296" name="Rectangle 16"/>
          <p:cNvSpPr>
            <a:spLocks noChangeArrowheads="1"/>
          </p:cNvSpPr>
          <p:nvPr/>
        </p:nvSpPr>
        <p:spPr bwMode="auto">
          <a:xfrm>
            <a:off x="6877050" y="3862388"/>
            <a:ext cx="358775" cy="14446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7297" name="Rectangle 17"/>
          <p:cNvSpPr>
            <a:spLocks noChangeArrowheads="1"/>
          </p:cNvSpPr>
          <p:nvPr/>
        </p:nvSpPr>
        <p:spPr bwMode="auto">
          <a:xfrm>
            <a:off x="6734175" y="4365625"/>
            <a:ext cx="358775" cy="144463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grpSp>
        <p:nvGrpSpPr>
          <p:cNvPr id="97306" name="Group 26"/>
          <p:cNvGrpSpPr>
            <a:grpSpLocks/>
          </p:cNvGrpSpPr>
          <p:nvPr/>
        </p:nvGrpSpPr>
        <p:grpSpPr bwMode="auto">
          <a:xfrm>
            <a:off x="6878638" y="5629275"/>
            <a:ext cx="647700" cy="144463"/>
            <a:chOff x="4287" y="2658"/>
            <a:chExt cx="408" cy="91"/>
          </a:xfrm>
        </p:grpSpPr>
        <p:sp>
          <p:nvSpPr>
            <p:cNvPr id="97300" name="Line 20"/>
            <p:cNvSpPr>
              <a:spLocks noChangeShapeType="1"/>
            </p:cNvSpPr>
            <p:nvPr/>
          </p:nvSpPr>
          <p:spPr bwMode="auto">
            <a:xfrm>
              <a:off x="4287" y="2703"/>
              <a:ext cx="4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  <p:sp>
          <p:nvSpPr>
            <p:cNvPr id="97301" name="Rectangle 21"/>
            <p:cNvSpPr>
              <a:spLocks noChangeArrowheads="1"/>
            </p:cNvSpPr>
            <p:nvPr/>
          </p:nvSpPr>
          <p:spPr bwMode="auto">
            <a:xfrm>
              <a:off x="4377" y="2658"/>
              <a:ext cx="226" cy="91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97305" name="Group 25"/>
          <p:cNvGrpSpPr>
            <a:grpSpLocks/>
          </p:cNvGrpSpPr>
          <p:nvPr/>
        </p:nvGrpSpPr>
        <p:grpSpPr bwMode="auto">
          <a:xfrm>
            <a:off x="6589713" y="5391150"/>
            <a:ext cx="647700" cy="144463"/>
            <a:chOff x="4105" y="2794"/>
            <a:chExt cx="408" cy="91"/>
          </a:xfrm>
        </p:grpSpPr>
        <p:sp>
          <p:nvSpPr>
            <p:cNvPr id="97302" name="Line 22"/>
            <p:cNvSpPr>
              <a:spLocks noChangeShapeType="1"/>
            </p:cNvSpPr>
            <p:nvPr/>
          </p:nvSpPr>
          <p:spPr bwMode="auto">
            <a:xfrm>
              <a:off x="4105" y="2839"/>
              <a:ext cx="4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  <p:sp>
          <p:nvSpPr>
            <p:cNvPr id="97303" name="Rectangle 23"/>
            <p:cNvSpPr>
              <a:spLocks noChangeArrowheads="1"/>
            </p:cNvSpPr>
            <p:nvPr/>
          </p:nvSpPr>
          <p:spPr bwMode="auto">
            <a:xfrm>
              <a:off x="4196" y="2794"/>
              <a:ext cx="226" cy="91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97304" name="Oval 24"/>
          <p:cNvSpPr>
            <a:spLocks noChangeArrowheads="1"/>
          </p:cNvSpPr>
          <p:nvPr/>
        </p:nvSpPr>
        <p:spPr bwMode="auto">
          <a:xfrm>
            <a:off x="6659563" y="692150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misc.</a:t>
            </a:r>
          </a:p>
        </p:txBody>
      </p:sp>
      <p:sp>
        <p:nvSpPr>
          <p:cNvPr id="97308" name="AutoShape 28"/>
          <p:cNvSpPr>
            <a:spLocks noChangeArrowheads="1"/>
          </p:cNvSpPr>
          <p:nvPr/>
        </p:nvSpPr>
        <p:spPr bwMode="auto">
          <a:xfrm>
            <a:off x="5076825" y="3357563"/>
            <a:ext cx="3384550" cy="2665412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84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EB0C1-F39F-4A3A-ADB2-C69FE60F302B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98334" name="AutoShape 30"/>
          <p:cNvSpPr>
            <a:spLocks noChangeArrowheads="1"/>
          </p:cNvSpPr>
          <p:nvPr/>
        </p:nvSpPr>
        <p:spPr bwMode="auto">
          <a:xfrm>
            <a:off x="3419475" y="3678238"/>
            <a:ext cx="3887788" cy="306387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16113"/>
            <a:ext cx="8207375" cy="4752975"/>
          </a:xfrm>
        </p:spPr>
        <p:txBody>
          <a:bodyPr/>
          <a:lstStyle/>
          <a:p>
            <a:r>
              <a:rPr lang="en-US" altLang="ja-JP"/>
              <a:t>Protocols for dual stack service</a:t>
            </a:r>
          </a:p>
          <a:p>
            <a:pPr lvl="1"/>
            <a:r>
              <a:rPr lang="en-US" altLang="ja-JP"/>
              <a:t>running since 2002</a:t>
            </a:r>
          </a:p>
          <a:p>
            <a:pPr lvl="1"/>
            <a:r>
              <a:rPr lang="en-US" altLang="ja-JP"/>
              <a:t>nation wide service via L2TP in Japan</a:t>
            </a:r>
          </a:p>
        </p:txBody>
      </p:sp>
      <p:pic>
        <p:nvPicPr>
          <p:cNvPr id="98308" name="Picture 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254500"/>
            <a:ext cx="1295400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309" name="Picture 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443413"/>
            <a:ext cx="792163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310" name="Picture 6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75" y="4343400"/>
            <a:ext cx="1295400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1387475" y="3902075"/>
            <a:ext cx="447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ISP</a:t>
            </a:r>
          </a:p>
        </p:txBody>
      </p:sp>
      <p:pic>
        <p:nvPicPr>
          <p:cNvPr id="98312" name="Picture 8" descr="MCj0238991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41850" y="3141663"/>
            <a:ext cx="1295400" cy="846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8314" name="AutoShape 10"/>
          <p:cNvCxnSpPr>
            <a:cxnSpLocks noChangeShapeType="1"/>
            <a:stCxn id="98308" idx="3"/>
            <a:endCxn id="98309" idx="1"/>
          </p:cNvCxnSpPr>
          <p:nvPr/>
        </p:nvCxnSpPr>
        <p:spPr bwMode="auto">
          <a:xfrm flipV="1">
            <a:off x="2266950" y="4741863"/>
            <a:ext cx="1584325" cy="1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5" name="AutoShape 11"/>
          <p:cNvCxnSpPr>
            <a:cxnSpLocks noChangeShapeType="1"/>
            <a:stCxn id="98309" idx="3"/>
            <a:endCxn id="98310" idx="1"/>
          </p:cNvCxnSpPr>
          <p:nvPr/>
        </p:nvCxnSpPr>
        <p:spPr bwMode="auto">
          <a:xfrm>
            <a:off x="4643438" y="4741863"/>
            <a:ext cx="11509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2636838" y="4360863"/>
            <a:ext cx="71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>
                <a:solidFill>
                  <a:srgbClr val="000000"/>
                </a:solidFill>
              </a:rPr>
              <a:t>ADSL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4859338" y="4360863"/>
            <a:ext cx="587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>
                <a:solidFill>
                  <a:srgbClr val="000000"/>
                </a:solidFill>
              </a:rPr>
              <a:t>LAN</a:t>
            </a:r>
          </a:p>
        </p:txBody>
      </p:sp>
      <p:sp>
        <p:nvSpPr>
          <p:cNvPr id="98319" name="AutoShape 15"/>
          <p:cNvSpPr>
            <a:spLocks noChangeArrowheads="1"/>
          </p:cNvSpPr>
          <p:nvPr/>
        </p:nvSpPr>
        <p:spPr bwMode="auto">
          <a:xfrm>
            <a:off x="2124075" y="4870450"/>
            <a:ext cx="2016125" cy="490538"/>
          </a:xfrm>
          <a:prstGeom prst="leftRightArrow">
            <a:avLst>
              <a:gd name="adj1" fmla="val 69500"/>
              <a:gd name="adj2" fmla="val 113920"/>
            </a:avLst>
          </a:prstGeom>
          <a:solidFill>
            <a:srgbClr val="CC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PPP (IPv6CP)</a:t>
            </a:r>
          </a:p>
        </p:txBody>
      </p:sp>
      <p:sp>
        <p:nvSpPr>
          <p:cNvPr id="98322" name="AutoShape 18"/>
          <p:cNvSpPr>
            <a:spLocks noChangeArrowheads="1"/>
          </p:cNvSpPr>
          <p:nvPr/>
        </p:nvSpPr>
        <p:spPr bwMode="auto">
          <a:xfrm>
            <a:off x="4210050" y="5014913"/>
            <a:ext cx="2016125" cy="863600"/>
          </a:xfrm>
          <a:prstGeom prst="leftRightArrow">
            <a:avLst>
              <a:gd name="adj1" fmla="val 52120"/>
              <a:gd name="adj2" fmla="val 62136"/>
            </a:avLst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Stateless Address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Auto Configuration</a:t>
            </a:r>
          </a:p>
        </p:txBody>
      </p:sp>
      <p:sp>
        <p:nvSpPr>
          <p:cNvPr id="98324" name="Text Box 20"/>
          <p:cNvSpPr txBox="1">
            <a:spLocks noChangeArrowheads="1"/>
          </p:cNvSpPr>
          <p:nvPr/>
        </p:nvSpPr>
        <p:spPr bwMode="auto">
          <a:xfrm>
            <a:off x="2116138" y="6021388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assign /48 to home network</a:t>
            </a:r>
          </a:p>
        </p:txBody>
      </p:sp>
      <p:sp>
        <p:nvSpPr>
          <p:cNvPr id="98325" name="Text Box 21"/>
          <p:cNvSpPr txBox="1">
            <a:spLocks noChangeArrowheads="1"/>
          </p:cNvSpPr>
          <p:nvPr/>
        </p:nvSpPr>
        <p:spPr bwMode="auto">
          <a:xfrm>
            <a:off x="3706813" y="4195763"/>
            <a:ext cx="1038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Home router</a:t>
            </a:r>
          </a:p>
        </p:txBody>
      </p:sp>
      <p:sp>
        <p:nvSpPr>
          <p:cNvPr id="98326" name="Text Box 22"/>
          <p:cNvSpPr txBox="1">
            <a:spLocks noChangeArrowheads="1"/>
          </p:cNvSpPr>
          <p:nvPr/>
        </p:nvSpPr>
        <p:spPr bwMode="auto">
          <a:xfrm>
            <a:off x="4138613" y="5878513"/>
            <a:ext cx="2665412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Home router will announce /64 out of assigned /48 through Router Advertisement</a:t>
            </a:r>
          </a:p>
        </p:txBody>
      </p:sp>
      <p:sp>
        <p:nvSpPr>
          <p:cNvPr id="98330" name="Rectangle 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ja-JP"/>
              <a:t>Access Network Service (2)</a:t>
            </a:r>
          </a:p>
        </p:txBody>
      </p:sp>
      <p:sp>
        <p:nvSpPr>
          <p:cNvPr id="98331" name="Oval 27"/>
          <p:cNvSpPr>
            <a:spLocks noChangeArrowheads="1"/>
          </p:cNvSpPr>
          <p:nvPr/>
        </p:nvSpPr>
        <p:spPr bwMode="auto">
          <a:xfrm>
            <a:off x="6659563" y="692150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misc.</a:t>
            </a:r>
          </a:p>
        </p:txBody>
      </p:sp>
      <p:sp>
        <p:nvSpPr>
          <p:cNvPr id="98333" name="AutoShape 29"/>
          <p:cNvSpPr>
            <a:spLocks noChangeArrowheads="1"/>
          </p:cNvSpPr>
          <p:nvPr/>
        </p:nvSpPr>
        <p:spPr bwMode="auto">
          <a:xfrm>
            <a:off x="2124075" y="5446713"/>
            <a:ext cx="2016125" cy="490537"/>
          </a:xfrm>
          <a:prstGeom prst="leftRightArrow">
            <a:avLst>
              <a:gd name="adj1" fmla="val 69500"/>
              <a:gd name="adj2" fmla="val 113920"/>
            </a:avLst>
          </a:prstGeom>
          <a:solidFill>
            <a:srgbClr val="CC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DHCPv6-PD</a:t>
            </a:r>
          </a:p>
        </p:txBody>
      </p:sp>
    </p:spTree>
    <p:extLst>
      <p:ext uri="{BB962C8B-B14F-4D97-AF65-F5344CB8AC3E}">
        <p14:creationId xmlns:p14="http://schemas.microsoft.com/office/powerpoint/2010/main" val="285350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41563" y="1412875"/>
            <a:ext cx="6407150" cy="2133600"/>
          </a:xfrm>
        </p:spPr>
        <p:txBody>
          <a:bodyPr/>
          <a:lstStyle/>
          <a:p>
            <a:r>
              <a:rPr lang="en-US" altLang="ja-JP" sz="2800"/>
              <a:t/>
            </a:r>
            <a:br>
              <a:rPr lang="en-US" altLang="ja-JP" sz="2800"/>
            </a:br>
            <a:r>
              <a:rPr lang="en-US" altLang="ja-JP" sz="2800"/>
              <a:t>IPv4/IPv6 Network Implementation and Operation</a:t>
            </a:r>
          </a:p>
        </p:txBody>
      </p:sp>
    </p:spTree>
    <p:extLst>
      <p:ext uri="{BB962C8B-B14F-4D97-AF65-F5344CB8AC3E}">
        <p14:creationId xmlns:p14="http://schemas.microsoft.com/office/powerpoint/2010/main" val="20389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12A620-3BD8-44E1-B611-DE4F7B234D8F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Seiji </a:t>
            </a:r>
            <a:r>
              <a:rPr lang="en-US" altLang="ja-JP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Ariga</a:t>
            </a:r>
            <a:r>
              <a:rPr lang="en-US" altLang="ja-JP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NTT </a:t>
            </a:r>
            <a:r>
              <a:rPr lang="en-US" altLang="ja-JP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962724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AA5E1B57-D0AD-4B76-8754-5AC180946477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IPv6 Now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052736"/>
            <a:ext cx="8507412" cy="4897438"/>
          </a:xfrm>
          <a:prstGeom prst="rect">
            <a:avLst/>
          </a:prstGeom>
        </p:spPr>
        <p:txBody>
          <a:bodyPr/>
          <a:lstStyle/>
          <a:p>
            <a:r>
              <a:rPr lang="en-US" altLang="ja-JP" sz="2000" dirty="0"/>
              <a:t>IPv6 address allocation</a:t>
            </a:r>
          </a:p>
          <a:p>
            <a:pPr lvl="1"/>
            <a:r>
              <a:rPr lang="en-US" altLang="ja-JP" sz="1800" dirty="0"/>
              <a:t>around 250 prefixes per year are allocated since 2003</a:t>
            </a:r>
          </a:p>
          <a:p>
            <a:pPr lvl="2"/>
            <a:r>
              <a:rPr lang="en-US" altLang="ja-JP" sz="1600" dirty="0"/>
              <a:t>now 1397 prefixes have been allocated</a:t>
            </a:r>
          </a:p>
          <a:p>
            <a:pPr lvl="1"/>
            <a:r>
              <a:rPr lang="en-US" altLang="ja-JP" sz="1800" dirty="0"/>
              <a:t>not all of them are visible on the net</a:t>
            </a:r>
            <a:br>
              <a:rPr lang="en-US" altLang="ja-JP" sz="1800" dirty="0"/>
            </a:br>
            <a:endParaRPr lang="en-US" altLang="ja-JP" sz="1800" dirty="0"/>
          </a:p>
          <a:p>
            <a:pPr lvl="1">
              <a:buFont typeface="Times New Roman" pitchFamily="18" charset="0"/>
              <a:buNone/>
            </a:pPr>
            <a:r>
              <a:rPr lang="en-US" altLang="ja-JP" sz="1400" dirty="0"/>
              <a:t>cf.	http://www.ripe.net/rs/ipv6/stats/</a:t>
            </a:r>
          </a:p>
          <a:p>
            <a:pPr lvl="1">
              <a:buFont typeface="Times New Roman" pitchFamily="18" charset="0"/>
              <a:buNone/>
            </a:pPr>
            <a:r>
              <a:rPr lang="en-US" altLang="ja-JP" sz="1400" dirty="0"/>
              <a:t>	http://www.sixxs.net/tools/grh/dfp/</a:t>
            </a:r>
          </a:p>
          <a:p>
            <a:r>
              <a:rPr lang="en-US" altLang="ja-JP" sz="2000" dirty="0"/>
              <a:t>routing table</a:t>
            </a:r>
          </a:p>
          <a:p>
            <a:pPr lvl="1"/>
            <a:r>
              <a:rPr lang="en-US" altLang="ja-JP" sz="1800" dirty="0"/>
              <a:t>IPv4: &lt; 170,000 routes</a:t>
            </a:r>
          </a:p>
          <a:p>
            <a:pPr lvl="1"/>
            <a:r>
              <a:rPr lang="en-US" altLang="ja-JP" sz="1800" dirty="0"/>
              <a:t>IPv6: &lt; 600 routes</a:t>
            </a:r>
          </a:p>
          <a:p>
            <a:pPr lvl="2"/>
            <a:r>
              <a:rPr lang="en-US" altLang="ja-JP" sz="1600" dirty="0"/>
              <a:t>IPv6 has “</a:t>
            </a:r>
            <a:r>
              <a:rPr lang="en-US" altLang="ja-JP" sz="1600" dirty="0" err="1"/>
              <a:t>Aggregatable</a:t>
            </a:r>
            <a:r>
              <a:rPr lang="en-US" altLang="ja-JP" sz="1600" dirty="0"/>
              <a:t> Addressing Architecture” :)</a:t>
            </a:r>
          </a:p>
          <a:p>
            <a:r>
              <a:rPr lang="en-US" altLang="ja-JP" sz="2000" dirty="0"/>
              <a:t>applications</a:t>
            </a:r>
          </a:p>
          <a:p>
            <a:pPr lvl="1"/>
            <a:r>
              <a:rPr lang="en-US" altLang="ja-JP" sz="1800" dirty="0"/>
              <a:t>a lot of UNIX applications are IPv4/IPv6 capable</a:t>
            </a:r>
          </a:p>
          <a:p>
            <a:pPr lvl="1"/>
            <a:r>
              <a:rPr lang="en-US" altLang="ja-JP" sz="1800" dirty="0" err="1"/>
              <a:t>WindowsXP</a:t>
            </a:r>
            <a:r>
              <a:rPr lang="en-US" altLang="ja-JP" sz="1800" dirty="0"/>
              <a:t> has IPv6 functionality (and Vista may have more)</a:t>
            </a:r>
          </a:p>
          <a:p>
            <a:pPr lvl="2"/>
            <a:r>
              <a:rPr lang="en-US" altLang="ja-JP" sz="1600" dirty="0"/>
              <a:t>Internet Explorer, Firefox, MSN Messenger, and more</a:t>
            </a:r>
          </a:p>
        </p:txBody>
      </p:sp>
      <p:pic>
        <p:nvPicPr>
          <p:cNvPr id="7475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132856"/>
            <a:ext cx="3409950" cy="21526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427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2BF08283-AB0E-4696-8CD7-262AFFD889C1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000"/>
              <a:t>IPv6 Now : ex. NTT Communications Global IP Network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44675"/>
            <a:ext cx="8507413" cy="1873250"/>
          </a:xfrm>
          <a:prstGeom prst="rect">
            <a:avLst/>
          </a:prstGeom>
        </p:spPr>
        <p:txBody>
          <a:bodyPr/>
          <a:lstStyle/>
          <a:p>
            <a:r>
              <a:rPr lang="en-US" altLang="ja-JP" sz="1800"/>
              <a:t>We’re running IPv4/IPv6 native dual stack network since 2003</a:t>
            </a:r>
          </a:p>
          <a:p>
            <a:pPr lvl="1"/>
            <a:r>
              <a:rPr lang="en-US" altLang="ja-JP" sz="1600"/>
              <a:t>all </a:t>
            </a:r>
            <a:r>
              <a:rPr lang="en-US" altLang="ja-JP" sz="1600" u="sng"/>
              <a:t>routers</a:t>
            </a:r>
            <a:r>
              <a:rPr lang="en-US" altLang="ja-JP" sz="1600"/>
              <a:t> are fully dual stack</a:t>
            </a:r>
          </a:p>
          <a:p>
            <a:pPr lvl="1"/>
            <a:r>
              <a:rPr lang="en-US" altLang="ja-JP" sz="1600"/>
              <a:t>connects to both IPv4 only, IPv6 only, IPv4/IPv6 IX</a:t>
            </a:r>
          </a:p>
          <a:p>
            <a:pPr lvl="1"/>
            <a:r>
              <a:rPr lang="en-US" altLang="ja-JP" sz="1600"/>
              <a:t>provides IPv4, IPv6, IPv4/IPv6 services all over the world</a:t>
            </a:r>
          </a:p>
          <a:p>
            <a:r>
              <a:rPr lang="en-US" altLang="ja-JP" sz="1800"/>
              <a:t>some </a:t>
            </a:r>
            <a:r>
              <a:rPr lang="en-US" altLang="ja-JP" sz="1800" u="sng"/>
              <a:t>servers</a:t>
            </a:r>
            <a:r>
              <a:rPr lang="en-US" altLang="ja-JP" sz="1800"/>
              <a:t> also provide IPv4/IPv6 service</a:t>
            </a:r>
          </a:p>
        </p:txBody>
      </p:sp>
      <p:sp>
        <p:nvSpPr>
          <p:cNvPr id="84996" name="AutoShape 4"/>
          <p:cNvSpPr>
            <a:spLocks noChangeArrowheads="1"/>
          </p:cNvSpPr>
          <p:nvPr/>
        </p:nvSpPr>
        <p:spPr bwMode="auto">
          <a:xfrm>
            <a:off x="468313" y="4365625"/>
            <a:ext cx="8305800" cy="1905000"/>
          </a:xfrm>
          <a:prstGeom prst="roundRect">
            <a:avLst>
              <a:gd name="adj" fmla="val 5556"/>
            </a:avLst>
          </a:prstGeom>
          <a:gradFill rotWithShape="1">
            <a:gsLst>
              <a:gs pos="0">
                <a:srgbClr val="FF9966"/>
              </a:gs>
              <a:gs pos="100000">
                <a:srgbClr val="0099FF">
                  <a:alpha val="50000"/>
                </a:srgbClr>
              </a:gs>
            </a:gsLst>
            <a:lin ang="18900000" scaled="1"/>
          </a:gradFill>
          <a:ln w="19050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4997" name="Group 5"/>
          <p:cNvGrpSpPr>
            <a:grpSpLocks/>
          </p:cNvGrpSpPr>
          <p:nvPr/>
        </p:nvGrpSpPr>
        <p:grpSpPr bwMode="auto">
          <a:xfrm>
            <a:off x="468313" y="4135438"/>
            <a:ext cx="1995487" cy="2462212"/>
            <a:chOff x="-1469" y="3942"/>
            <a:chExt cx="909" cy="1122"/>
          </a:xfrm>
        </p:grpSpPr>
        <p:sp>
          <p:nvSpPr>
            <p:cNvPr id="84998" name="Freeform 6"/>
            <p:cNvSpPr>
              <a:spLocks/>
            </p:cNvSpPr>
            <p:nvPr/>
          </p:nvSpPr>
          <p:spPr bwMode="auto">
            <a:xfrm>
              <a:off x="-790" y="4634"/>
              <a:ext cx="4" cy="8"/>
            </a:xfrm>
            <a:custGeom>
              <a:avLst/>
              <a:gdLst>
                <a:gd name="T0" fmla="*/ 2 w 7"/>
                <a:gd name="T1" fmla="*/ 0 h 12"/>
                <a:gd name="T2" fmla="*/ 7 w 7"/>
                <a:gd name="T3" fmla="*/ 12 h 12"/>
                <a:gd name="T4" fmla="*/ 0 w 7"/>
                <a:gd name="T5" fmla="*/ 9 h 12"/>
                <a:gd name="T6" fmla="*/ 2 w 7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12">
                  <a:moveTo>
                    <a:pt x="2" y="0"/>
                  </a:moveTo>
                  <a:lnTo>
                    <a:pt x="7" y="12"/>
                  </a:lnTo>
                  <a:lnTo>
                    <a:pt x="0" y="9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999" name="Freeform 7"/>
            <p:cNvSpPr>
              <a:spLocks/>
            </p:cNvSpPr>
            <p:nvPr/>
          </p:nvSpPr>
          <p:spPr bwMode="auto">
            <a:xfrm>
              <a:off x="-756" y="4659"/>
              <a:ext cx="23" cy="27"/>
            </a:xfrm>
            <a:custGeom>
              <a:avLst/>
              <a:gdLst>
                <a:gd name="T0" fmla="*/ 27 w 37"/>
                <a:gd name="T1" fmla="*/ 0 h 38"/>
                <a:gd name="T2" fmla="*/ 37 w 37"/>
                <a:gd name="T3" fmla="*/ 4 h 38"/>
                <a:gd name="T4" fmla="*/ 34 w 37"/>
                <a:gd name="T5" fmla="*/ 15 h 38"/>
                <a:gd name="T6" fmla="*/ 34 w 37"/>
                <a:gd name="T7" fmla="*/ 38 h 38"/>
                <a:gd name="T8" fmla="*/ 26 w 37"/>
                <a:gd name="T9" fmla="*/ 28 h 38"/>
                <a:gd name="T10" fmla="*/ 20 w 37"/>
                <a:gd name="T11" fmla="*/ 26 h 38"/>
                <a:gd name="T12" fmla="*/ 18 w 37"/>
                <a:gd name="T13" fmla="*/ 34 h 38"/>
                <a:gd name="T14" fmla="*/ 12 w 37"/>
                <a:gd name="T15" fmla="*/ 34 h 38"/>
                <a:gd name="T16" fmla="*/ 0 w 37"/>
                <a:gd name="T17" fmla="*/ 31 h 38"/>
                <a:gd name="T18" fmla="*/ 13 w 37"/>
                <a:gd name="T19" fmla="*/ 25 h 38"/>
                <a:gd name="T20" fmla="*/ 13 w 37"/>
                <a:gd name="T21" fmla="*/ 8 h 38"/>
                <a:gd name="T22" fmla="*/ 25 w 37"/>
                <a:gd name="T23" fmla="*/ 18 h 38"/>
                <a:gd name="T24" fmla="*/ 27 w 37"/>
                <a:gd name="T2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7" h="38">
                  <a:moveTo>
                    <a:pt x="27" y="0"/>
                  </a:moveTo>
                  <a:lnTo>
                    <a:pt x="37" y="4"/>
                  </a:lnTo>
                  <a:lnTo>
                    <a:pt x="34" y="15"/>
                  </a:lnTo>
                  <a:lnTo>
                    <a:pt x="34" y="38"/>
                  </a:lnTo>
                  <a:lnTo>
                    <a:pt x="26" y="28"/>
                  </a:lnTo>
                  <a:lnTo>
                    <a:pt x="20" y="26"/>
                  </a:lnTo>
                  <a:lnTo>
                    <a:pt x="18" y="34"/>
                  </a:lnTo>
                  <a:lnTo>
                    <a:pt x="12" y="34"/>
                  </a:lnTo>
                  <a:lnTo>
                    <a:pt x="0" y="31"/>
                  </a:lnTo>
                  <a:lnTo>
                    <a:pt x="13" y="25"/>
                  </a:lnTo>
                  <a:lnTo>
                    <a:pt x="13" y="8"/>
                  </a:lnTo>
                  <a:lnTo>
                    <a:pt x="25" y="18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5000" name="Group 8"/>
            <p:cNvGrpSpPr>
              <a:grpSpLocks/>
            </p:cNvGrpSpPr>
            <p:nvPr/>
          </p:nvGrpSpPr>
          <p:grpSpPr bwMode="auto">
            <a:xfrm>
              <a:off x="-826" y="4537"/>
              <a:ext cx="130" cy="196"/>
              <a:chOff x="2679" y="2693"/>
              <a:chExt cx="203" cy="282"/>
            </a:xfrm>
          </p:grpSpPr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2679" y="2844"/>
                <a:ext cx="59" cy="84"/>
              </a:xfrm>
              <a:custGeom>
                <a:avLst/>
                <a:gdLst>
                  <a:gd name="T0" fmla="*/ 45 w 59"/>
                  <a:gd name="T1" fmla="*/ 0 h 84"/>
                  <a:gd name="T2" fmla="*/ 59 w 59"/>
                  <a:gd name="T3" fmla="*/ 4 h 84"/>
                  <a:gd name="T4" fmla="*/ 45 w 59"/>
                  <a:gd name="T5" fmla="*/ 44 h 84"/>
                  <a:gd name="T6" fmla="*/ 32 w 59"/>
                  <a:gd name="T7" fmla="*/ 48 h 84"/>
                  <a:gd name="T8" fmla="*/ 26 w 59"/>
                  <a:gd name="T9" fmla="*/ 58 h 84"/>
                  <a:gd name="T10" fmla="*/ 14 w 59"/>
                  <a:gd name="T11" fmla="*/ 69 h 84"/>
                  <a:gd name="T12" fmla="*/ 10 w 59"/>
                  <a:gd name="T13" fmla="*/ 84 h 84"/>
                  <a:gd name="T14" fmla="*/ 0 w 59"/>
                  <a:gd name="T15" fmla="*/ 75 h 84"/>
                  <a:gd name="T16" fmla="*/ 30 w 59"/>
                  <a:gd name="T17" fmla="*/ 39 h 84"/>
                  <a:gd name="T18" fmla="*/ 31 w 59"/>
                  <a:gd name="T19" fmla="*/ 27 h 84"/>
                  <a:gd name="T20" fmla="*/ 35 w 59"/>
                  <a:gd name="T21" fmla="*/ 27 h 84"/>
                  <a:gd name="T22" fmla="*/ 37 w 59"/>
                  <a:gd name="T23" fmla="*/ 10 h 84"/>
                  <a:gd name="T24" fmla="*/ 45 w 59"/>
                  <a:gd name="T25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9" h="84">
                    <a:moveTo>
                      <a:pt x="45" y="0"/>
                    </a:moveTo>
                    <a:lnTo>
                      <a:pt x="59" y="4"/>
                    </a:lnTo>
                    <a:lnTo>
                      <a:pt x="45" y="44"/>
                    </a:lnTo>
                    <a:lnTo>
                      <a:pt x="32" y="48"/>
                    </a:lnTo>
                    <a:lnTo>
                      <a:pt x="26" y="58"/>
                    </a:lnTo>
                    <a:lnTo>
                      <a:pt x="14" y="69"/>
                    </a:lnTo>
                    <a:lnTo>
                      <a:pt x="10" y="84"/>
                    </a:lnTo>
                    <a:lnTo>
                      <a:pt x="0" y="75"/>
                    </a:lnTo>
                    <a:lnTo>
                      <a:pt x="30" y="39"/>
                    </a:lnTo>
                    <a:lnTo>
                      <a:pt x="31" y="27"/>
                    </a:lnTo>
                    <a:lnTo>
                      <a:pt x="35" y="27"/>
                    </a:lnTo>
                    <a:lnTo>
                      <a:pt x="37" y="10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Freeform 10"/>
              <p:cNvSpPr>
                <a:spLocks/>
              </p:cNvSpPr>
              <p:nvPr/>
            </p:nvSpPr>
            <p:spPr bwMode="auto">
              <a:xfrm>
                <a:off x="2741" y="2814"/>
                <a:ext cx="25" cy="28"/>
              </a:xfrm>
              <a:custGeom>
                <a:avLst/>
                <a:gdLst>
                  <a:gd name="T0" fmla="*/ 14 w 25"/>
                  <a:gd name="T1" fmla="*/ 0 h 28"/>
                  <a:gd name="T2" fmla="*/ 1 w 25"/>
                  <a:gd name="T3" fmla="*/ 0 h 28"/>
                  <a:gd name="T4" fmla="*/ 0 w 25"/>
                  <a:gd name="T5" fmla="*/ 6 h 28"/>
                  <a:gd name="T6" fmla="*/ 0 w 25"/>
                  <a:gd name="T7" fmla="*/ 11 h 28"/>
                  <a:gd name="T8" fmla="*/ 16 w 25"/>
                  <a:gd name="T9" fmla="*/ 12 h 28"/>
                  <a:gd name="T10" fmla="*/ 10 w 25"/>
                  <a:gd name="T11" fmla="*/ 19 h 28"/>
                  <a:gd name="T12" fmla="*/ 9 w 25"/>
                  <a:gd name="T13" fmla="*/ 25 h 28"/>
                  <a:gd name="T14" fmla="*/ 15 w 25"/>
                  <a:gd name="T15" fmla="*/ 28 h 28"/>
                  <a:gd name="T16" fmla="*/ 23 w 25"/>
                  <a:gd name="T17" fmla="*/ 24 h 28"/>
                  <a:gd name="T18" fmla="*/ 25 w 25"/>
                  <a:gd name="T19" fmla="*/ 14 h 28"/>
                  <a:gd name="T20" fmla="*/ 21 w 25"/>
                  <a:gd name="T21" fmla="*/ 6 h 28"/>
                  <a:gd name="T22" fmla="*/ 14 w 25"/>
                  <a:gd name="T23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5" h="28">
                    <a:moveTo>
                      <a:pt x="14" y="0"/>
                    </a:moveTo>
                    <a:lnTo>
                      <a:pt x="1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16" y="12"/>
                    </a:lnTo>
                    <a:lnTo>
                      <a:pt x="10" y="19"/>
                    </a:lnTo>
                    <a:lnTo>
                      <a:pt x="9" y="25"/>
                    </a:lnTo>
                    <a:lnTo>
                      <a:pt x="15" y="28"/>
                    </a:lnTo>
                    <a:lnTo>
                      <a:pt x="23" y="24"/>
                    </a:lnTo>
                    <a:lnTo>
                      <a:pt x="25" y="14"/>
                    </a:lnTo>
                    <a:lnTo>
                      <a:pt x="21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821" y="2786"/>
                <a:ext cx="13" cy="17"/>
              </a:xfrm>
              <a:custGeom>
                <a:avLst/>
                <a:gdLst>
                  <a:gd name="T0" fmla="*/ 1 w 13"/>
                  <a:gd name="T1" fmla="*/ 0 h 17"/>
                  <a:gd name="T2" fmla="*/ 13 w 13"/>
                  <a:gd name="T3" fmla="*/ 4 h 17"/>
                  <a:gd name="T4" fmla="*/ 8 w 13"/>
                  <a:gd name="T5" fmla="*/ 17 h 17"/>
                  <a:gd name="T6" fmla="*/ 0 w 13"/>
                  <a:gd name="T7" fmla="*/ 13 h 17"/>
                  <a:gd name="T8" fmla="*/ 1 w 13"/>
                  <a:gd name="T9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7">
                    <a:moveTo>
                      <a:pt x="1" y="0"/>
                    </a:moveTo>
                    <a:lnTo>
                      <a:pt x="13" y="4"/>
                    </a:lnTo>
                    <a:lnTo>
                      <a:pt x="8" y="17"/>
                    </a:lnTo>
                    <a:lnTo>
                      <a:pt x="0" y="1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2826" y="2819"/>
                <a:ext cx="38" cy="61"/>
              </a:xfrm>
              <a:custGeom>
                <a:avLst/>
                <a:gdLst>
                  <a:gd name="T0" fmla="*/ 10 w 38"/>
                  <a:gd name="T1" fmla="*/ 0 h 61"/>
                  <a:gd name="T2" fmla="*/ 23 w 38"/>
                  <a:gd name="T3" fmla="*/ 6 h 61"/>
                  <a:gd name="T4" fmla="*/ 31 w 38"/>
                  <a:gd name="T5" fmla="*/ 7 h 61"/>
                  <a:gd name="T6" fmla="*/ 31 w 38"/>
                  <a:gd name="T7" fmla="*/ 24 h 61"/>
                  <a:gd name="T8" fmla="*/ 38 w 38"/>
                  <a:gd name="T9" fmla="*/ 35 h 61"/>
                  <a:gd name="T10" fmla="*/ 21 w 38"/>
                  <a:gd name="T11" fmla="*/ 35 h 61"/>
                  <a:gd name="T12" fmla="*/ 20 w 38"/>
                  <a:gd name="T13" fmla="*/ 44 h 61"/>
                  <a:gd name="T14" fmla="*/ 27 w 38"/>
                  <a:gd name="T15" fmla="*/ 49 h 61"/>
                  <a:gd name="T16" fmla="*/ 26 w 38"/>
                  <a:gd name="T17" fmla="*/ 52 h 61"/>
                  <a:gd name="T18" fmla="*/ 12 w 38"/>
                  <a:gd name="T19" fmla="*/ 61 h 61"/>
                  <a:gd name="T20" fmla="*/ 12 w 38"/>
                  <a:gd name="T21" fmla="*/ 48 h 61"/>
                  <a:gd name="T22" fmla="*/ 9 w 38"/>
                  <a:gd name="T23" fmla="*/ 48 h 61"/>
                  <a:gd name="T24" fmla="*/ 8 w 38"/>
                  <a:gd name="T25" fmla="*/ 40 h 61"/>
                  <a:gd name="T26" fmla="*/ 0 w 38"/>
                  <a:gd name="T27" fmla="*/ 33 h 61"/>
                  <a:gd name="T28" fmla="*/ 1 w 38"/>
                  <a:gd name="T29" fmla="*/ 32 h 61"/>
                  <a:gd name="T30" fmla="*/ 7 w 38"/>
                  <a:gd name="T31" fmla="*/ 27 h 61"/>
                  <a:gd name="T32" fmla="*/ 12 w 38"/>
                  <a:gd name="T33" fmla="*/ 28 h 61"/>
                  <a:gd name="T34" fmla="*/ 7 w 38"/>
                  <a:gd name="T35" fmla="*/ 23 h 61"/>
                  <a:gd name="T36" fmla="*/ 8 w 38"/>
                  <a:gd name="T37" fmla="*/ 18 h 61"/>
                  <a:gd name="T38" fmla="*/ 1 w 38"/>
                  <a:gd name="T39" fmla="*/ 17 h 61"/>
                  <a:gd name="T40" fmla="*/ 3 w 38"/>
                  <a:gd name="T41" fmla="*/ 7 h 61"/>
                  <a:gd name="T42" fmla="*/ 10 w 38"/>
                  <a:gd name="T43" fmla="*/ 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8" h="61">
                    <a:moveTo>
                      <a:pt x="10" y="0"/>
                    </a:moveTo>
                    <a:lnTo>
                      <a:pt x="23" y="6"/>
                    </a:lnTo>
                    <a:lnTo>
                      <a:pt x="31" y="7"/>
                    </a:lnTo>
                    <a:lnTo>
                      <a:pt x="31" y="24"/>
                    </a:lnTo>
                    <a:lnTo>
                      <a:pt x="38" y="35"/>
                    </a:lnTo>
                    <a:lnTo>
                      <a:pt x="21" y="35"/>
                    </a:lnTo>
                    <a:lnTo>
                      <a:pt x="20" y="44"/>
                    </a:lnTo>
                    <a:lnTo>
                      <a:pt x="27" y="49"/>
                    </a:lnTo>
                    <a:lnTo>
                      <a:pt x="26" y="52"/>
                    </a:lnTo>
                    <a:lnTo>
                      <a:pt x="12" y="61"/>
                    </a:lnTo>
                    <a:lnTo>
                      <a:pt x="12" y="48"/>
                    </a:lnTo>
                    <a:lnTo>
                      <a:pt x="9" y="48"/>
                    </a:lnTo>
                    <a:lnTo>
                      <a:pt x="8" y="40"/>
                    </a:lnTo>
                    <a:lnTo>
                      <a:pt x="0" y="33"/>
                    </a:lnTo>
                    <a:lnTo>
                      <a:pt x="1" y="32"/>
                    </a:lnTo>
                    <a:lnTo>
                      <a:pt x="7" y="27"/>
                    </a:lnTo>
                    <a:lnTo>
                      <a:pt x="12" y="28"/>
                    </a:lnTo>
                    <a:lnTo>
                      <a:pt x="7" y="23"/>
                    </a:lnTo>
                    <a:lnTo>
                      <a:pt x="8" y="18"/>
                    </a:lnTo>
                    <a:lnTo>
                      <a:pt x="1" y="17"/>
                    </a:lnTo>
                    <a:lnTo>
                      <a:pt x="3" y="7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5" name="Freeform 13"/>
              <p:cNvSpPr>
                <a:spLocks/>
              </p:cNvSpPr>
              <p:nvPr/>
            </p:nvSpPr>
            <p:spPr bwMode="auto">
              <a:xfrm>
                <a:off x="2772" y="2826"/>
                <a:ext cx="50" cy="59"/>
              </a:xfrm>
              <a:custGeom>
                <a:avLst/>
                <a:gdLst>
                  <a:gd name="T0" fmla="*/ 32 w 50"/>
                  <a:gd name="T1" fmla="*/ 0 h 59"/>
                  <a:gd name="T2" fmla="*/ 39 w 50"/>
                  <a:gd name="T3" fmla="*/ 5 h 59"/>
                  <a:gd name="T4" fmla="*/ 50 w 50"/>
                  <a:gd name="T5" fmla="*/ 10 h 59"/>
                  <a:gd name="T6" fmla="*/ 49 w 50"/>
                  <a:gd name="T7" fmla="*/ 19 h 59"/>
                  <a:gd name="T8" fmla="*/ 32 w 50"/>
                  <a:gd name="T9" fmla="*/ 19 h 59"/>
                  <a:gd name="T10" fmla="*/ 38 w 50"/>
                  <a:gd name="T11" fmla="*/ 28 h 59"/>
                  <a:gd name="T12" fmla="*/ 28 w 50"/>
                  <a:gd name="T13" fmla="*/ 34 h 59"/>
                  <a:gd name="T14" fmla="*/ 21 w 50"/>
                  <a:gd name="T15" fmla="*/ 45 h 59"/>
                  <a:gd name="T16" fmla="*/ 0 w 50"/>
                  <a:gd name="T17" fmla="*/ 59 h 59"/>
                  <a:gd name="T18" fmla="*/ 8 w 50"/>
                  <a:gd name="T19" fmla="*/ 17 h 59"/>
                  <a:gd name="T20" fmla="*/ 26 w 50"/>
                  <a:gd name="T21" fmla="*/ 17 h 59"/>
                  <a:gd name="T22" fmla="*/ 26 w 50"/>
                  <a:gd name="T23" fmla="*/ 6 h 59"/>
                  <a:gd name="T24" fmla="*/ 32 w 50"/>
                  <a:gd name="T25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0" h="59">
                    <a:moveTo>
                      <a:pt x="32" y="0"/>
                    </a:moveTo>
                    <a:lnTo>
                      <a:pt x="39" y="5"/>
                    </a:lnTo>
                    <a:lnTo>
                      <a:pt x="50" y="10"/>
                    </a:lnTo>
                    <a:lnTo>
                      <a:pt x="49" y="19"/>
                    </a:lnTo>
                    <a:lnTo>
                      <a:pt x="32" y="19"/>
                    </a:lnTo>
                    <a:lnTo>
                      <a:pt x="38" y="28"/>
                    </a:lnTo>
                    <a:lnTo>
                      <a:pt x="28" y="34"/>
                    </a:lnTo>
                    <a:lnTo>
                      <a:pt x="21" y="45"/>
                    </a:lnTo>
                    <a:lnTo>
                      <a:pt x="0" y="59"/>
                    </a:lnTo>
                    <a:lnTo>
                      <a:pt x="8" y="17"/>
                    </a:lnTo>
                    <a:lnTo>
                      <a:pt x="26" y="17"/>
                    </a:lnTo>
                    <a:lnTo>
                      <a:pt x="26" y="6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6" name="Freeform 14"/>
              <p:cNvSpPr>
                <a:spLocks/>
              </p:cNvSpPr>
              <p:nvPr/>
            </p:nvSpPr>
            <p:spPr bwMode="auto">
              <a:xfrm>
                <a:off x="2719" y="2693"/>
                <a:ext cx="102" cy="126"/>
              </a:xfrm>
              <a:custGeom>
                <a:avLst/>
                <a:gdLst>
                  <a:gd name="T0" fmla="*/ 20 w 102"/>
                  <a:gd name="T1" fmla="*/ 8 h 126"/>
                  <a:gd name="T2" fmla="*/ 32 w 102"/>
                  <a:gd name="T3" fmla="*/ 6 h 126"/>
                  <a:gd name="T4" fmla="*/ 47 w 102"/>
                  <a:gd name="T5" fmla="*/ 13 h 126"/>
                  <a:gd name="T6" fmla="*/ 52 w 102"/>
                  <a:gd name="T7" fmla="*/ 9 h 126"/>
                  <a:gd name="T8" fmla="*/ 52 w 102"/>
                  <a:gd name="T9" fmla="*/ 0 h 126"/>
                  <a:gd name="T10" fmla="*/ 59 w 102"/>
                  <a:gd name="T11" fmla="*/ 12 h 126"/>
                  <a:gd name="T12" fmla="*/ 66 w 102"/>
                  <a:gd name="T13" fmla="*/ 19 h 126"/>
                  <a:gd name="T14" fmla="*/ 61 w 102"/>
                  <a:gd name="T15" fmla="*/ 25 h 126"/>
                  <a:gd name="T16" fmla="*/ 61 w 102"/>
                  <a:gd name="T17" fmla="*/ 32 h 126"/>
                  <a:gd name="T18" fmla="*/ 67 w 102"/>
                  <a:gd name="T19" fmla="*/ 44 h 126"/>
                  <a:gd name="T20" fmla="*/ 60 w 102"/>
                  <a:gd name="T21" fmla="*/ 51 h 126"/>
                  <a:gd name="T22" fmla="*/ 60 w 102"/>
                  <a:gd name="T23" fmla="*/ 66 h 126"/>
                  <a:gd name="T24" fmla="*/ 48 w 102"/>
                  <a:gd name="T25" fmla="*/ 66 h 126"/>
                  <a:gd name="T26" fmla="*/ 48 w 102"/>
                  <a:gd name="T27" fmla="*/ 73 h 126"/>
                  <a:gd name="T28" fmla="*/ 52 w 102"/>
                  <a:gd name="T29" fmla="*/ 79 h 126"/>
                  <a:gd name="T30" fmla="*/ 61 w 102"/>
                  <a:gd name="T31" fmla="*/ 79 h 126"/>
                  <a:gd name="T32" fmla="*/ 61 w 102"/>
                  <a:gd name="T33" fmla="*/ 85 h 126"/>
                  <a:gd name="T34" fmla="*/ 53 w 102"/>
                  <a:gd name="T35" fmla="*/ 91 h 126"/>
                  <a:gd name="T36" fmla="*/ 48 w 102"/>
                  <a:gd name="T37" fmla="*/ 90 h 126"/>
                  <a:gd name="T38" fmla="*/ 53 w 102"/>
                  <a:gd name="T39" fmla="*/ 96 h 126"/>
                  <a:gd name="T40" fmla="*/ 65 w 102"/>
                  <a:gd name="T41" fmla="*/ 97 h 126"/>
                  <a:gd name="T42" fmla="*/ 79 w 102"/>
                  <a:gd name="T43" fmla="*/ 90 h 126"/>
                  <a:gd name="T44" fmla="*/ 88 w 102"/>
                  <a:gd name="T45" fmla="*/ 101 h 126"/>
                  <a:gd name="T46" fmla="*/ 96 w 102"/>
                  <a:gd name="T47" fmla="*/ 107 h 126"/>
                  <a:gd name="T48" fmla="*/ 98 w 102"/>
                  <a:gd name="T49" fmla="*/ 119 h 126"/>
                  <a:gd name="T50" fmla="*/ 102 w 102"/>
                  <a:gd name="T51" fmla="*/ 120 h 126"/>
                  <a:gd name="T52" fmla="*/ 102 w 102"/>
                  <a:gd name="T53" fmla="*/ 125 h 126"/>
                  <a:gd name="T54" fmla="*/ 91 w 102"/>
                  <a:gd name="T55" fmla="*/ 126 h 126"/>
                  <a:gd name="T56" fmla="*/ 86 w 102"/>
                  <a:gd name="T57" fmla="*/ 121 h 126"/>
                  <a:gd name="T58" fmla="*/ 79 w 102"/>
                  <a:gd name="T59" fmla="*/ 120 h 126"/>
                  <a:gd name="T60" fmla="*/ 73 w 102"/>
                  <a:gd name="T61" fmla="*/ 115 h 126"/>
                  <a:gd name="T62" fmla="*/ 71 w 102"/>
                  <a:gd name="T63" fmla="*/ 122 h 126"/>
                  <a:gd name="T64" fmla="*/ 60 w 102"/>
                  <a:gd name="T65" fmla="*/ 126 h 126"/>
                  <a:gd name="T66" fmla="*/ 60 w 102"/>
                  <a:gd name="T67" fmla="*/ 119 h 126"/>
                  <a:gd name="T68" fmla="*/ 66 w 102"/>
                  <a:gd name="T69" fmla="*/ 115 h 126"/>
                  <a:gd name="T70" fmla="*/ 61 w 102"/>
                  <a:gd name="T71" fmla="*/ 107 h 126"/>
                  <a:gd name="T72" fmla="*/ 25 w 102"/>
                  <a:gd name="T73" fmla="*/ 114 h 126"/>
                  <a:gd name="T74" fmla="*/ 23 w 102"/>
                  <a:gd name="T75" fmla="*/ 104 h 126"/>
                  <a:gd name="T76" fmla="*/ 31 w 102"/>
                  <a:gd name="T77" fmla="*/ 99 h 126"/>
                  <a:gd name="T78" fmla="*/ 30 w 102"/>
                  <a:gd name="T79" fmla="*/ 90 h 126"/>
                  <a:gd name="T80" fmla="*/ 25 w 102"/>
                  <a:gd name="T81" fmla="*/ 91 h 126"/>
                  <a:gd name="T82" fmla="*/ 5 w 102"/>
                  <a:gd name="T83" fmla="*/ 78 h 126"/>
                  <a:gd name="T84" fmla="*/ 7 w 102"/>
                  <a:gd name="T85" fmla="*/ 70 h 126"/>
                  <a:gd name="T86" fmla="*/ 0 w 102"/>
                  <a:gd name="T87" fmla="*/ 66 h 126"/>
                  <a:gd name="T88" fmla="*/ 1 w 102"/>
                  <a:gd name="T89" fmla="*/ 54 h 126"/>
                  <a:gd name="T90" fmla="*/ 8 w 102"/>
                  <a:gd name="T91" fmla="*/ 54 h 126"/>
                  <a:gd name="T92" fmla="*/ 5 w 102"/>
                  <a:gd name="T93" fmla="*/ 63 h 126"/>
                  <a:gd name="T94" fmla="*/ 10 w 102"/>
                  <a:gd name="T95" fmla="*/ 67 h 126"/>
                  <a:gd name="T96" fmla="*/ 18 w 102"/>
                  <a:gd name="T97" fmla="*/ 66 h 126"/>
                  <a:gd name="T98" fmla="*/ 17 w 102"/>
                  <a:gd name="T99" fmla="*/ 48 h 126"/>
                  <a:gd name="T100" fmla="*/ 11 w 102"/>
                  <a:gd name="T101" fmla="*/ 46 h 126"/>
                  <a:gd name="T102" fmla="*/ 10 w 102"/>
                  <a:gd name="T103" fmla="*/ 37 h 126"/>
                  <a:gd name="T104" fmla="*/ 7 w 102"/>
                  <a:gd name="T105" fmla="*/ 31 h 126"/>
                  <a:gd name="T106" fmla="*/ 17 w 102"/>
                  <a:gd name="T107" fmla="*/ 0 h 126"/>
                  <a:gd name="T108" fmla="*/ 20 w 102"/>
                  <a:gd name="T109" fmla="*/ 8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02" h="126">
                    <a:moveTo>
                      <a:pt x="20" y="8"/>
                    </a:moveTo>
                    <a:lnTo>
                      <a:pt x="32" y="6"/>
                    </a:lnTo>
                    <a:lnTo>
                      <a:pt x="47" y="13"/>
                    </a:lnTo>
                    <a:lnTo>
                      <a:pt x="52" y="9"/>
                    </a:lnTo>
                    <a:lnTo>
                      <a:pt x="52" y="0"/>
                    </a:lnTo>
                    <a:lnTo>
                      <a:pt x="59" y="12"/>
                    </a:lnTo>
                    <a:lnTo>
                      <a:pt x="66" y="19"/>
                    </a:lnTo>
                    <a:lnTo>
                      <a:pt x="61" y="25"/>
                    </a:lnTo>
                    <a:lnTo>
                      <a:pt x="61" y="32"/>
                    </a:lnTo>
                    <a:lnTo>
                      <a:pt x="67" y="44"/>
                    </a:lnTo>
                    <a:lnTo>
                      <a:pt x="60" y="51"/>
                    </a:lnTo>
                    <a:lnTo>
                      <a:pt x="60" y="66"/>
                    </a:lnTo>
                    <a:lnTo>
                      <a:pt x="48" y="66"/>
                    </a:lnTo>
                    <a:lnTo>
                      <a:pt x="48" y="73"/>
                    </a:lnTo>
                    <a:lnTo>
                      <a:pt x="52" y="79"/>
                    </a:lnTo>
                    <a:lnTo>
                      <a:pt x="61" y="79"/>
                    </a:lnTo>
                    <a:lnTo>
                      <a:pt x="61" y="85"/>
                    </a:lnTo>
                    <a:lnTo>
                      <a:pt x="53" y="91"/>
                    </a:lnTo>
                    <a:lnTo>
                      <a:pt x="48" y="90"/>
                    </a:lnTo>
                    <a:lnTo>
                      <a:pt x="53" y="96"/>
                    </a:lnTo>
                    <a:lnTo>
                      <a:pt x="65" y="97"/>
                    </a:lnTo>
                    <a:lnTo>
                      <a:pt x="79" y="90"/>
                    </a:lnTo>
                    <a:lnTo>
                      <a:pt x="88" y="101"/>
                    </a:lnTo>
                    <a:lnTo>
                      <a:pt x="96" y="107"/>
                    </a:lnTo>
                    <a:lnTo>
                      <a:pt x="98" y="119"/>
                    </a:lnTo>
                    <a:lnTo>
                      <a:pt x="102" y="120"/>
                    </a:lnTo>
                    <a:lnTo>
                      <a:pt x="102" y="125"/>
                    </a:lnTo>
                    <a:lnTo>
                      <a:pt x="91" y="126"/>
                    </a:lnTo>
                    <a:lnTo>
                      <a:pt x="86" y="121"/>
                    </a:lnTo>
                    <a:lnTo>
                      <a:pt x="79" y="120"/>
                    </a:lnTo>
                    <a:lnTo>
                      <a:pt x="73" y="115"/>
                    </a:lnTo>
                    <a:lnTo>
                      <a:pt x="71" y="122"/>
                    </a:lnTo>
                    <a:lnTo>
                      <a:pt x="60" y="126"/>
                    </a:lnTo>
                    <a:lnTo>
                      <a:pt x="60" y="119"/>
                    </a:lnTo>
                    <a:lnTo>
                      <a:pt x="66" y="115"/>
                    </a:lnTo>
                    <a:lnTo>
                      <a:pt x="61" y="107"/>
                    </a:lnTo>
                    <a:lnTo>
                      <a:pt x="25" y="114"/>
                    </a:lnTo>
                    <a:lnTo>
                      <a:pt x="23" y="104"/>
                    </a:lnTo>
                    <a:lnTo>
                      <a:pt x="31" y="99"/>
                    </a:lnTo>
                    <a:lnTo>
                      <a:pt x="30" y="90"/>
                    </a:lnTo>
                    <a:lnTo>
                      <a:pt x="25" y="91"/>
                    </a:lnTo>
                    <a:lnTo>
                      <a:pt x="5" y="78"/>
                    </a:lnTo>
                    <a:lnTo>
                      <a:pt x="7" y="70"/>
                    </a:lnTo>
                    <a:lnTo>
                      <a:pt x="0" y="66"/>
                    </a:lnTo>
                    <a:lnTo>
                      <a:pt x="1" y="54"/>
                    </a:lnTo>
                    <a:lnTo>
                      <a:pt x="8" y="54"/>
                    </a:lnTo>
                    <a:lnTo>
                      <a:pt x="5" y="63"/>
                    </a:lnTo>
                    <a:lnTo>
                      <a:pt x="10" y="67"/>
                    </a:lnTo>
                    <a:lnTo>
                      <a:pt x="18" y="66"/>
                    </a:lnTo>
                    <a:lnTo>
                      <a:pt x="17" y="48"/>
                    </a:lnTo>
                    <a:lnTo>
                      <a:pt x="11" y="46"/>
                    </a:lnTo>
                    <a:lnTo>
                      <a:pt x="10" y="37"/>
                    </a:lnTo>
                    <a:lnTo>
                      <a:pt x="7" y="31"/>
                    </a:lnTo>
                    <a:lnTo>
                      <a:pt x="17" y="0"/>
                    </a:lnTo>
                    <a:lnTo>
                      <a:pt x="20" y="8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7" name="Freeform 15"/>
              <p:cNvSpPr>
                <a:spLocks/>
              </p:cNvSpPr>
              <p:nvPr/>
            </p:nvSpPr>
            <p:spPr bwMode="auto">
              <a:xfrm>
                <a:off x="2857" y="2860"/>
                <a:ext cx="12" cy="18"/>
              </a:xfrm>
              <a:custGeom>
                <a:avLst/>
                <a:gdLst>
                  <a:gd name="T0" fmla="*/ 0 w 12"/>
                  <a:gd name="T1" fmla="*/ 0 h 18"/>
                  <a:gd name="T2" fmla="*/ 12 w 12"/>
                  <a:gd name="T3" fmla="*/ 9 h 18"/>
                  <a:gd name="T4" fmla="*/ 4 w 12"/>
                  <a:gd name="T5" fmla="*/ 18 h 18"/>
                  <a:gd name="T6" fmla="*/ 0 w 12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18">
                    <a:moveTo>
                      <a:pt x="0" y="0"/>
                    </a:moveTo>
                    <a:lnTo>
                      <a:pt x="12" y="9"/>
                    </a:lnTo>
                    <a:lnTo>
                      <a:pt x="4" y="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8" name="Freeform 16"/>
              <p:cNvSpPr>
                <a:spLocks/>
              </p:cNvSpPr>
              <p:nvPr/>
            </p:nvSpPr>
            <p:spPr bwMode="auto">
              <a:xfrm>
                <a:off x="2871" y="2871"/>
                <a:ext cx="9" cy="23"/>
              </a:xfrm>
              <a:custGeom>
                <a:avLst/>
                <a:gdLst>
                  <a:gd name="T0" fmla="*/ 3 w 9"/>
                  <a:gd name="T1" fmla="*/ 0 h 23"/>
                  <a:gd name="T2" fmla="*/ 9 w 9"/>
                  <a:gd name="T3" fmla="*/ 10 h 23"/>
                  <a:gd name="T4" fmla="*/ 9 w 9"/>
                  <a:gd name="T5" fmla="*/ 23 h 23"/>
                  <a:gd name="T6" fmla="*/ 3 w 9"/>
                  <a:gd name="T7" fmla="*/ 17 h 23"/>
                  <a:gd name="T8" fmla="*/ 0 w 9"/>
                  <a:gd name="T9" fmla="*/ 11 h 23"/>
                  <a:gd name="T10" fmla="*/ 3 w 9"/>
                  <a:gd name="T1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" h="23">
                    <a:moveTo>
                      <a:pt x="3" y="0"/>
                    </a:moveTo>
                    <a:lnTo>
                      <a:pt x="9" y="10"/>
                    </a:lnTo>
                    <a:lnTo>
                      <a:pt x="9" y="23"/>
                    </a:lnTo>
                    <a:lnTo>
                      <a:pt x="3" y="17"/>
                    </a:lnTo>
                    <a:lnTo>
                      <a:pt x="0" y="11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2780" y="2885"/>
                <a:ext cx="102" cy="90"/>
              </a:xfrm>
              <a:custGeom>
                <a:avLst/>
                <a:gdLst>
                  <a:gd name="T0" fmla="*/ 72 w 102"/>
                  <a:gd name="T1" fmla="*/ 0 h 90"/>
                  <a:gd name="T2" fmla="*/ 83 w 102"/>
                  <a:gd name="T3" fmla="*/ 0 h 90"/>
                  <a:gd name="T4" fmla="*/ 83 w 102"/>
                  <a:gd name="T5" fmla="*/ 6 h 90"/>
                  <a:gd name="T6" fmla="*/ 89 w 102"/>
                  <a:gd name="T7" fmla="*/ 6 h 90"/>
                  <a:gd name="T8" fmla="*/ 96 w 102"/>
                  <a:gd name="T9" fmla="*/ 13 h 90"/>
                  <a:gd name="T10" fmla="*/ 97 w 102"/>
                  <a:gd name="T11" fmla="*/ 20 h 90"/>
                  <a:gd name="T12" fmla="*/ 102 w 102"/>
                  <a:gd name="T13" fmla="*/ 29 h 90"/>
                  <a:gd name="T14" fmla="*/ 102 w 102"/>
                  <a:gd name="T15" fmla="*/ 53 h 90"/>
                  <a:gd name="T16" fmla="*/ 95 w 102"/>
                  <a:gd name="T17" fmla="*/ 62 h 90"/>
                  <a:gd name="T18" fmla="*/ 95 w 102"/>
                  <a:gd name="T19" fmla="*/ 71 h 90"/>
                  <a:gd name="T20" fmla="*/ 88 w 102"/>
                  <a:gd name="T21" fmla="*/ 71 h 90"/>
                  <a:gd name="T22" fmla="*/ 89 w 102"/>
                  <a:gd name="T23" fmla="*/ 59 h 90"/>
                  <a:gd name="T24" fmla="*/ 76 w 102"/>
                  <a:gd name="T25" fmla="*/ 60 h 90"/>
                  <a:gd name="T26" fmla="*/ 76 w 102"/>
                  <a:gd name="T27" fmla="*/ 63 h 90"/>
                  <a:gd name="T28" fmla="*/ 83 w 102"/>
                  <a:gd name="T29" fmla="*/ 65 h 90"/>
                  <a:gd name="T30" fmla="*/ 83 w 102"/>
                  <a:gd name="T31" fmla="*/ 77 h 90"/>
                  <a:gd name="T32" fmla="*/ 76 w 102"/>
                  <a:gd name="T33" fmla="*/ 82 h 90"/>
                  <a:gd name="T34" fmla="*/ 73 w 102"/>
                  <a:gd name="T35" fmla="*/ 90 h 90"/>
                  <a:gd name="T36" fmla="*/ 66 w 102"/>
                  <a:gd name="T37" fmla="*/ 82 h 90"/>
                  <a:gd name="T38" fmla="*/ 57 w 102"/>
                  <a:gd name="T39" fmla="*/ 82 h 90"/>
                  <a:gd name="T40" fmla="*/ 49 w 102"/>
                  <a:gd name="T41" fmla="*/ 73 h 90"/>
                  <a:gd name="T42" fmla="*/ 41 w 102"/>
                  <a:gd name="T43" fmla="*/ 64 h 90"/>
                  <a:gd name="T44" fmla="*/ 41 w 102"/>
                  <a:gd name="T45" fmla="*/ 62 h 90"/>
                  <a:gd name="T46" fmla="*/ 49 w 102"/>
                  <a:gd name="T47" fmla="*/ 53 h 90"/>
                  <a:gd name="T48" fmla="*/ 41 w 102"/>
                  <a:gd name="T49" fmla="*/ 54 h 90"/>
                  <a:gd name="T50" fmla="*/ 38 w 102"/>
                  <a:gd name="T51" fmla="*/ 48 h 90"/>
                  <a:gd name="T52" fmla="*/ 35 w 102"/>
                  <a:gd name="T53" fmla="*/ 53 h 90"/>
                  <a:gd name="T54" fmla="*/ 19 w 102"/>
                  <a:gd name="T55" fmla="*/ 55 h 90"/>
                  <a:gd name="T56" fmla="*/ 18 w 102"/>
                  <a:gd name="T57" fmla="*/ 44 h 90"/>
                  <a:gd name="T58" fmla="*/ 11 w 102"/>
                  <a:gd name="T59" fmla="*/ 54 h 90"/>
                  <a:gd name="T60" fmla="*/ 12 w 102"/>
                  <a:gd name="T61" fmla="*/ 63 h 90"/>
                  <a:gd name="T62" fmla="*/ 5 w 102"/>
                  <a:gd name="T63" fmla="*/ 71 h 90"/>
                  <a:gd name="T64" fmla="*/ 0 w 102"/>
                  <a:gd name="T65" fmla="*/ 65 h 90"/>
                  <a:gd name="T66" fmla="*/ 0 w 102"/>
                  <a:gd name="T67" fmla="*/ 46 h 90"/>
                  <a:gd name="T68" fmla="*/ 7 w 102"/>
                  <a:gd name="T69" fmla="*/ 41 h 90"/>
                  <a:gd name="T70" fmla="*/ 15 w 102"/>
                  <a:gd name="T71" fmla="*/ 40 h 90"/>
                  <a:gd name="T72" fmla="*/ 18 w 102"/>
                  <a:gd name="T73" fmla="*/ 36 h 90"/>
                  <a:gd name="T74" fmla="*/ 23 w 102"/>
                  <a:gd name="T75" fmla="*/ 34 h 90"/>
                  <a:gd name="T76" fmla="*/ 29 w 102"/>
                  <a:gd name="T77" fmla="*/ 29 h 90"/>
                  <a:gd name="T78" fmla="*/ 41 w 102"/>
                  <a:gd name="T79" fmla="*/ 29 h 90"/>
                  <a:gd name="T80" fmla="*/ 46 w 102"/>
                  <a:gd name="T81" fmla="*/ 34 h 90"/>
                  <a:gd name="T82" fmla="*/ 47 w 102"/>
                  <a:gd name="T83" fmla="*/ 29 h 90"/>
                  <a:gd name="T84" fmla="*/ 58 w 102"/>
                  <a:gd name="T85" fmla="*/ 30 h 90"/>
                  <a:gd name="T86" fmla="*/ 58 w 102"/>
                  <a:gd name="T87" fmla="*/ 17 h 90"/>
                  <a:gd name="T88" fmla="*/ 72 w 102"/>
                  <a:gd name="T89" fmla="*/ 12 h 90"/>
                  <a:gd name="T90" fmla="*/ 72 w 102"/>
                  <a:gd name="T91" fmla="*/ 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02" h="90">
                    <a:moveTo>
                      <a:pt x="72" y="0"/>
                    </a:moveTo>
                    <a:lnTo>
                      <a:pt x="83" y="0"/>
                    </a:lnTo>
                    <a:lnTo>
                      <a:pt x="83" y="6"/>
                    </a:lnTo>
                    <a:lnTo>
                      <a:pt x="89" y="6"/>
                    </a:lnTo>
                    <a:lnTo>
                      <a:pt x="96" y="13"/>
                    </a:lnTo>
                    <a:lnTo>
                      <a:pt x="97" y="20"/>
                    </a:lnTo>
                    <a:lnTo>
                      <a:pt x="102" y="29"/>
                    </a:lnTo>
                    <a:lnTo>
                      <a:pt x="102" y="53"/>
                    </a:lnTo>
                    <a:lnTo>
                      <a:pt x="95" y="62"/>
                    </a:lnTo>
                    <a:lnTo>
                      <a:pt x="95" y="71"/>
                    </a:lnTo>
                    <a:lnTo>
                      <a:pt x="88" y="71"/>
                    </a:lnTo>
                    <a:lnTo>
                      <a:pt x="89" y="59"/>
                    </a:lnTo>
                    <a:lnTo>
                      <a:pt x="76" y="60"/>
                    </a:lnTo>
                    <a:lnTo>
                      <a:pt x="76" y="63"/>
                    </a:lnTo>
                    <a:lnTo>
                      <a:pt x="83" y="65"/>
                    </a:lnTo>
                    <a:lnTo>
                      <a:pt x="83" y="77"/>
                    </a:lnTo>
                    <a:lnTo>
                      <a:pt x="76" y="82"/>
                    </a:lnTo>
                    <a:lnTo>
                      <a:pt x="73" y="90"/>
                    </a:lnTo>
                    <a:lnTo>
                      <a:pt x="66" y="82"/>
                    </a:lnTo>
                    <a:lnTo>
                      <a:pt x="57" y="82"/>
                    </a:lnTo>
                    <a:lnTo>
                      <a:pt x="49" y="73"/>
                    </a:lnTo>
                    <a:lnTo>
                      <a:pt x="41" y="64"/>
                    </a:lnTo>
                    <a:lnTo>
                      <a:pt x="41" y="62"/>
                    </a:lnTo>
                    <a:lnTo>
                      <a:pt x="49" y="53"/>
                    </a:lnTo>
                    <a:lnTo>
                      <a:pt x="41" y="54"/>
                    </a:lnTo>
                    <a:lnTo>
                      <a:pt x="38" y="48"/>
                    </a:lnTo>
                    <a:lnTo>
                      <a:pt x="35" y="53"/>
                    </a:lnTo>
                    <a:lnTo>
                      <a:pt x="19" y="55"/>
                    </a:lnTo>
                    <a:lnTo>
                      <a:pt x="18" y="44"/>
                    </a:lnTo>
                    <a:lnTo>
                      <a:pt x="11" y="54"/>
                    </a:lnTo>
                    <a:lnTo>
                      <a:pt x="12" y="63"/>
                    </a:lnTo>
                    <a:lnTo>
                      <a:pt x="5" y="71"/>
                    </a:lnTo>
                    <a:lnTo>
                      <a:pt x="0" y="65"/>
                    </a:lnTo>
                    <a:lnTo>
                      <a:pt x="0" y="46"/>
                    </a:lnTo>
                    <a:lnTo>
                      <a:pt x="7" y="41"/>
                    </a:lnTo>
                    <a:lnTo>
                      <a:pt x="15" y="40"/>
                    </a:lnTo>
                    <a:lnTo>
                      <a:pt x="18" y="36"/>
                    </a:lnTo>
                    <a:lnTo>
                      <a:pt x="23" y="34"/>
                    </a:lnTo>
                    <a:lnTo>
                      <a:pt x="29" y="29"/>
                    </a:lnTo>
                    <a:lnTo>
                      <a:pt x="41" y="29"/>
                    </a:lnTo>
                    <a:lnTo>
                      <a:pt x="46" y="34"/>
                    </a:lnTo>
                    <a:lnTo>
                      <a:pt x="47" y="29"/>
                    </a:lnTo>
                    <a:lnTo>
                      <a:pt x="58" y="30"/>
                    </a:lnTo>
                    <a:lnTo>
                      <a:pt x="58" y="17"/>
                    </a:lnTo>
                    <a:lnTo>
                      <a:pt x="72" y="12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5010" name="Freeform 18"/>
            <p:cNvSpPr>
              <a:spLocks/>
            </p:cNvSpPr>
            <p:nvPr/>
          </p:nvSpPr>
          <p:spPr bwMode="auto">
            <a:xfrm>
              <a:off x="-1469" y="3942"/>
              <a:ext cx="569" cy="565"/>
            </a:xfrm>
            <a:custGeom>
              <a:avLst/>
              <a:gdLst>
                <a:gd name="T0" fmla="*/ 600 w 885"/>
                <a:gd name="T1" fmla="*/ 48 h 812"/>
                <a:gd name="T2" fmla="*/ 575 w 885"/>
                <a:gd name="T3" fmla="*/ 130 h 812"/>
                <a:gd name="T4" fmla="*/ 634 w 885"/>
                <a:gd name="T5" fmla="*/ 157 h 812"/>
                <a:gd name="T6" fmla="*/ 609 w 885"/>
                <a:gd name="T7" fmla="*/ 222 h 812"/>
                <a:gd name="T8" fmla="*/ 570 w 885"/>
                <a:gd name="T9" fmla="*/ 250 h 812"/>
                <a:gd name="T10" fmla="*/ 572 w 885"/>
                <a:gd name="T11" fmla="*/ 314 h 812"/>
                <a:gd name="T12" fmla="*/ 514 w 885"/>
                <a:gd name="T13" fmla="*/ 363 h 812"/>
                <a:gd name="T14" fmla="*/ 398 w 885"/>
                <a:gd name="T15" fmla="*/ 376 h 812"/>
                <a:gd name="T16" fmla="*/ 344 w 885"/>
                <a:gd name="T17" fmla="*/ 363 h 812"/>
                <a:gd name="T18" fmla="*/ 266 w 885"/>
                <a:gd name="T19" fmla="*/ 351 h 812"/>
                <a:gd name="T20" fmla="*/ 238 w 885"/>
                <a:gd name="T21" fmla="*/ 302 h 812"/>
                <a:gd name="T22" fmla="*/ 179 w 885"/>
                <a:gd name="T23" fmla="*/ 300 h 812"/>
                <a:gd name="T24" fmla="*/ 103 w 885"/>
                <a:gd name="T25" fmla="*/ 448 h 812"/>
                <a:gd name="T26" fmla="*/ 65 w 885"/>
                <a:gd name="T27" fmla="*/ 473 h 812"/>
                <a:gd name="T28" fmla="*/ 16 w 885"/>
                <a:gd name="T29" fmla="*/ 493 h 812"/>
                <a:gd name="T30" fmla="*/ 25 w 885"/>
                <a:gd name="T31" fmla="*/ 547 h 812"/>
                <a:gd name="T32" fmla="*/ 37 w 885"/>
                <a:gd name="T33" fmla="*/ 592 h 812"/>
                <a:gd name="T34" fmla="*/ 107 w 885"/>
                <a:gd name="T35" fmla="*/ 626 h 812"/>
                <a:gd name="T36" fmla="*/ 90 w 885"/>
                <a:gd name="T37" fmla="*/ 665 h 812"/>
                <a:gd name="T38" fmla="*/ 288 w 885"/>
                <a:gd name="T39" fmla="*/ 739 h 812"/>
                <a:gd name="T40" fmla="*/ 316 w 885"/>
                <a:gd name="T41" fmla="*/ 731 h 812"/>
                <a:gd name="T42" fmla="*/ 355 w 885"/>
                <a:gd name="T43" fmla="*/ 728 h 812"/>
                <a:gd name="T44" fmla="*/ 430 w 885"/>
                <a:gd name="T45" fmla="*/ 691 h 812"/>
                <a:gd name="T46" fmla="*/ 475 w 885"/>
                <a:gd name="T47" fmla="*/ 686 h 812"/>
                <a:gd name="T48" fmla="*/ 494 w 885"/>
                <a:gd name="T49" fmla="*/ 742 h 812"/>
                <a:gd name="T50" fmla="*/ 507 w 885"/>
                <a:gd name="T51" fmla="*/ 774 h 812"/>
                <a:gd name="T52" fmla="*/ 577 w 885"/>
                <a:gd name="T53" fmla="*/ 779 h 812"/>
                <a:gd name="T54" fmla="*/ 629 w 885"/>
                <a:gd name="T55" fmla="*/ 756 h 812"/>
                <a:gd name="T56" fmla="*/ 662 w 885"/>
                <a:gd name="T57" fmla="*/ 744 h 812"/>
                <a:gd name="T58" fmla="*/ 690 w 885"/>
                <a:gd name="T59" fmla="*/ 756 h 812"/>
                <a:gd name="T60" fmla="*/ 736 w 885"/>
                <a:gd name="T61" fmla="*/ 748 h 812"/>
                <a:gd name="T62" fmla="*/ 748 w 885"/>
                <a:gd name="T63" fmla="*/ 766 h 812"/>
                <a:gd name="T64" fmla="*/ 783 w 885"/>
                <a:gd name="T65" fmla="*/ 738 h 812"/>
                <a:gd name="T66" fmla="*/ 794 w 885"/>
                <a:gd name="T67" fmla="*/ 721 h 812"/>
                <a:gd name="T68" fmla="*/ 802 w 885"/>
                <a:gd name="T69" fmla="*/ 679 h 812"/>
                <a:gd name="T70" fmla="*/ 849 w 885"/>
                <a:gd name="T71" fmla="*/ 657 h 812"/>
                <a:gd name="T72" fmla="*/ 871 w 885"/>
                <a:gd name="T73" fmla="*/ 594 h 812"/>
                <a:gd name="T74" fmla="*/ 885 w 885"/>
                <a:gd name="T75" fmla="*/ 528 h 812"/>
                <a:gd name="T76" fmla="*/ 872 w 885"/>
                <a:gd name="T77" fmla="*/ 471 h 812"/>
                <a:gd name="T78" fmla="*/ 849 w 885"/>
                <a:gd name="T79" fmla="*/ 476 h 812"/>
                <a:gd name="T80" fmla="*/ 855 w 885"/>
                <a:gd name="T81" fmla="*/ 440 h 812"/>
                <a:gd name="T82" fmla="*/ 820 w 885"/>
                <a:gd name="T83" fmla="*/ 441 h 812"/>
                <a:gd name="T84" fmla="*/ 854 w 885"/>
                <a:gd name="T85" fmla="*/ 429 h 812"/>
                <a:gd name="T86" fmla="*/ 796 w 885"/>
                <a:gd name="T87" fmla="*/ 401 h 812"/>
                <a:gd name="T88" fmla="*/ 778 w 885"/>
                <a:gd name="T89" fmla="*/ 357 h 812"/>
                <a:gd name="T90" fmla="*/ 801 w 885"/>
                <a:gd name="T91" fmla="*/ 329 h 812"/>
                <a:gd name="T92" fmla="*/ 787 w 885"/>
                <a:gd name="T93" fmla="*/ 323 h 812"/>
                <a:gd name="T94" fmla="*/ 754 w 885"/>
                <a:gd name="T95" fmla="*/ 353 h 812"/>
                <a:gd name="T96" fmla="*/ 724 w 885"/>
                <a:gd name="T97" fmla="*/ 300 h 812"/>
                <a:gd name="T98" fmla="*/ 748 w 885"/>
                <a:gd name="T99" fmla="*/ 255 h 812"/>
                <a:gd name="T100" fmla="*/ 765 w 885"/>
                <a:gd name="T101" fmla="*/ 296 h 812"/>
                <a:gd name="T102" fmla="*/ 790 w 885"/>
                <a:gd name="T103" fmla="*/ 249 h 812"/>
                <a:gd name="T104" fmla="*/ 801 w 885"/>
                <a:gd name="T105" fmla="*/ 215 h 812"/>
                <a:gd name="T106" fmla="*/ 827 w 885"/>
                <a:gd name="T107" fmla="*/ 185 h 812"/>
                <a:gd name="T108" fmla="*/ 829 w 885"/>
                <a:gd name="T109" fmla="*/ 136 h 812"/>
                <a:gd name="T110" fmla="*/ 835 w 885"/>
                <a:gd name="T111" fmla="*/ 122 h 812"/>
                <a:gd name="T112" fmla="*/ 824 w 885"/>
                <a:gd name="T113" fmla="*/ 71 h 812"/>
                <a:gd name="T114" fmla="*/ 789 w 885"/>
                <a:gd name="T115" fmla="*/ 1 h 812"/>
                <a:gd name="T116" fmla="*/ 741 w 885"/>
                <a:gd name="T117" fmla="*/ 23 h 812"/>
                <a:gd name="T118" fmla="*/ 629 w 885"/>
                <a:gd name="T119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85" h="812">
                  <a:moveTo>
                    <a:pt x="629" y="0"/>
                  </a:moveTo>
                  <a:lnTo>
                    <a:pt x="583" y="42"/>
                  </a:lnTo>
                  <a:lnTo>
                    <a:pt x="600" y="48"/>
                  </a:lnTo>
                  <a:lnTo>
                    <a:pt x="599" y="87"/>
                  </a:lnTo>
                  <a:lnTo>
                    <a:pt x="605" y="108"/>
                  </a:lnTo>
                  <a:lnTo>
                    <a:pt x="575" y="130"/>
                  </a:lnTo>
                  <a:lnTo>
                    <a:pt x="588" y="172"/>
                  </a:lnTo>
                  <a:lnTo>
                    <a:pt x="618" y="157"/>
                  </a:lnTo>
                  <a:lnTo>
                    <a:pt x="634" y="157"/>
                  </a:lnTo>
                  <a:lnTo>
                    <a:pt x="627" y="178"/>
                  </a:lnTo>
                  <a:lnTo>
                    <a:pt x="616" y="200"/>
                  </a:lnTo>
                  <a:lnTo>
                    <a:pt x="609" y="222"/>
                  </a:lnTo>
                  <a:lnTo>
                    <a:pt x="603" y="240"/>
                  </a:lnTo>
                  <a:lnTo>
                    <a:pt x="590" y="251"/>
                  </a:lnTo>
                  <a:lnTo>
                    <a:pt x="570" y="250"/>
                  </a:lnTo>
                  <a:lnTo>
                    <a:pt x="569" y="272"/>
                  </a:lnTo>
                  <a:lnTo>
                    <a:pt x="580" y="281"/>
                  </a:lnTo>
                  <a:lnTo>
                    <a:pt x="572" y="314"/>
                  </a:lnTo>
                  <a:lnTo>
                    <a:pt x="560" y="321"/>
                  </a:lnTo>
                  <a:lnTo>
                    <a:pt x="535" y="346"/>
                  </a:lnTo>
                  <a:lnTo>
                    <a:pt x="514" y="363"/>
                  </a:lnTo>
                  <a:lnTo>
                    <a:pt x="476" y="368"/>
                  </a:lnTo>
                  <a:lnTo>
                    <a:pt x="412" y="368"/>
                  </a:lnTo>
                  <a:lnTo>
                    <a:pt x="398" y="376"/>
                  </a:lnTo>
                  <a:lnTo>
                    <a:pt x="379" y="387"/>
                  </a:lnTo>
                  <a:lnTo>
                    <a:pt x="363" y="372"/>
                  </a:lnTo>
                  <a:lnTo>
                    <a:pt x="344" y="363"/>
                  </a:lnTo>
                  <a:lnTo>
                    <a:pt x="330" y="356"/>
                  </a:lnTo>
                  <a:lnTo>
                    <a:pt x="312" y="351"/>
                  </a:lnTo>
                  <a:lnTo>
                    <a:pt x="266" y="351"/>
                  </a:lnTo>
                  <a:lnTo>
                    <a:pt x="266" y="334"/>
                  </a:lnTo>
                  <a:lnTo>
                    <a:pt x="257" y="309"/>
                  </a:lnTo>
                  <a:lnTo>
                    <a:pt x="238" y="302"/>
                  </a:lnTo>
                  <a:lnTo>
                    <a:pt x="209" y="296"/>
                  </a:lnTo>
                  <a:lnTo>
                    <a:pt x="200" y="286"/>
                  </a:lnTo>
                  <a:lnTo>
                    <a:pt x="179" y="300"/>
                  </a:lnTo>
                  <a:lnTo>
                    <a:pt x="173" y="329"/>
                  </a:lnTo>
                  <a:lnTo>
                    <a:pt x="138" y="334"/>
                  </a:lnTo>
                  <a:lnTo>
                    <a:pt x="103" y="448"/>
                  </a:lnTo>
                  <a:lnTo>
                    <a:pt x="108" y="454"/>
                  </a:lnTo>
                  <a:lnTo>
                    <a:pt x="82" y="463"/>
                  </a:lnTo>
                  <a:lnTo>
                    <a:pt x="65" y="473"/>
                  </a:lnTo>
                  <a:lnTo>
                    <a:pt x="50" y="482"/>
                  </a:lnTo>
                  <a:lnTo>
                    <a:pt x="31" y="482"/>
                  </a:lnTo>
                  <a:lnTo>
                    <a:pt x="16" y="493"/>
                  </a:lnTo>
                  <a:lnTo>
                    <a:pt x="0" y="507"/>
                  </a:lnTo>
                  <a:lnTo>
                    <a:pt x="11" y="531"/>
                  </a:lnTo>
                  <a:lnTo>
                    <a:pt x="25" y="547"/>
                  </a:lnTo>
                  <a:lnTo>
                    <a:pt x="31" y="555"/>
                  </a:lnTo>
                  <a:lnTo>
                    <a:pt x="18" y="558"/>
                  </a:lnTo>
                  <a:lnTo>
                    <a:pt x="37" y="592"/>
                  </a:lnTo>
                  <a:lnTo>
                    <a:pt x="94" y="592"/>
                  </a:lnTo>
                  <a:lnTo>
                    <a:pt x="120" y="614"/>
                  </a:lnTo>
                  <a:lnTo>
                    <a:pt x="107" y="626"/>
                  </a:lnTo>
                  <a:lnTo>
                    <a:pt x="96" y="632"/>
                  </a:lnTo>
                  <a:lnTo>
                    <a:pt x="95" y="646"/>
                  </a:lnTo>
                  <a:lnTo>
                    <a:pt x="90" y="665"/>
                  </a:lnTo>
                  <a:lnTo>
                    <a:pt x="96" y="680"/>
                  </a:lnTo>
                  <a:lnTo>
                    <a:pt x="110" y="703"/>
                  </a:lnTo>
                  <a:lnTo>
                    <a:pt x="288" y="739"/>
                  </a:lnTo>
                  <a:lnTo>
                    <a:pt x="303" y="737"/>
                  </a:lnTo>
                  <a:lnTo>
                    <a:pt x="310" y="739"/>
                  </a:lnTo>
                  <a:lnTo>
                    <a:pt x="316" y="731"/>
                  </a:lnTo>
                  <a:lnTo>
                    <a:pt x="319" y="722"/>
                  </a:lnTo>
                  <a:lnTo>
                    <a:pt x="329" y="716"/>
                  </a:lnTo>
                  <a:lnTo>
                    <a:pt x="355" y="728"/>
                  </a:lnTo>
                  <a:lnTo>
                    <a:pt x="388" y="700"/>
                  </a:lnTo>
                  <a:lnTo>
                    <a:pt x="409" y="673"/>
                  </a:lnTo>
                  <a:lnTo>
                    <a:pt x="430" y="691"/>
                  </a:lnTo>
                  <a:lnTo>
                    <a:pt x="440" y="690"/>
                  </a:lnTo>
                  <a:lnTo>
                    <a:pt x="451" y="697"/>
                  </a:lnTo>
                  <a:lnTo>
                    <a:pt x="475" y="686"/>
                  </a:lnTo>
                  <a:lnTo>
                    <a:pt x="487" y="698"/>
                  </a:lnTo>
                  <a:lnTo>
                    <a:pt x="494" y="714"/>
                  </a:lnTo>
                  <a:lnTo>
                    <a:pt x="494" y="742"/>
                  </a:lnTo>
                  <a:lnTo>
                    <a:pt x="491" y="764"/>
                  </a:lnTo>
                  <a:lnTo>
                    <a:pt x="491" y="782"/>
                  </a:lnTo>
                  <a:lnTo>
                    <a:pt x="507" y="774"/>
                  </a:lnTo>
                  <a:lnTo>
                    <a:pt x="509" y="768"/>
                  </a:lnTo>
                  <a:lnTo>
                    <a:pt x="552" y="812"/>
                  </a:lnTo>
                  <a:lnTo>
                    <a:pt x="577" y="779"/>
                  </a:lnTo>
                  <a:lnTo>
                    <a:pt x="590" y="774"/>
                  </a:lnTo>
                  <a:lnTo>
                    <a:pt x="613" y="765"/>
                  </a:lnTo>
                  <a:lnTo>
                    <a:pt x="629" y="756"/>
                  </a:lnTo>
                  <a:lnTo>
                    <a:pt x="642" y="755"/>
                  </a:lnTo>
                  <a:lnTo>
                    <a:pt x="657" y="744"/>
                  </a:lnTo>
                  <a:lnTo>
                    <a:pt x="662" y="744"/>
                  </a:lnTo>
                  <a:lnTo>
                    <a:pt x="663" y="749"/>
                  </a:lnTo>
                  <a:lnTo>
                    <a:pt x="678" y="756"/>
                  </a:lnTo>
                  <a:lnTo>
                    <a:pt x="690" y="756"/>
                  </a:lnTo>
                  <a:lnTo>
                    <a:pt x="700" y="753"/>
                  </a:lnTo>
                  <a:lnTo>
                    <a:pt x="714" y="748"/>
                  </a:lnTo>
                  <a:lnTo>
                    <a:pt x="736" y="748"/>
                  </a:lnTo>
                  <a:lnTo>
                    <a:pt x="736" y="762"/>
                  </a:lnTo>
                  <a:lnTo>
                    <a:pt x="740" y="766"/>
                  </a:lnTo>
                  <a:lnTo>
                    <a:pt x="748" y="766"/>
                  </a:lnTo>
                  <a:lnTo>
                    <a:pt x="756" y="758"/>
                  </a:lnTo>
                  <a:lnTo>
                    <a:pt x="765" y="744"/>
                  </a:lnTo>
                  <a:lnTo>
                    <a:pt x="783" y="738"/>
                  </a:lnTo>
                  <a:lnTo>
                    <a:pt x="790" y="737"/>
                  </a:lnTo>
                  <a:lnTo>
                    <a:pt x="796" y="731"/>
                  </a:lnTo>
                  <a:lnTo>
                    <a:pt x="794" y="721"/>
                  </a:lnTo>
                  <a:lnTo>
                    <a:pt x="802" y="708"/>
                  </a:lnTo>
                  <a:lnTo>
                    <a:pt x="795" y="697"/>
                  </a:lnTo>
                  <a:lnTo>
                    <a:pt x="802" y="679"/>
                  </a:lnTo>
                  <a:lnTo>
                    <a:pt x="814" y="678"/>
                  </a:lnTo>
                  <a:lnTo>
                    <a:pt x="830" y="672"/>
                  </a:lnTo>
                  <a:lnTo>
                    <a:pt x="849" y="657"/>
                  </a:lnTo>
                  <a:lnTo>
                    <a:pt x="854" y="646"/>
                  </a:lnTo>
                  <a:lnTo>
                    <a:pt x="861" y="626"/>
                  </a:lnTo>
                  <a:lnTo>
                    <a:pt x="871" y="594"/>
                  </a:lnTo>
                  <a:lnTo>
                    <a:pt x="873" y="576"/>
                  </a:lnTo>
                  <a:lnTo>
                    <a:pt x="877" y="558"/>
                  </a:lnTo>
                  <a:lnTo>
                    <a:pt x="885" y="528"/>
                  </a:lnTo>
                  <a:lnTo>
                    <a:pt x="877" y="510"/>
                  </a:lnTo>
                  <a:lnTo>
                    <a:pt x="877" y="487"/>
                  </a:lnTo>
                  <a:lnTo>
                    <a:pt x="872" y="471"/>
                  </a:lnTo>
                  <a:lnTo>
                    <a:pt x="860" y="465"/>
                  </a:lnTo>
                  <a:lnTo>
                    <a:pt x="860" y="477"/>
                  </a:lnTo>
                  <a:lnTo>
                    <a:pt x="849" y="476"/>
                  </a:lnTo>
                  <a:lnTo>
                    <a:pt x="849" y="464"/>
                  </a:lnTo>
                  <a:lnTo>
                    <a:pt x="855" y="452"/>
                  </a:lnTo>
                  <a:lnTo>
                    <a:pt x="855" y="440"/>
                  </a:lnTo>
                  <a:lnTo>
                    <a:pt x="842" y="447"/>
                  </a:lnTo>
                  <a:lnTo>
                    <a:pt x="825" y="447"/>
                  </a:lnTo>
                  <a:lnTo>
                    <a:pt x="820" y="441"/>
                  </a:lnTo>
                  <a:lnTo>
                    <a:pt x="829" y="439"/>
                  </a:lnTo>
                  <a:lnTo>
                    <a:pt x="838" y="429"/>
                  </a:lnTo>
                  <a:lnTo>
                    <a:pt x="854" y="429"/>
                  </a:lnTo>
                  <a:lnTo>
                    <a:pt x="841" y="416"/>
                  </a:lnTo>
                  <a:lnTo>
                    <a:pt x="817" y="411"/>
                  </a:lnTo>
                  <a:lnTo>
                    <a:pt x="796" y="401"/>
                  </a:lnTo>
                  <a:lnTo>
                    <a:pt x="786" y="388"/>
                  </a:lnTo>
                  <a:lnTo>
                    <a:pt x="778" y="380"/>
                  </a:lnTo>
                  <a:lnTo>
                    <a:pt x="778" y="357"/>
                  </a:lnTo>
                  <a:lnTo>
                    <a:pt x="785" y="348"/>
                  </a:lnTo>
                  <a:lnTo>
                    <a:pt x="789" y="340"/>
                  </a:lnTo>
                  <a:lnTo>
                    <a:pt x="801" y="329"/>
                  </a:lnTo>
                  <a:lnTo>
                    <a:pt x="802" y="317"/>
                  </a:lnTo>
                  <a:lnTo>
                    <a:pt x="796" y="315"/>
                  </a:lnTo>
                  <a:lnTo>
                    <a:pt x="787" y="323"/>
                  </a:lnTo>
                  <a:lnTo>
                    <a:pt x="760" y="328"/>
                  </a:lnTo>
                  <a:lnTo>
                    <a:pt x="759" y="340"/>
                  </a:lnTo>
                  <a:lnTo>
                    <a:pt x="754" y="353"/>
                  </a:lnTo>
                  <a:lnTo>
                    <a:pt x="723" y="334"/>
                  </a:lnTo>
                  <a:lnTo>
                    <a:pt x="718" y="314"/>
                  </a:lnTo>
                  <a:lnTo>
                    <a:pt x="724" y="300"/>
                  </a:lnTo>
                  <a:lnTo>
                    <a:pt x="729" y="280"/>
                  </a:lnTo>
                  <a:lnTo>
                    <a:pt x="737" y="265"/>
                  </a:lnTo>
                  <a:lnTo>
                    <a:pt x="748" y="255"/>
                  </a:lnTo>
                  <a:lnTo>
                    <a:pt x="759" y="267"/>
                  </a:lnTo>
                  <a:lnTo>
                    <a:pt x="759" y="285"/>
                  </a:lnTo>
                  <a:lnTo>
                    <a:pt x="765" y="296"/>
                  </a:lnTo>
                  <a:lnTo>
                    <a:pt x="767" y="303"/>
                  </a:lnTo>
                  <a:lnTo>
                    <a:pt x="790" y="267"/>
                  </a:lnTo>
                  <a:lnTo>
                    <a:pt x="790" y="249"/>
                  </a:lnTo>
                  <a:lnTo>
                    <a:pt x="796" y="246"/>
                  </a:lnTo>
                  <a:lnTo>
                    <a:pt x="796" y="235"/>
                  </a:lnTo>
                  <a:lnTo>
                    <a:pt x="801" y="215"/>
                  </a:lnTo>
                  <a:lnTo>
                    <a:pt x="797" y="201"/>
                  </a:lnTo>
                  <a:lnTo>
                    <a:pt x="804" y="192"/>
                  </a:lnTo>
                  <a:lnTo>
                    <a:pt x="827" y="185"/>
                  </a:lnTo>
                  <a:lnTo>
                    <a:pt x="807" y="174"/>
                  </a:lnTo>
                  <a:lnTo>
                    <a:pt x="820" y="157"/>
                  </a:lnTo>
                  <a:lnTo>
                    <a:pt x="829" y="136"/>
                  </a:lnTo>
                  <a:lnTo>
                    <a:pt x="842" y="141"/>
                  </a:lnTo>
                  <a:lnTo>
                    <a:pt x="843" y="132"/>
                  </a:lnTo>
                  <a:lnTo>
                    <a:pt x="835" y="122"/>
                  </a:lnTo>
                  <a:lnTo>
                    <a:pt x="814" y="95"/>
                  </a:lnTo>
                  <a:lnTo>
                    <a:pt x="808" y="84"/>
                  </a:lnTo>
                  <a:lnTo>
                    <a:pt x="824" y="71"/>
                  </a:lnTo>
                  <a:lnTo>
                    <a:pt x="820" y="24"/>
                  </a:lnTo>
                  <a:lnTo>
                    <a:pt x="801" y="1"/>
                  </a:lnTo>
                  <a:lnTo>
                    <a:pt x="789" y="1"/>
                  </a:lnTo>
                  <a:lnTo>
                    <a:pt x="785" y="35"/>
                  </a:lnTo>
                  <a:lnTo>
                    <a:pt x="765" y="43"/>
                  </a:lnTo>
                  <a:lnTo>
                    <a:pt x="741" y="23"/>
                  </a:lnTo>
                  <a:lnTo>
                    <a:pt x="694" y="43"/>
                  </a:lnTo>
                  <a:lnTo>
                    <a:pt x="663" y="11"/>
                  </a:lnTo>
                  <a:lnTo>
                    <a:pt x="629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1" name="Freeform 19"/>
            <p:cNvSpPr>
              <a:spLocks/>
            </p:cNvSpPr>
            <p:nvPr/>
          </p:nvSpPr>
          <p:spPr bwMode="auto">
            <a:xfrm>
              <a:off x="-889" y="4328"/>
              <a:ext cx="25" cy="66"/>
            </a:xfrm>
            <a:custGeom>
              <a:avLst/>
              <a:gdLst>
                <a:gd name="T0" fmla="*/ 18 w 40"/>
                <a:gd name="T1" fmla="*/ 0 h 96"/>
                <a:gd name="T2" fmla="*/ 7 w 40"/>
                <a:gd name="T3" fmla="*/ 5 h 96"/>
                <a:gd name="T4" fmla="*/ 0 w 40"/>
                <a:gd name="T5" fmla="*/ 18 h 96"/>
                <a:gd name="T6" fmla="*/ 0 w 40"/>
                <a:gd name="T7" fmla="*/ 35 h 96"/>
                <a:gd name="T8" fmla="*/ 0 w 40"/>
                <a:gd name="T9" fmla="*/ 55 h 96"/>
                <a:gd name="T10" fmla="*/ 4 w 40"/>
                <a:gd name="T11" fmla="*/ 72 h 96"/>
                <a:gd name="T12" fmla="*/ 12 w 40"/>
                <a:gd name="T13" fmla="*/ 81 h 96"/>
                <a:gd name="T14" fmla="*/ 17 w 40"/>
                <a:gd name="T15" fmla="*/ 85 h 96"/>
                <a:gd name="T16" fmla="*/ 23 w 40"/>
                <a:gd name="T17" fmla="*/ 93 h 96"/>
                <a:gd name="T18" fmla="*/ 32 w 40"/>
                <a:gd name="T19" fmla="*/ 96 h 96"/>
                <a:gd name="T20" fmla="*/ 35 w 40"/>
                <a:gd name="T21" fmla="*/ 91 h 96"/>
                <a:gd name="T22" fmla="*/ 29 w 40"/>
                <a:gd name="T23" fmla="*/ 83 h 96"/>
                <a:gd name="T24" fmla="*/ 29 w 40"/>
                <a:gd name="T25" fmla="*/ 78 h 96"/>
                <a:gd name="T26" fmla="*/ 37 w 40"/>
                <a:gd name="T27" fmla="*/ 69 h 96"/>
                <a:gd name="T28" fmla="*/ 40 w 40"/>
                <a:gd name="T29" fmla="*/ 61 h 96"/>
                <a:gd name="T30" fmla="*/ 37 w 40"/>
                <a:gd name="T31" fmla="*/ 50 h 96"/>
                <a:gd name="T32" fmla="*/ 33 w 40"/>
                <a:gd name="T33" fmla="*/ 46 h 96"/>
                <a:gd name="T34" fmla="*/ 34 w 40"/>
                <a:gd name="T35" fmla="*/ 33 h 96"/>
                <a:gd name="T36" fmla="*/ 28 w 40"/>
                <a:gd name="T37" fmla="*/ 29 h 96"/>
                <a:gd name="T38" fmla="*/ 26 w 40"/>
                <a:gd name="T39" fmla="*/ 25 h 96"/>
                <a:gd name="T40" fmla="*/ 31 w 40"/>
                <a:gd name="T41" fmla="*/ 25 h 96"/>
                <a:gd name="T42" fmla="*/ 31 w 40"/>
                <a:gd name="T43" fmla="*/ 15 h 96"/>
                <a:gd name="T44" fmla="*/ 28 w 40"/>
                <a:gd name="T45" fmla="*/ 10 h 96"/>
                <a:gd name="T46" fmla="*/ 18 w 40"/>
                <a:gd name="T47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" h="96">
                  <a:moveTo>
                    <a:pt x="18" y="0"/>
                  </a:moveTo>
                  <a:lnTo>
                    <a:pt x="7" y="5"/>
                  </a:lnTo>
                  <a:lnTo>
                    <a:pt x="0" y="18"/>
                  </a:lnTo>
                  <a:lnTo>
                    <a:pt x="0" y="35"/>
                  </a:lnTo>
                  <a:lnTo>
                    <a:pt x="0" y="55"/>
                  </a:lnTo>
                  <a:lnTo>
                    <a:pt x="4" y="72"/>
                  </a:lnTo>
                  <a:lnTo>
                    <a:pt x="12" y="81"/>
                  </a:lnTo>
                  <a:lnTo>
                    <a:pt x="17" y="85"/>
                  </a:lnTo>
                  <a:lnTo>
                    <a:pt x="23" y="93"/>
                  </a:lnTo>
                  <a:lnTo>
                    <a:pt x="32" y="96"/>
                  </a:lnTo>
                  <a:lnTo>
                    <a:pt x="35" y="91"/>
                  </a:lnTo>
                  <a:lnTo>
                    <a:pt x="29" y="83"/>
                  </a:lnTo>
                  <a:lnTo>
                    <a:pt x="29" y="78"/>
                  </a:lnTo>
                  <a:lnTo>
                    <a:pt x="37" y="69"/>
                  </a:lnTo>
                  <a:lnTo>
                    <a:pt x="40" y="61"/>
                  </a:lnTo>
                  <a:lnTo>
                    <a:pt x="37" y="50"/>
                  </a:lnTo>
                  <a:lnTo>
                    <a:pt x="33" y="46"/>
                  </a:lnTo>
                  <a:lnTo>
                    <a:pt x="34" y="33"/>
                  </a:lnTo>
                  <a:lnTo>
                    <a:pt x="28" y="29"/>
                  </a:lnTo>
                  <a:lnTo>
                    <a:pt x="26" y="25"/>
                  </a:lnTo>
                  <a:lnTo>
                    <a:pt x="31" y="25"/>
                  </a:lnTo>
                  <a:lnTo>
                    <a:pt x="31" y="15"/>
                  </a:lnTo>
                  <a:lnTo>
                    <a:pt x="28" y="1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2" name="Freeform 20"/>
            <p:cNvSpPr>
              <a:spLocks/>
            </p:cNvSpPr>
            <p:nvPr/>
          </p:nvSpPr>
          <p:spPr bwMode="auto">
            <a:xfrm>
              <a:off x="-1006" y="4476"/>
              <a:ext cx="36" cy="45"/>
            </a:xfrm>
            <a:custGeom>
              <a:avLst/>
              <a:gdLst>
                <a:gd name="T0" fmla="*/ 44 w 55"/>
                <a:gd name="T1" fmla="*/ 1 h 65"/>
                <a:gd name="T2" fmla="*/ 38 w 55"/>
                <a:gd name="T3" fmla="*/ 8 h 65"/>
                <a:gd name="T4" fmla="*/ 25 w 55"/>
                <a:gd name="T5" fmla="*/ 12 h 65"/>
                <a:gd name="T6" fmla="*/ 14 w 55"/>
                <a:gd name="T7" fmla="*/ 15 h 65"/>
                <a:gd name="T8" fmla="*/ 8 w 55"/>
                <a:gd name="T9" fmla="*/ 20 h 65"/>
                <a:gd name="T10" fmla="*/ 4 w 55"/>
                <a:gd name="T11" fmla="*/ 25 h 65"/>
                <a:gd name="T12" fmla="*/ 0 w 55"/>
                <a:gd name="T13" fmla="*/ 36 h 65"/>
                <a:gd name="T14" fmla="*/ 2 w 55"/>
                <a:gd name="T15" fmla="*/ 42 h 65"/>
                <a:gd name="T16" fmla="*/ 10 w 55"/>
                <a:gd name="T17" fmla="*/ 51 h 65"/>
                <a:gd name="T18" fmla="*/ 19 w 55"/>
                <a:gd name="T19" fmla="*/ 58 h 65"/>
                <a:gd name="T20" fmla="*/ 27 w 55"/>
                <a:gd name="T21" fmla="*/ 65 h 65"/>
                <a:gd name="T22" fmla="*/ 34 w 55"/>
                <a:gd name="T23" fmla="*/ 62 h 65"/>
                <a:gd name="T24" fmla="*/ 41 w 55"/>
                <a:gd name="T25" fmla="*/ 56 h 65"/>
                <a:gd name="T26" fmla="*/ 45 w 55"/>
                <a:gd name="T27" fmla="*/ 51 h 65"/>
                <a:gd name="T28" fmla="*/ 49 w 55"/>
                <a:gd name="T29" fmla="*/ 41 h 65"/>
                <a:gd name="T30" fmla="*/ 52 w 55"/>
                <a:gd name="T31" fmla="*/ 30 h 65"/>
                <a:gd name="T32" fmla="*/ 51 w 55"/>
                <a:gd name="T33" fmla="*/ 26 h 65"/>
                <a:gd name="T34" fmla="*/ 55 w 55"/>
                <a:gd name="T35" fmla="*/ 20 h 65"/>
                <a:gd name="T36" fmla="*/ 55 w 55"/>
                <a:gd name="T37" fmla="*/ 12 h 65"/>
                <a:gd name="T38" fmla="*/ 53 w 55"/>
                <a:gd name="T39" fmla="*/ 4 h 65"/>
                <a:gd name="T40" fmla="*/ 51 w 55"/>
                <a:gd name="T41" fmla="*/ 0 h 65"/>
                <a:gd name="T42" fmla="*/ 44 w 55"/>
                <a:gd name="T43" fmla="*/ 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" h="65">
                  <a:moveTo>
                    <a:pt x="44" y="1"/>
                  </a:moveTo>
                  <a:lnTo>
                    <a:pt x="38" y="8"/>
                  </a:lnTo>
                  <a:lnTo>
                    <a:pt x="25" y="12"/>
                  </a:lnTo>
                  <a:lnTo>
                    <a:pt x="14" y="15"/>
                  </a:lnTo>
                  <a:lnTo>
                    <a:pt x="8" y="20"/>
                  </a:lnTo>
                  <a:lnTo>
                    <a:pt x="4" y="25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10" y="51"/>
                  </a:lnTo>
                  <a:lnTo>
                    <a:pt x="19" y="58"/>
                  </a:lnTo>
                  <a:lnTo>
                    <a:pt x="27" y="65"/>
                  </a:lnTo>
                  <a:lnTo>
                    <a:pt x="34" y="62"/>
                  </a:lnTo>
                  <a:lnTo>
                    <a:pt x="41" y="56"/>
                  </a:lnTo>
                  <a:lnTo>
                    <a:pt x="45" y="51"/>
                  </a:lnTo>
                  <a:lnTo>
                    <a:pt x="49" y="41"/>
                  </a:lnTo>
                  <a:lnTo>
                    <a:pt x="52" y="30"/>
                  </a:lnTo>
                  <a:lnTo>
                    <a:pt x="51" y="26"/>
                  </a:lnTo>
                  <a:lnTo>
                    <a:pt x="55" y="20"/>
                  </a:lnTo>
                  <a:lnTo>
                    <a:pt x="55" y="12"/>
                  </a:lnTo>
                  <a:lnTo>
                    <a:pt x="53" y="4"/>
                  </a:lnTo>
                  <a:lnTo>
                    <a:pt x="51" y="0"/>
                  </a:lnTo>
                  <a:lnTo>
                    <a:pt x="44" y="1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3" name="Freeform 21"/>
            <p:cNvSpPr>
              <a:spLocks/>
            </p:cNvSpPr>
            <p:nvPr/>
          </p:nvSpPr>
          <p:spPr bwMode="auto">
            <a:xfrm>
              <a:off x="-1100" y="4459"/>
              <a:ext cx="136" cy="223"/>
            </a:xfrm>
            <a:custGeom>
              <a:avLst/>
              <a:gdLst>
                <a:gd name="T0" fmla="*/ 127 w 212"/>
                <a:gd name="T1" fmla="*/ 8 h 321"/>
                <a:gd name="T2" fmla="*/ 117 w 212"/>
                <a:gd name="T3" fmla="*/ 12 h 321"/>
                <a:gd name="T4" fmla="*/ 104 w 212"/>
                <a:gd name="T5" fmla="*/ 12 h 321"/>
                <a:gd name="T6" fmla="*/ 90 w 212"/>
                <a:gd name="T7" fmla="*/ 5 h 321"/>
                <a:gd name="T8" fmla="*/ 90 w 212"/>
                <a:gd name="T9" fmla="*/ 0 h 321"/>
                <a:gd name="T10" fmla="*/ 83 w 212"/>
                <a:gd name="T11" fmla="*/ 0 h 321"/>
                <a:gd name="T12" fmla="*/ 66 w 212"/>
                <a:gd name="T13" fmla="*/ 12 h 321"/>
                <a:gd name="T14" fmla="*/ 55 w 212"/>
                <a:gd name="T15" fmla="*/ 12 h 321"/>
                <a:gd name="T16" fmla="*/ 31 w 212"/>
                <a:gd name="T17" fmla="*/ 24 h 321"/>
                <a:gd name="T18" fmla="*/ 0 w 212"/>
                <a:gd name="T19" fmla="*/ 36 h 321"/>
                <a:gd name="T20" fmla="*/ 12 w 212"/>
                <a:gd name="T21" fmla="*/ 49 h 321"/>
                <a:gd name="T22" fmla="*/ 37 w 212"/>
                <a:gd name="T23" fmla="*/ 60 h 321"/>
                <a:gd name="T24" fmla="*/ 37 w 212"/>
                <a:gd name="T25" fmla="*/ 66 h 321"/>
                <a:gd name="T26" fmla="*/ 48 w 212"/>
                <a:gd name="T27" fmla="*/ 67 h 321"/>
                <a:gd name="T28" fmla="*/ 54 w 212"/>
                <a:gd name="T29" fmla="*/ 61 h 321"/>
                <a:gd name="T30" fmla="*/ 66 w 212"/>
                <a:gd name="T31" fmla="*/ 73 h 321"/>
                <a:gd name="T32" fmla="*/ 71 w 212"/>
                <a:gd name="T33" fmla="*/ 74 h 321"/>
                <a:gd name="T34" fmla="*/ 60 w 212"/>
                <a:gd name="T35" fmla="*/ 83 h 321"/>
                <a:gd name="T36" fmla="*/ 66 w 212"/>
                <a:gd name="T37" fmla="*/ 102 h 321"/>
                <a:gd name="T38" fmla="*/ 82 w 212"/>
                <a:gd name="T39" fmla="*/ 107 h 321"/>
                <a:gd name="T40" fmla="*/ 106 w 212"/>
                <a:gd name="T41" fmla="*/ 117 h 321"/>
                <a:gd name="T42" fmla="*/ 121 w 212"/>
                <a:gd name="T43" fmla="*/ 132 h 321"/>
                <a:gd name="T44" fmla="*/ 138 w 212"/>
                <a:gd name="T45" fmla="*/ 138 h 321"/>
                <a:gd name="T46" fmla="*/ 143 w 212"/>
                <a:gd name="T47" fmla="*/ 143 h 321"/>
                <a:gd name="T48" fmla="*/ 154 w 212"/>
                <a:gd name="T49" fmla="*/ 165 h 321"/>
                <a:gd name="T50" fmla="*/ 156 w 212"/>
                <a:gd name="T51" fmla="*/ 172 h 321"/>
                <a:gd name="T52" fmla="*/ 165 w 212"/>
                <a:gd name="T53" fmla="*/ 182 h 321"/>
                <a:gd name="T54" fmla="*/ 171 w 212"/>
                <a:gd name="T55" fmla="*/ 192 h 321"/>
                <a:gd name="T56" fmla="*/ 174 w 212"/>
                <a:gd name="T57" fmla="*/ 198 h 321"/>
                <a:gd name="T58" fmla="*/ 168 w 212"/>
                <a:gd name="T59" fmla="*/ 214 h 321"/>
                <a:gd name="T60" fmla="*/ 157 w 212"/>
                <a:gd name="T61" fmla="*/ 231 h 321"/>
                <a:gd name="T62" fmla="*/ 143 w 212"/>
                <a:gd name="T63" fmla="*/ 240 h 321"/>
                <a:gd name="T64" fmla="*/ 146 w 212"/>
                <a:gd name="T65" fmla="*/ 247 h 321"/>
                <a:gd name="T66" fmla="*/ 149 w 212"/>
                <a:gd name="T67" fmla="*/ 250 h 321"/>
                <a:gd name="T68" fmla="*/ 149 w 212"/>
                <a:gd name="T69" fmla="*/ 258 h 321"/>
                <a:gd name="T70" fmla="*/ 137 w 212"/>
                <a:gd name="T71" fmla="*/ 265 h 321"/>
                <a:gd name="T72" fmla="*/ 132 w 212"/>
                <a:gd name="T73" fmla="*/ 276 h 321"/>
                <a:gd name="T74" fmla="*/ 132 w 212"/>
                <a:gd name="T75" fmla="*/ 282 h 321"/>
                <a:gd name="T76" fmla="*/ 139 w 212"/>
                <a:gd name="T77" fmla="*/ 280 h 321"/>
                <a:gd name="T78" fmla="*/ 132 w 212"/>
                <a:gd name="T79" fmla="*/ 291 h 321"/>
                <a:gd name="T80" fmla="*/ 137 w 212"/>
                <a:gd name="T81" fmla="*/ 321 h 321"/>
                <a:gd name="T82" fmla="*/ 146 w 212"/>
                <a:gd name="T83" fmla="*/ 320 h 321"/>
                <a:gd name="T84" fmla="*/ 163 w 212"/>
                <a:gd name="T85" fmla="*/ 296 h 321"/>
                <a:gd name="T86" fmla="*/ 168 w 212"/>
                <a:gd name="T87" fmla="*/ 264 h 321"/>
                <a:gd name="T88" fmla="*/ 203 w 212"/>
                <a:gd name="T89" fmla="*/ 248 h 321"/>
                <a:gd name="T90" fmla="*/ 210 w 212"/>
                <a:gd name="T91" fmla="*/ 229 h 321"/>
                <a:gd name="T92" fmla="*/ 212 w 212"/>
                <a:gd name="T93" fmla="*/ 204 h 321"/>
                <a:gd name="T94" fmla="*/ 207 w 212"/>
                <a:gd name="T95" fmla="*/ 196 h 321"/>
                <a:gd name="T96" fmla="*/ 211 w 212"/>
                <a:gd name="T97" fmla="*/ 191 h 321"/>
                <a:gd name="T98" fmla="*/ 197 w 212"/>
                <a:gd name="T99" fmla="*/ 167 h 321"/>
                <a:gd name="T100" fmla="*/ 184 w 212"/>
                <a:gd name="T101" fmla="*/ 154 h 321"/>
                <a:gd name="T102" fmla="*/ 180 w 212"/>
                <a:gd name="T103" fmla="*/ 143 h 321"/>
                <a:gd name="T104" fmla="*/ 172 w 212"/>
                <a:gd name="T105" fmla="*/ 136 h 321"/>
                <a:gd name="T106" fmla="*/ 163 w 212"/>
                <a:gd name="T107" fmla="*/ 129 h 321"/>
                <a:gd name="T108" fmla="*/ 144 w 212"/>
                <a:gd name="T109" fmla="*/ 119 h 321"/>
                <a:gd name="T110" fmla="*/ 124 w 212"/>
                <a:gd name="T111" fmla="*/ 108 h 321"/>
                <a:gd name="T112" fmla="*/ 109 w 212"/>
                <a:gd name="T113" fmla="*/ 99 h 321"/>
                <a:gd name="T114" fmla="*/ 97 w 212"/>
                <a:gd name="T115" fmla="*/ 89 h 321"/>
                <a:gd name="T116" fmla="*/ 107 w 212"/>
                <a:gd name="T117" fmla="*/ 47 h 321"/>
                <a:gd name="T118" fmla="*/ 127 w 212"/>
                <a:gd name="T119" fmla="*/ 8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2" h="321">
                  <a:moveTo>
                    <a:pt x="127" y="8"/>
                  </a:moveTo>
                  <a:lnTo>
                    <a:pt x="117" y="12"/>
                  </a:lnTo>
                  <a:lnTo>
                    <a:pt x="104" y="12"/>
                  </a:lnTo>
                  <a:lnTo>
                    <a:pt x="90" y="5"/>
                  </a:lnTo>
                  <a:lnTo>
                    <a:pt x="90" y="0"/>
                  </a:lnTo>
                  <a:lnTo>
                    <a:pt x="83" y="0"/>
                  </a:lnTo>
                  <a:lnTo>
                    <a:pt x="66" y="12"/>
                  </a:lnTo>
                  <a:lnTo>
                    <a:pt x="55" y="12"/>
                  </a:lnTo>
                  <a:lnTo>
                    <a:pt x="31" y="24"/>
                  </a:lnTo>
                  <a:lnTo>
                    <a:pt x="0" y="36"/>
                  </a:lnTo>
                  <a:lnTo>
                    <a:pt x="12" y="49"/>
                  </a:lnTo>
                  <a:lnTo>
                    <a:pt x="37" y="60"/>
                  </a:lnTo>
                  <a:lnTo>
                    <a:pt x="37" y="66"/>
                  </a:lnTo>
                  <a:lnTo>
                    <a:pt x="48" y="67"/>
                  </a:lnTo>
                  <a:lnTo>
                    <a:pt x="54" y="61"/>
                  </a:lnTo>
                  <a:lnTo>
                    <a:pt x="66" y="73"/>
                  </a:lnTo>
                  <a:lnTo>
                    <a:pt x="71" y="74"/>
                  </a:lnTo>
                  <a:lnTo>
                    <a:pt x="60" y="83"/>
                  </a:lnTo>
                  <a:lnTo>
                    <a:pt x="66" y="102"/>
                  </a:lnTo>
                  <a:lnTo>
                    <a:pt x="82" y="107"/>
                  </a:lnTo>
                  <a:lnTo>
                    <a:pt x="106" y="117"/>
                  </a:lnTo>
                  <a:lnTo>
                    <a:pt x="121" y="132"/>
                  </a:lnTo>
                  <a:lnTo>
                    <a:pt x="138" y="138"/>
                  </a:lnTo>
                  <a:lnTo>
                    <a:pt x="143" y="143"/>
                  </a:lnTo>
                  <a:lnTo>
                    <a:pt x="154" y="165"/>
                  </a:lnTo>
                  <a:lnTo>
                    <a:pt x="156" y="172"/>
                  </a:lnTo>
                  <a:lnTo>
                    <a:pt x="165" y="182"/>
                  </a:lnTo>
                  <a:lnTo>
                    <a:pt x="171" y="192"/>
                  </a:lnTo>
                  <a:lnTo>
                    <a:pt x="174" y="198"/>
                  </a:lnTo>
                  <a:lnTo>
                    <a:pt x="168" y="214"/>
                  </a:lnTo>
                  <a:lnTo>
                    <a:pt x="157" y="231"/>
                  </a:lnTo>
                  <a:lnTo>
                    <a:pt x="143" y="240"/>
                  </a:lnTo>
                  <a:lnTo>
                    <a:pt x="146" y="247"/>
                  </a:lnTo>
                  <a:lnTo>
                    <a:pt x="149" y="250"/>
                  </a:lnTo>
                  <a:lnTo>
                    <a:pt x="149" y="258"/>
                  </a:lnTo>
                  <a:lnTo>
                    <a:pt x="137" y="265"/>
                  </a:lnTo>
                  <a:lnTo>
                    <a:pt x="132" y="276"/>
                  </a:lnTo>
                  <a:lnTo>
                    <a:pt x="132" y="282"/>
                  </a:lnTo>
                  <a:lnTo>
                    <a:pt x="139" y="280"/>
                  </a:lnTo>
                  <a:lnTo>
                    <a:pt x="132" y="291"/>
                  </a:lnTo>
                  <a:lnTo>
                    <a:pt x="137" y="321"/>
                  </a:lnTo>
                  <a:lnTo>
                    <a:pt x="146" y="320"/>
                  </a:lnTo>
                  <a:lnTo>
                    <a:pt x="163" y="296"/>
                  </a:lnTo>
                  <a:lnTo>
                    <a:pt x="168" y="264"/>
                  </a:lnTo>
                  <a:lnTo>
                    <a:pt x="203" y="248"/>
                  </a:lnTo>
                  <a:lnTo>
                    <a:pt x="210" y="229"/>
                  </a:lnTo>
                  <a:lnTo>
                    <a:pt x="212" y="204"/>
                  </a:lnTo>
                  <a:lnTo>
                    <a:pt x="207" y="196"/>
                  </a:lnTo>
                  <a:lnTo>
                    <a:pt x="211" y="191"/>
                  </a:lnTo>
                  <a:lnTo>
                    <a:pt x="197" y="167"/>
                  </a:lnTo>
                  <a:lnTo>
                    <a:pt x="184" y="154"/>
                  </a:lnTo>
                  <a:lnTo>
                    <a:pt x="180" y="143"/>
                  </a:lnTo>
                  <a:lnTo>
                    <a:pt x="172" y="136"/>
                  </a:lnTo>
                  <a:lnTo>
                    <a:pt x="163" y="129"/>
                  </a:lnTo>
                  <a:lnTo>
                    <a:pt x="144" y="119"/>
                  </a:lnTo>
                  <a:lnTo>
                    <a:pt x="124" y="108"/>
                  </a:lnTo>
                  <a:lnTo>
                    <a:pt x="109" y="99"/>
                  </a:lnTo>
                  <a:lnTo>
                    <a:pt x="97" y="89"/>
                  </a:lnTo>
                  <a:lnTo>
                    <a:pt x="107" y="47"/>
                  </a:lnTo>
                  <a:lnTo>
                    <a:pt x="127" y="8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4" name="Freeform 22"/>
            <p:cNvSpPr>
              <a:spLocks/>
            </p:cNvSpPr>
            <p:nvPr/>
          </p:nvSpPr>
          <p:spPr bwMode="auto">
            <a:xfrm>
              <a:off x="-1114" y="4485"/>
              <a:ext cx="114" cy="106"/>
            </a:xfrm>
            <a:custGeom>
              <a:avLst/>
              <a:gdLst>
                <a:gd name="T0" fmla="*/ 24 w 178"/>
                <a:gd name="T1" fmla="*/ 0 h 154"/>
                <a:gd name="T2" fmla="*/ 34 w 178"/>
                <a:gd name="T3" fmla="*/ 13 h 154"/>
                <a:gd name="T4" fmla="*/ 59 w 178"/>
                <a:gd name="T5" fmla="*/ 23 h 154"/>
                <a:gd name="T6" fmla="*/ 59 w 178"/>
                <a:gd name="T7" fmla="*/ 30 h 154"/>
                <a:gd name="T8" fmla="*/ 70 w 178"/>
                <a:gd name="T9" fmla="*/ 30 h 154"/>
                <a:gd name="T10" fmla="*/ 76 w 178"/>
                <a:gd name="T11" fmla="*/ 25 h 154"/>
                <a:gd name="T12" fmla="*/ 88 w 178"/>
                <a:gd name="T13" fmla="*/ 36 h 154"/>
                <a:gd name="T14" fmla="*/ 95 w 178"/>
                <a:gd name="T15" fmla="*/ 37 h 154"/>
                <a:gd name="T16" fmla="*/ 83 w 178"/>
                <a:gd name="T17" fmla="*/ 47 h 154"/>
                <a:gd name="T18" fmla="*/ 88 w 178"/>
                <a:gd name="T19" fmla="*/ 64 h 154"/>
                <a:gd name="T20" fmla="*/ 104 w 178"/>
                <a:gd name="T21" fmla="*/ 70 h 154"/>
                <a:gd name="T22" fmla="*/ 129 w 178"/>
                <a:gd name="T23" fmla="*/ 81 h 154"/>
                <a:gd name="T24" fmla="*/ 143 w 178"/>
                <a:gd name="T25" fmla="*/ 95 h 154"/>
                <a:gd name="T26" fmla="*/ 160 w 178"/>
                <a:gd name="T27" fmla="*/ 101 h 154"/>
                <a:gd name="T28" fmla="*/ 165 w 178"/>
                <a:gd name="T29" fmla="*/ 107 h 154"/>
                <a:gd name="T30" fmla="*/ 171 w 178"/>
                <a:gd name="T31" fmla="*/ 117 h 154"/>
                <a:gd name="T32" fmla="*/ 176 w 178"/>
                <a:gd name="T33" fmla="*/ 127 h 154"/>
                <a:gd name="T34" fmla="*/ 178 w 178"/>
                <a:gd name="T35" fmla="*/ 137 h 154"/>
                <a:gd name="T36" fmla="*/ 167 w 178"/>
                <a:gd name="T37" fmla="*/ 137 h 154"/>
                <a:gd name="T38" fmla="*/ 154 w 178"/>
                <a:gd name="T39" fmla="*/ 143 h 154"/>
                <a:gd name="T40" fmla="*/ 154 w 178"/>
                <a:gd name="T41" fmla="*/ 154 h 154"/>
                <a:gd name="T42" fmla="*/ 142 w 178"/>
                <a:gd name="T43" fmla="*/ 154 h 154"/>
                <a:gd name="T44" fmla="*/ 137 w 178"/>
                <a:gd name="T45" fmla="*/ 144 h 154"/>
                <a:gd name="T46" fmla="*/ 136 w 178"/>
                <a:gd name="T47" fmla="*/ 136 h 154"/>
                <a:gd name="T48" fmla="*/ 124 w 178"/>
                <a:gd name="T49" fmla="*/ 125 h 154"/>
                <a:gd name="T50" fmla="*/ 124 w 178"/>
                <a:gd name="T51" fmla="*/ 118 h 154"/>
                <a:gd name="T52" fmla="*/ 112 w 178"/>
                <a:gd name="T53" fmla="*/ 118 h 154"/>
                <a:gd name="T54" fmla="*/ 104 w 178"/>
                <a:gd name="T55" fmla="*/ 112 h 154"/>
                <a:gd name="T56" fmla="*/ 105 w 178"/>
                <a:gd name="T57" fmla="*/ 95 h 154"/>
                <a:gd name="T58" fmla="*/ 99 w 178"/>
                <a:gd name="T59" fmla="*/ 89 h 154"/>
                <a:gd name="T60" fmla="*/ 34 w 178"/>
                <a:gd name="T61" fmla="*/ 83 h 154"/>
                <a:gd name="T62" fmla="*/ 33 w 178"/>
                <a:gd name="T63" fmla="*/ 78 h 154"/>
                <a:gd name="T64" fmla="*/ 22 w 178"/>
                <a:gd name="T65" fmla="*/ 76 h 154"/>
                <a:gd name="T66" fmla="*/ 5 w 178"/>
                <a:gd name="T67" fmla="*/ 59 h 154"/>
                <a:gd name="T68" fmla="*/ 11 w 178"/>
                <a:gd name="T69" fmla="*/ 36 h 154"/>
                <a:gd name="T70" fmla="*/ 0 w 178"/>
                <a:gd name="T71" fmla="*/ 31 h 154"/>
                <a:gd name="T72" fmla="*/ 24 w 178"/>
                <a:gd name="T73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8" h="154">
                  <a:moveTo>
                    <a:pt x="24" y="0"/>
                  </a:moveTo>
                  <a:lnTo>
                    <a:pt x="34" y="13"/>
                  </a:lnTo>
                  <a:lnTo>
                    <a:pt x="59" y="23"/>
                  </a:lnTo>
                  <a:lnTo>
                    <a:pt x="59" y="30"/>
                  </a:lnTo>
                  <a:lnTo>
                    <a:pt x="70" y="30"/>
                  </a:lnTo>
                  <a:lnTo>
                    <a:pt x="76" y="25"/>
                  </a:lnTo>
                  <a:lnTo>
                    <a:pt x="88" y="36"/>
                  </a:lnTo>
                  <a:lnTo>
                    <a:pt x="95" y="37"/>
                  </a:lnTo>
                  <a:lnTo>
                    <a:pt x="83" y="47"/>
                  </a:lnTo>
                  <a:lnTo>
                    <a:pt x="88" y="64"/>
                  </a:lnTo>
                  <a:lnTo>
                    <a:pt x="104" y="70"/>
                  </a:lnTo>
                  <a:lnTo>
                    <a:pt x="129" y="81"/>
                  </a:lnTo>
                  <a:lnTo>
                    <a:pt x="143" y="95"/>
                  </a:lnTo>
                  <a:lnTo>
                    <a:pt x="160" y="101"/>
                  </a:lnTo>
                  <a:lnTo>
                    <a:pt x="165" y="107"/>
                  </a:lnTo>
                  <a:lnTo>
                    <a:pt x="171" y="117"/>
                  </a:lnTo>
                  <a:lnTo>
                    <a:pt x="176" y="127"/>
                  </a:lnTo>
                  <a:lnTo>
                    <a:pt x="178" y="137"/>
                  </a:lnTo>
                  <a:lnTo>
                    <a:pt x="167" y="137"/>
                  </a:lnTo>
                  <a:lnTo>
                    <a:pt x="154" y="143"/>
                  </a:lnTo>
                  <a:lnTo>
                    <a:pt x="154" y="154"/>
                  </a:lnTo>
                  <a:lnTo>
                    <a:pt x="142" y="154"/>
                  </a:lnTo>
                  <a:lnTo>
                    <a:pt x="137" y="144"/>
                  </a:lnTo>
                  <a:lnTo>
                    <a:pt x="136" y="136"/>
                  </a:lnTo>
                  <a:lnTo>
                    <a:pt x="124" y="125"/>
                  </a:lnTo>
                  <a:lnTo>
                    <a:pt x="124" y="118"/>
                  </a:lnTo>
                  <a:lnTo>
                    <a:pt x="112" y="118"/>
                  </a:lnTo>
                  <a:lnTo>
                    <a:pt x="104" y="112"/>
                  </a:lnTo>
                  <a:lnTo>
                    <a:pt x="105" y="95"/>
                  </a:lnTo>
                  <a:lnTo>
                    <a:pt x="99" y="89"/>
                  </a:lnTo>
                  <a:lnTo>
                    <a:pt x="34" y="83"/>
                  </a:lnTo>
                  <a:lnTo>
                    <a:pt x="33" y="78"/>
                  </a:lnTo>
                  <a:lnTo>
                    <a:pt x="22" y="76"/>
                  </a:lnTo>
                  <a:lnTo>
                    <a:pt x="5" y="59"/>
                  </a:lnTo>
                  <a:lnTo>
                    <a:pt x="11" y="36"/>
                  </a:lnTo>
                  <a:lnTo>
                    <a:pt x="0" y="31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5" name="Freeform 23"/>
            <p:cNvSpPr>
              <a:spLocks/>
            </p:cNvSpPr>
            <p:nvPr/>
          </p:nvSpPr>
          <p:spPr bwMode="auto">
            <a:xfrm>
              <a:off x="-1065" y="4579"/>
              <a:ext cx="77" cy="76"/>
            </a:xfrm>
            <a:custGeom>
              <a:avLst/>
              <a:gdLst>
                <a:gd name="T0" fmla="*/ 102 w 119"/>
                <a:gd name="T1" fmla="*/ 0 h 109"/>
                <a:gd name="T2" fmla="*/ 91 w 119"/>
                <a:gd name="T3" fmla="*/ 0 h 109"/>
                <a:gd name="T4" fmla="*/ 76 w 119"/>
                <a:gd name="T5" fmla="*/ 7 h 109"/>
                <a:gd name="T6" fmla="*/ 76 w 119"/>
                <a:gd name="T7" fmla="*/ 17 h 109"/>
                <a:gd name="T8" fmla="*/ 50 w 119"/>
                <a:gd name="T9" fmla="*/ 17 h 109"/>
                <a:gd name="T10" fmla="*/ 0 w 119"/>
                <a:gd name="T11" fmla="*/ 43 h 109"/>
                <a:gd name="T12" fmla="*/ 0 w 119"/>
                <a:gd name="T13" fmla="*/ 54 h 109"/>
                <a:gd name="T14" fmla="*/ 12 w 119"/>
                <a:gd name="T15" fmla="*/ 62 h 109"/>
                <a:gd name="T16" fmla="*/ 23 w 119"/>
                <a:gd name="T17" fmla="*/ 78 h 109"/>
                <a:gd name="T18" fmla="*/ 28 w 119"/>
                <a:gd name="T19" fmla="*/ 101 h 109"/>
                <a:gd name="T20" fmla="*/ 36 w 119"/>
                <a:gd name="T21" fmla="*/ 101 h 109"/>
                <a:gd name="T22" fmla="*/ 47 w 119"/>
                <a:gd name="T23" fmla="*/ 109 h 109"/>
                <a:gd name="T24" fmla="*/ 52 w 119"/>
                <a:gd name="T25" fmla="*/ 102 h 109"/>
                <a:gd name="T26" fmla="*/ 65 w 119"/>
                <a:gd name="T27" fmla="*/ 109 h 109"/>
                <a:gd name="T28" fmla="*/ 77 w 119"/>
                <a:gd name="T29" fmla="*/ 109 h 109"/>
                <a:gd name="T30" fmla="*/ 77 w 119"/>
                <a:gd name="T31" fmla="*/ 103 h 109"/>
                <a:gd name="T32" fmla="*/ 82 w 119"/>
                <a:gd name="T33" fmla="*/ 93 h 109"/>
                <a:gd name="T34" fmla="*/ 94 w 119"/>
                <a:gd name="T35" fmla="*/ 86 h 109"/>
                <a:gd name="T36" fmla="*/ 95 w 119"/>
                <a:gd name="T37" fmla="*/ 79 h 109"/>
                <a:gd name="T38" fmla="*/ 91 w 119"/>
                <a:gd name="T39" fmla="*/ 73 h 109"/>
                <a:gd name="T40" fmla="*/ 89 w 119"/>
                <a:gd name="T41" fmla="*/ 67 h 109"/>
                <a:gd name="T42" fmla="*/ 102 w 119"/>
                <a:gd name="T43" fmla="*/ 60 h 109"/>
                <a:gd name="T44" fmla="*/ 113 w 119"/>
                <a:gd name="T45" fmla="*/ 42 h 109"/>
                <a:gd name="T46" fmla="*/ 119 w 119"/>
                <a:gd name="T47" fmla="*/ 25 h 109"/>
                <a:gd name="T48" fmla="*/ 109 w 119"/>
                <a:gd name="T49" fmla="*/ 9 h 109"/>
                <a:gd name="T50" fmla="*/ 102 w 119"/>
                <a:gd name="T51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9" h="109">
                  <a:moveTo>
                    <a:pt x="102" y="0"/>
                  </a:moveTo>
                  <a:lnTo>
                    <a:pt x="91" y="0"/>
                  </a:lnTo>
                  <a:lnTo>
                    <a:pt x="76" y="7"/>
                  </a:lnTo>
                  <a:lnTo>
                    <a:pt x="76" y="17"/>
                  </a:lnTo>
                  <a:lnTo>
                    <a:pt x="50" y="17"/>
                  </a:lnTo>
                  <a:lnTo>
                    <a:pt x="0" y="43"/>
                  </a:lnTo>
                  <a:lnTo>
                    <a:pt x="0" y="54"/>
                  </a:lnTo>
                  <a:lnTo>
                    <a:pt x="12" y="62"/>
                  </a:lnTo>
                  <a:lnTo>
                    <a:pt x="23" y="78"/>
                  </a:lnTo>
                  <a:lnTo>
                    <a:pt x="28" y="101"/>
                  </a:lnTo>
                  <a:lnTo>
                    <a:pt x="36" y="101"/>
                  </a:lnTo>
                  <a:lnTo>
                    <a:pt x="47" y="109"/>
                  </a:lnTo>
                  <a:lnTo>
                    <a:pt x="52" y="102"/>
                  </a:lnTo>
                  <a:lnTo>
                    <a:pt x="65" y="109"/>
                  </a:lnTo>
                  <a:lnTo>
                    <a:pt x="77" y="109"/>
                  </a:lnTo>
                  <a:lnTo>
                    <a:pt x="77" y="103"/>
                  </a:lnTo>
                  <a:lnTo>
                    <a:pt x="82" y="93"/>
                  </a:lnTo>
                  <a:lnTo>
                    <a:pt x="94" y="86"/>
                  </a:lnTo>
                  <a:lnTo>
                    <a:pt x="95" y="79"/>
                  </a:lnTo>
                  <a:lnTo>
                    <a:pt x="91" y="73"/>
                  </a:lnTo>
                  <a:lnTo>
                    <a:pt x="89" y="67"/>
                  </a:lnTo>
                  <a:lnTo>
                    <a:pt x="102" y="60"/>
                  </a:lnTo>
                  <a:lnTo>
                    <a:pt x="113" y="42"/>
                  </a:lnTo>
                  <a:lnTo>
                    <a:pt x="119" y="25"/>
                  </a:lnTo>
                  <a:lnTo>
                    <a:pt x="109" y="9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6" name="Freeform 24"/>
            <p:cNvSpPr>
              <a:spLocks/>
            </p:cNvSpPr>
            <p:nvPr/>
          </p:nvSpPr>
          <p:spPr bwMode="auto">
            <a:xfrm>
              <a:off x="-1138" y="4525"/>
              <a:ext cx="115" cy="219"/>
            </a:xfrm>
            <a:custGeom>
              <a:avLst/>
              <a:gdLst>
                <a:gd name="T0" fmla="*/ 43 w 181"/>
                <a:gd name="T1" fmla="*/ 0 h 315"/>
                <a:gd name="T2" fmla="*/ 60 w 181"/>
                <a:gd name="T3" fmla="*/ 18 h 315"/>
                <a:gd name="T4" fmla="*/ 71 w 181"/>
                <a:gd name="T5" fmla="*/ 19 h 315"/>
                <a:gd name="T6" fmla="*/ 73 w 181"/>
                <a:gd name="T7" fmla="*/ 25 h 315"/>
                <a:gd name="T8" fmla="*/ 136 w 181"/>
                <a:gd name="T9" fmla="*/ 30 h 315"/>
                <a:gd name="T10" fmla="*/ 144 w 181"/>
                <a:gd name="T11" fmla="*/ 36 h 315"/>
                <a:gd name="T12" fmla="*/ 143 w 181"/>
                <a:gd name="T13" fmla="*/ 54 h 315"/>
                <a:gd name="T14" fmla="*/ 150 w 181"/>
                <a:gd name="T15" fmla="*/ 60 h 315"/>
                <a:gd name="T16" fmla="*/ 162 w 181"/>
                <a:gd name="T17" fmla="*/ 60 h 315"/>
                <a:gd name="T18" fmla="*/ 163 w 181"/>
                <a:gd name="T19" fmla="*/ 66 h 315"/>
                <a:gd name="T20" fmla="*/ 175 w 181"/>
                <a:gd name="T21" fmla="*/ 79 h 315"/>
                <a:gd name="T22" fmla="*/ 175 w 181"/>
                <a:gd name="T23" fmla="*/ 86 h 315"/>
                <a:gd name="T24" fmla="*/ 181 w 181"/>
                <a:gd name="T25" fmla="*/ 96 h 315"/>
                <a:gd name="T26" fmla="*/ 166 w 181"/>
                <a:gd name="T27" fmla="*/ 96 h 315"/>
                <a:gd name="T28" fmla="*/ 116 w 181"/>
                <a:gd name="T29" fmla="*/ 121 h 315"/>
                <a:gd name="T30" fmla="*/ 116 w 181"/>
                <a:gd name="T31" fmla="*/ 132 h 315"/>
                <a:gd name="T32" fmla="*/ 127 w 181"/>
                <a:gd name="T33" fmla="*/ 139 h 315"/>
                <a:gd name="T34" fmla="*/ 138 w 181"/>
                <a:gd name="T35" fmla="*/ 155 h 315"/>
                <a:gd name="T36" fmla="*/ 144 w 181"/>
                <a:gd name="T37" fmla="*/ 179 h 315"/>
                <a:gd name="T38" fmla="*/ 116 w 181"/>
                <a:gd name="T39" fmla="*/ 161 h 315"/>
                <a:gd name="T40" fmla="*/ 80 w 181"/>
                <a:gd name="T41" fmla="*/ 185 h 315"/>
                <a:gd name="T42" fmla="*/ 77 w 181"/>
                <a:gd name="T43" fmla="*/ 244 h 315"/>
                <a:gd name="T44" fmla="*/ 85 w 181"/>
                <a:gd name="T45" fmla="*/ 239 h 315"/>
                <a:gd name="T46" fmla="*/ 157 w 181"/>
                <a:gd name="T47" fmla="*/ 304 h 315"/>
                <a:gd name="T48" fmla="*/ 148 w 181"/>
                <a:gd name="T49" fmla="*/ 315 h 315"/>
                <a:gd name="T50" fmla="*/ 127 w 181"/>
                <a:gd name="T51" fmla="*/ 299 h 315"/>
                <a:gd name="T52" fmla="*/ 122 w 181"/>
                <a:gd name="T53" fmla="*/ 305 h 315"/>
                <a:gd name="T54" fmla="*/ 115 w 181"/>
                <a:gd name="T55" fmla="*/ 305 h 315"/>
                <a:gd name="T56" fmla="*/ 71 w 181"/>
                <a:gd name="T57" fmla="*/ 268 h 315"/>
                <a:gd name="T58" fmla="*/ 60 w 181"/>
                <a:gd name="T59" fmla="*/ 277 h 315"/>
                <a:gd name="T60" fmla="*/ 60 w 181"/>
                <a:gd name="T61" fmla="*/ 223 h 315"/>
                <a:gd name="T62" fmla="*/ 67 w 181"/>
                <a:gd name="T63" fmla="*/ 210 h 315"/>
                <a:gd name="T64" fmla="*/ 66 w 181"/>
                <a:gd name="T65" fmla="*/ 179 h 315"/>
                <a:gd name="T66" fmla="*/ 60 w 181"/>
                <a:gd name="T67" fmla="*/ 166 h 315"/>
                <a:gd name="T68" fmla="*/ 62 w 181"/>
                <a:gd name="T69" fmla="*/ 155 h 315"/>
                <a:gd name="T70" fmla="*/ 38 w 181"/>
                <a:gd name="T71" fmla="*/ 139 h 315"/>
                <a:gd name="T72" fmla="*/ 30 w 181"/>
                <a:gd name="T73" fmla="*/ 127 h 315"/>
                <a:gd name="T74" fmla="*/ 30 w 181"/>
                <a:gd name="T75" fmla="*/ 108 h 315"/>
                <a:gd name="T76" fmla="*/ 38 w 181"/>
                <a:gd name="T77" fmla="*/ 102 h 315"/>
                <a:gd name="T78" fmla="*/ 32 w 181"/>
                <a:gd name="T79" fmla="*/ 92 h 315"/>
                <a:gd name="T80" fmla="*/ 0 w 181"/>
                <a:gd name="T81" fmla="*/ 61 h 315"/>
                <a:gd name="T82" fmla="*/ 7 w 181"/>
                <a:gd name="T83" fmla="*/ 55 h 315"/>
                <a:gd name="T84" fmla="*/ 7 w 181"/>
                <a:gd name="T85" fmla="*/ 32 h 315"/>
                <a:gd name="T86" fmla="*/ 23 w 181"/>
                <a:gd name="T87" fmla="*/ 32 h 315"/>
                <a:gd name="T88" fmla="*/ 29 w 181"/>
                <a:gd name="T89" fmla="*/ 21 h 315"/>
                <a:gd name="T90" fmla="*/ 30 w 181"/>
                <a:gd name="T91" fmla="*/ 0 h 315"/>
                <a:gd name="T92" fmla="*/ 43 w 181"/>
                <a:gd name="T93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81" h="315">
                  <a:moveTo>
                    <a:pt x="43" y="0"/>
                  </a:moveTo>
                  <a:lnTo>
                    <a:pt x="60" y="18"/>
                  </a:lnTo>
                  <a:lnTo>
                    <a:pt x="71" y="19"/>
                  </a:lnTo>
                  <a:lnTo>
                    <a:pt x="73" y="25"/>
                  </a:lnTo>
                  <a:lnTo>
                    <a:pt x="136" y="30"/>
                  </a:lnTo>
                  <a:lnTo>
                    <a:pt x="144" y="36"/>
                  </a:lnTo>
                  <a:lnTo>
                    <a:pt x="143" y="54"/>
                  </a:lnTo>
                  <a:lnTo>
                    <a:pt x="150" y="60"/>
                  </a:lnTo>
                  <a:lnTo>
                    <a:pt x="162" y="60"/>
                  </a:lnTo>
                  <a:lnTo>
                    <a:pt x="163" y="66"/>
                  </a:lnTo>
                  <a:lnTo>
                    <a:pt x="175" y="79"/>
                  </a:lnTo>
                  <a:lnTo>
                    <a:pt x="175" y="86"/>
                  </a:lnTo>
                  <a:lnTo>
                    <a:pt x="181" y="96"/>
                  </a:lnTo>
                  <a:lnTo>
                    <a:pt x="166" y="96"/>
                  </a:lnTo>
                  <a:lnTo>
                    <a:pt x="116" y="121"/>
                  </a:lnTo>
                  <a:lnTo>
                    <a:pt x="116" y="132"/>
                  </a:lnTo>
                  <a:lnTo>
                    <a:pt x="127" y="139"/>
                  </a:lnTo>
                  <a:lnTo>
                    <a:pt x="138" y="155"/>
                  </a:lnTo>
                  <a:lnTo>
                    <a:pt x="144" y="179"/>
                  </a:lnTo>
                  <a:lnTo>
                    <a:pt x="116" y="161"/>
                  </a:lnTo>
                  <a:lnTo>
                    <a:pt x="80" y="185"/>
                  </a:lnTo>
                  <a:lnTo>
                    <a:pt x="77" y="244"/>
                  </a:lnTo>
                  <a:lnTo>
                    <a:pt x="85" y="239"/>
                  </a:lnTo>
                  <a:lnTo>
                    <a:pt x="157" y="304"/>
                  </a:lnTo>
                  <a:lnTo>
                    <a:pt x="148" y="315"/>
                  </a:lnTo>
                  <a:lnTo>
                    <a:pt x="127" y="299"/>
                  </a:lnTo>
                  <a:lnTo>
                    <a:pt x="122" y="305"/>
                  </a:lnTo>
                  <a:lnTo>
                    <a:pt x="115" y="305"/>
                  </a:lnTo>
                  <a:lnTo>
                    <a:pt x="71" y="268"/>
                  </a:lnTo>
                  <a:lnTo>
                    <a:pt x="60" y="277"/>
                  </a:lnTo>
                  <a:lnTo>
                    <a:pt x="60" y="223"/>
                  </a:lnTo>
                  <a:lnTo>
                    <a:pt x="67" y="210"/>
                  </a:lnTo>
                  <a:lnTo>
                    <a:pt x="66" y="179"/>
                  </a:lnTo>
                  <a:lnTo>
                    <a:pt x="60" y="166"/>
                  </a:lnTo>
                  <a:lnTo>
                    <a:pt x="62" y="155"/>
                  </a:lnTo>
                  <a:lnTo>
                    <a:pt x="38" y="139"/>
                  </a:lnTo>
                  <a:lnTo>
                    <a:pt x="30" y="127"/>
                  </a:lnTo>
                  <a:lnTo>
                    <a:pt x="30" y="108"/>
                  </a:lnTo>
                  <a:lnTo>
                    <a:pt x="38" y="102"/>
                  </a:lnTo>
                  <a:lnTo>
                    <a:pt x="32" y="92"/>
                  </a:lnTo>
                  <a:lnTo>
                    <a:pt x="0" y="61"/>
                  </a:lnTo>
                  <a:lnTo>
                    <a:pt x="7" y="55"/>
                  </a:lnTo>
                  <a:lnTo>
                    <a:pt x="7" y="32"/>
                  </a:lnTo>
                  <a:lnTo>
                    <a:pt x="23" y="32"/>
                  </a:lnTo>
                  <a:lnTo>
                    <a:pt x="29" y="21"/>
                  </a:lnTo>
                  <a:lnTo>
                    <a:pt x="3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7" name="Freeform 25"/>
            <p:cNvSpPr>
              <a:spLocks/>
            </p:cNvSpPr>
            <p:nvPr/>
          </p:nvSpPr>
          <p:spPr bwMode="auto">
            <a:xfrm>
              <a:off x="-1210" y="4419"/>
              <a:ext cx="114" cy="263"/>
            </a:xfrm>
            <a:custGeom>
              <a:avLst/>
              <a:gdLst>
                <a:gd name="T0" fmla="*/ 47 w 178"/>
                <a:gd name="T1" fmla="*/ 12 h 378"/>
                <a:gd name="T2" fmla="*/ 72 w 178"/>
                <a:gd name="T3" fmla="*/ 0 h 378"/>
                <a:gd name="T4" fmla="*/ 85 w 178"/>
                <a:gd name="T5" fmla="*/ 11 h 378"/>
                <a:gd name="T6" fmla="*/ 93 w 178"/>
                <a:gd name="T7" fmla="*/ 28 h 378"/>
                <a:gd name="T8" fmla="*/ 93 w 178"/>
                <a:gd name="T9" fmla="*/ 55 h 378"/>
                <a:gd name="T10" fmla="*/ 90 w 178"/>
                <a:gd name="T11" fmla="*/ 77 h 378"/>
                <a:gd name="T12" fmla="*/ 90 w 178"/>
                <a:gd name="T13" fmla="*/ 94 h 378"/>
                <a:gd name="T14" fmla="*/ 103 w 178"/>
                <a:gd name="T15" fmla="*/ 88 h 378"/>
                <a:gd name="T16" fmla="*/ 106 w 178"/>
                <a:gd name="T17" fmla="*/ 81 h 378"/>
                <a:gd name="T18" fmla="*/ 149 w 178"/>
                <a:gd name="T19" fmla="*/ 124 h 378"/>
                <a:gd name="T20" fmla="*/ 161 w 178"/>
                <a:gd name="T21" fmla="*/ 130 h 378"/>
                <a:gd name="T22" fmla="*/ 154 w 178"/>
                <a:gd name="T23" fmla="*/ 153 h 378"/>
                <a:gd name="T24" fmla="*/ 142 w 178"/>
                <a:gd name="T25" fmla="*/ 152 h 378"/>
                <a:gd name="T26" fmla="*/ 141 w 178"/>
                <a:gd name="T27" fmla="*/ 175 h 378"/>
                <a:gd name="T28" fmla="*/ 135 w 178"/>
                <a:gd name="T29" fmla="*/ 185 h 378"/>
                <a:gd name="T30" fmla="*/ 119 w 178"/>
                <a:gd name="T31" fmla="*/ 185 h 378"/>
                <a:gd name="T32" fmla="*/ 118 w 178"/>
                <a:gd name="T33" fmla="*/ 209 h 378"/>
                <a:gd name="T34" fmla="*/ 111 w 178"/>
                <a:gd name="T35" fmla="*/ 213 h 378"/>
                <a:gd name="T36" fmla="*/ 143 w 178"/>
                <a:gd name="T37" fmla="*/ 243 h 378"/>
                <a:gd name="T38" fmla="*/ 150 w 178"/>
                <a:gd name="T39" fmla="*/ 254 h 378"/>
                <a:gd name="T40" fmla="*/ 142 w 178"/>
                <a:gd name="T41" fmla="*/ 260 h 378"/>
                <a:gd name="T42" fmla="*/ 142 w 178"/>
                <a:gd name="T43" fmla="*/ 279 h 378"/>
                <a:gd name="T44" fmla="*/ 150 w 178"/>
                <a:gd name="T45" fmla="*/ 292 h 378"/>
                <a:gd name="T46" fmla="*/ 174 w 178"/>
                <a:gd name="T47" fmla="*/ 306 h 378"/>
                <a:gd name="T48" fmla="*/ 171 w 178"/>
                <a:gd name="T49" fmla="*/ 318 h 378"/>
                <a:gd name="T50" fmla="*/ 178 w 178"/>
                <a:gd name="T51" fmla="*/ 331 h 378"/>
                <a:gd name="T52" fmla="*/ 178 w 178"/>
                <a:gd name="T53" fmla="*/ 362 h 378"/>
                <a:gd name="T54" fmla="*/ 171 w 178"/>
                <a:gd name="T55" fmla="*/ 378 h 378"/>
                <a:gd name="T56" fmla="*/ 167 w 178"/>
                <a:gd name="T57" fmla="*/ 374 h 378"/>
                <a:gd name="T58" fmla="*/ 166 w 178"/>
                <a:gd name="T59" fmla="*/ 340 h 378"/>
                <a:gd name="T60" fmla="*/ 140 w 178"/>
                <a:gd name="T61" fmla="*/ 312 h 378"/>
                <a:gd name="T62" fmla="*/ 137 w 178"/>
                <a:gd name="T63" fmla="*/ 287 h 378"/>
                <a:gd name="T64" fmla="*/ 126 w 178"/>
                <a:gd name="T65" fmla="*/ 268 h 378"/>
                <a:gd name="T66" fmla="*/ 118 w 178"/>
                <a:gd name="T67" fmla="*/ 243 h 378"/>
                <a:gd name="T68" fmla="*/ 106 w 178"/>
                <a:gd name="T69" fmla="*/ 242 h 378"/>
                <a:gd name="T70" fmla="*/ 98 w 178"/>
                <a:gd name="T71" fmla="*/ 238 h 378"/>
                <a:gd name="T72" fmla="*/ 94 w 178"/>
                <a:gd name="T73" fmla="*/ 241 h 378"/>
                <a:gd name="T74" fmla="*/ 105 w 178"/>
                <a:gd name="T75" fmla="*/ 248 h 378"/>
                <a:gd name="T76" fmla="*/ 107 w 178"/>
                <a:gd name="T77" fmla="*/ 263 h 378"/>
                <a:gd name="T78" fmla="*/ 100 w 178"/>
                <a:gd name="T79" fmla="*/ 261 h 378"/>
                <a:gd name="T80" fmla="*/ 90 w 178"/>
                <a:gd name="T81" fmla="*/ 270 h 378"/>
                <a:gd name="T82" fmla="*/ 70 w 178"/>
                <a:gd name="T83" fmla="*/ 283 h 378"/>
                <a:gd name="T84" fmla="*/ 53 w 178"/>
                <a:gd name="T85" fmla="*/ 277 h 378"/>
                <a:gd name="T86" fmla="*/ 57 w 178"/>
                <a:gd name="T87" fmla="*/ 258 h 378"/>
                <a:gd name="T88" fmla="*/ 44 w 178"/>
                <a:gd name="T89" fmla="*/ 221 h 378"/>
                <a:gd name="T90" fmla="*/ 41 w 178"/>
                <a:gd name="T91" fmla="*/ 212 h 378"/>
                <a:gd name="T92" fmla="*/ 0 w 178"/>
                <a:gd name="T93" fmla="*/ 174 h 378"/>
                <a:gd name="T94" fmla="*/ 12 w 178"/>
                <a:gd name="T95" fmla="*/ 164 h 378"/>
                <a:gd name="T96" fmla="*/ 10 w 178"/>
                <a:gd name="T97" fmla="*/ 130 h 378"/>
                <a:gd name="T98" fmla="*/ 28 w 178"/>
                <a:gd name="T99" fmla="*/ 81 h 378"/>
                <a:gd name="T100" fmla="*/ 28 w 178"/>
                <a:gd name="T101" fmla="*/ 51 h 378"/>
                <a:gd name="T102" fmla="*/ 41 w 178"/>
                <a:gd name="T103" fmla="*/ 39 h 378"/>
                <a:gd name="T104" fmla="*/ 47 w 178"/>
                <a:gd name="T105" fmla="*/ 12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78" h="378">
                  <a:moveTo>
                    <a:pt x="47" y="12"/>
                  </a:moveTo>
                  <a:lnTo>
                    <a:pt x="72" y="0"/>
                  </a:lnTo>
                  <a:lnTo>
                    <a:pt x="85" y="11"/>
                  </a:lnTo>
                  <a:lnTo>
                    <a:pt x="93" y="28"/>
                  </a:lnTo>
                  <a:lnTo>
                    <a:pt x="93" y="55"/>
                  </a:lnTo>
                  <a:lnTo>
                    <a:pt x="90" y="77"/>
                  </a:lnTo>
                  <a:lnTo>
                    <a:pt x="90" y="94"/>
                  </a:lnTo>
                  <a:lnTo>
                    <a:pt x="103" y="88"/>
                  </a:lnTo>
                  <a:lnTo>
                    <a:pt x="106" y="81"/>
                  </a:lnTo>
                  <a:lnTo>
                    <a:pt x="149" y="124"/>
                  </a:lnTo>
                  <a:lnTo>
                    <a:pt x="161" y="130"/>
                  </a:lnTo>
                  <a:lnTo>
                    <a:pt x="154" y="153"/>
                  </a:lnTo>
                  <a:lnTo>
                    <a:pt x="142" y="152"/>
                  </a:lnTo>
                  <a:lnTo>
                    <a:pt x="141" y="175"/>
                  </a:lnTo>
                  <a:lnTo>
                    <a:pt x="135" y="185"/>
                  </a:lnTo>
                  <a:lnTo>
                    <a:pt x="119" y="185"/>
                  </a:lnTo>
                  <a:lnTo>
                    <a:pt x="118" y="209"/>
                  </a:lnTo>
                  <a:lnTo>
                    <a:pt x="111" y="213"/>
                  </a:lnTo>
                  <a:lnTo>
                    <a:pt x="143" y="243"/>
                  </a:lnTo>
                  <a:lnTo>
                    <a:pt x="150" y="254"/>
                  </a:lnTo>
                  <a:lnTo>
                    <a:pt x="142" y="260"/>
                  </a:lnTo>
                  <a:lnTo>
                    <a:pt x="142" y="279"/>
                  </a:lnTo>
                  <a:lnTo>
                    <a:pt x="150" y="292"/>
                  </a:lnTo>
                  <a:lnTo>
                    <a:pt x="174" y="306"/>
                  </a:lnTo>
                  <a:lnTo>
                    <a:pt x="171" y="318"/>
                  </a:lnTo>
                  <a:lnTo>
                    <a:pt x="178" y="331"/>
                  </a:lnTo>
                  <a:lnTo>
                    <a:pt x="178" y="362"/>
                  </a:lnTo>
                  <a:lnTo>
                    <a:pt x="171" y="378"/>
                  </a:lnTo>
                  <a:lnTo>
                    <a:pt x="167" y="374"/>
                  </a:lnTo>
                  <a:lnTo>
                    <a:pt x="166" y="340"/>
                  </a:lnTo>
                  <a:lnTo>
                    <a:pt x="140" y="312"/>
                  </a:lnTo>
                  <a:lnTo>
                    <a:pt x="137" y="287"/>
                  </a:lnTo>
                  <a:lnTo>
                    <a:pt x="126" y="268"/>
                  </a:lnTo>
                  <a:lnTo>
                    <a:pt x="118" y="243"/>
                  </a:lnTo>
                  <a:lnTo>
                    <a:pt x="106" y="242"/>
                  </a:lnTo>
                  <a:lnTo>
                    <a:pt x="98" y="238"/>
                  </a:lnTo>
                  <a:lnTo>
                    <a:pt x="94" y="241"/>
                  </a:lnTo>
                  <a:lnTo>
                    <a:pt x="105" y="248"/>
                  </a:lnTo>
                  <a:lnTo>
                    <a:pt x="107" y="263"/>
                  </a:lnTo>
                  <a:lnTo>
                    <a:pt x="100" y="261"/>
                  </a:lnTo>
                  <a:lnTo>
                    <a:pt x="90" y="270"/>
                  </a:lnTo>
                  <a:lnTo>
                    <a:pt x="70" y="283"/>
                  </a:lnTo>
                  <a:lnTo>
                    <a:pt x="53" y="277"/>
                  </a:lnTo>
                  <a:lnTo>
                    <a:pt x="57" y="258"/>
                  </a:lnTo>
                  <a:lnTo>
                    <a:pt x="44" y="221"/>
                  </a:lnTo>
                  <a:lnTo>
                    <a:pt x="41" y="212"/>
                  </a:lnTo>
                  <a:lnTo>
                    <a:pt x="0" y="174"/>
                  </a:lnTo>
                  <a:lnTo>
                    <a:pt x="12" y="164"/>
                  </a:lnTo>
                  <a:lnTo>
                    <a:pt x="10" y="130"/>
                  </a:lnTo>
                  <a:lnTo>
                    <a:pt x="28" y="81"/>
                  </a:lnTo>
                  <a:lnTo>
                    <a:pt x="28" y="51"/>
                  </a:lnTo>
                  <a:lnTo>
                    <a:pt x="41" y="39"/>
                  </a:lnTo>
                  <a:lnTo>
                    <a:pt x="47" y="12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8" name="Freeform 26"/>
            <p:cNvSpPr>
              <a:spLocks/>
            </p:cNvSpPr>
            <p:nvPr/>
          </p:nvSpPr>
          <p:spPr bwMode="auto">
            <a:xfrm>
              <a:off x="-917" y="4116"/>
              <a:ext cx="39" cy="59"/>
            </a:xfrm>
            <a:custGeom>
              <a:avLst/>
              <a:gdLst>
                <a:gd name="T0" fmla="*/ 25 w 59"/>
                <a:gd name="T1" fmla="*/ 0 h 85"/>
                <a:gd name="T2" fmla="*/ 0 w 59"/>
                <a:gd name="T3" fmla="*/ 18 h 85"/>
                <a:gd name="T4" fmla="*/ 8 w 59"/>
                <a:gd name="T5" fmla="*/ 30 h 85"/>
                <a:gd name="T6" fmla="*/ 8 w 59"/>
                <a:gd name="T7" fmla="*/ 36 h 85"/>
                <a:gd name="T8" fmla="*/ 0 w 59"/>
                <a:gd name="T9" fmla="*/ 35 h 85"/>
                <a:gd name="T10" fmla="*/ 0 w 59"/>
                <a:gd name="T11" fmla="*/ 49 h 85"/>
                <a:gd name="T12" fmla="*/ 11 w 59"/>
                <a:gd name="T13" fmla="*/ 49 h 85"/>
                <a:gd name="T14" fmla="*/ 19 w 59"/>
                <a:gd name="T15" fmla="*/ 62 h 85"/>
                <a:gd name="T16" fmla="*/ 17 w 59"/>
                <a:gd name="T17" fmla="*/ 73 h 85"/>
                <a:gd name="T18" fmla="*/ 31 w 59"/>
                <a:gd name="T19" fmla="*/ 85 h 85"/>
                <a:gd name="T20" fmla="*/ 59 w 59"/>
                <a:gd name="T21" fmla="*/ 52 h 85"/>
                <a:gd name="T22" fmla="*/ 54 w 59"/>
                <a:gd name="T23" fmla="*/ 18 h 85"/>
                <a:gd name="T24" fmla="*/ 34 w 59"/>
                <a:gd name="T25" fmla="*/ 5 h 85"/>
                <a:gd name="T26" fmla="*/ 25 w 59"/>
                <a:gd name="T27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9" h="85">
                  <a:moveTo>
                    <a:pt x="25" y="0"/>
                  </a:moveTo>
                  <a:lnTo>
                    <a:pt x="0" y="18"/>
                  </a:lnTo>
                  <a:lnTo>
                    <a:pt x="8" y="30"/>
                  </a:lnTo>
                  <a:lnTo>
                    <a:pt x="8" y="36"/>
                  </a:lnTo>
                  <a:lnTo>
                    <a:pt x="0" y="35"/>
                  </a:lnTo>
                  <a:lnTo>
                    <a:pt x="0" y="49"/>
                  </a:lnTo>
                  <a:lnTo>
                    <a:pt x="11" y="49"/>
                  </a:lnTo>
                  <a:lnTo>
                    <a:pt x="19" y="62"/>
                  </a:lnTo>
                  <a:lnTo>
                    <a:pt x="17" y="73"/>
                  </a:lnTo>
                  <a:lnTo>
                    <a:pt x="31" y="85"/>
                  </a:lnTo>
                  <a:lnTo>
                    <a:pt x="59" y="52"/>
                  </a:lnTo>
                  <a:lnTo>
                    <a:pt x="54" y="18"/>
                  </a:lnTo>
                  <a:lnTo>
                    <a:pt x="3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9" name="Freeform 27"/>
            <p:cNvSpPr>
              <a:spLocks/>
            </p:cNvSpPr>
            <p:nvPr/>
          </p:nvSpPr>
          <p:spPr bwMode="auto">
            <a:xfrm>
              <a:off x="-958" y="4036"/>
              <a:ext cx="58" cy="104"/>
            </a:xfrm>
            <a:custGeom>
              <a:avLst/>
              <a:gdLst>
                <a:gd name="T0" fmla="*/ 47 w 90"/>
                <a:gd name="T1" fmla="*/ 6 h 150"/>
                <a:gd name="T2" fmla="*/ 35 w 90"/>
                <a:gd name="T3" fmla="*/ 0 h 150"/>
                <a:gd name="T4" fmla="*/ 22 w 90"/>
                <a:gd name="T5" fmla="*/ 24 h 150"/>
                <a:gd name="T6" fmla="*/ 11 w 90"/>
                <a:gd name="T7" fmla="*/ 38 h 150"/>
                <a:gd name="T8" fmla="*/ 29 w 90"/>
                <a:gd name="T9" fmla="*/ 50 h 150"/>
                <a:gd name="T10" fmla="*/ 9 w 90"/>
                <a:gd name="T11" fmla="*/ 56 h 150"/>
                <a:gd name="T12" fmla="*/ 1 w 90"/>
                <a:gd name="T13" fmla="*/ 67 h 150"/>
                <a:gd name="T14" fmla="*/ 6 w 90"/>
                <a:gd name="T15" fmla="*/ 79 h 150"/>
                <a:gd name="T16" fmla="*/ 0 w 90"/>
                <a:gd name="T17" fmla="*/ 100 h 150"/>
                <a:gd name="T18" fmla="*/ 0 w 90"/>
                <a:gd name="T19" fmla="*/ 113 h 150"/>
                <a:gd name="T20" fmla="*/ 18 w 90"/>
                <a:gd name="T21" fmla="*/ 113 h 150"/>
                <a:gd name="T22" fmla="*/ 18 w 90"/>
                <a:gd name="T23" fmla="*/ 119 h 150"/>
                <a:gd name="T24" fmla="*/ 24 w 90"/>
                <a:gd name="T25" fmla="*/ 133 h 150"/>
                <a:gd name="T26" fmla="*/ 18 w 90"/>
                <a:gd name="T27" fmla="*/ 146 h 150"/>
                <a:gd name="T28" fmla="*/ 29 w 90"/>
                <a:gd name="T29" fmla="*/ 150 h 150"/>
                <a:gd name="T30" fmla="*/ 44 w 90"/>
                <a:gd name="T31" fmla="*/ 138 h 150"/>
                <a:gd name="T32" fmla="*/ 66 w 90"/>
                <a:gd name="T33" fmla="*/ 133 h 150"/>
                <a:gd name="T34" fmla="*/ 90 w 90"/>
                <a:gd name="T35" fmla="*/ 116 h 150"/>
                <a:gd name="T36" fmla="*/ 90 w 90"/>
                <a:gd name="T37" fmla="*/ 110 h 150"/>
                <a:gd name="T38" fmla="*/ 71 w 90"/>
                <a:gd name="T39" fmla="*/ 104 h 150"/>
                <a:gd name="T40" fmla="*/ 54 w 90"/>
                <a:gd name="T41" fmla="*/ 102 h 150"/>
                <a:gd name="T42" fmla="*/ 55 w 90"/>
                <a:gd name="T43" fmla="*/ 97 h 150"/>
                <a:gd name="T44" fmla="*/ 46 w 90"/>
                <a:gd name="T45" fmla="*/ 79 h 150"/>
                <a:gd name="T46" fmla="*/ 54 w 90"/>
                <a:gd name="T47" fmla="*/ 74 h 150"/>
                <a:gd name="T48" fmla="*/ 60 w 90"/>
                <a:gd name="T49" fmla="*/ 45 h 150"/>
                <a:gd name="T50" fmla="*/ 46 w 90"/>
                <a:gd name="T51" fmla="*/ 25 h 150"/>
                <a:gd name="T52" fmla="*/ 47 w 90"/>
                <a:gd name="T53" fmla="*/ 6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0" h="150">
                  <a:moveTo>
                    <a:pt x="47" y="6"/>
                  </a:moveTo>
                  <a:lnTo>
                    <a:pt x="35" y="0"/>
                  </a:lnTo>
                  <a:lnTo>
                    <a:pt x="22" y="24"/>
                  </a:lnTo>
                  <a:lnTo>
                    <a:pt x="11" y="38"/>
                  </a:lnTo>
                  <a:lnTo>
                    <a:pt x="29" y="50"/>
                  </a:lnTo>
                  <a:lnTo>
                    <a:pt x="9" y="56"/>
                  </a:lnTo>
                  <a:lnTo>
                    <a:pt x="1" y="67"/>
                  </a:lnTo>
                  <a:lnTo>
                    <a:pt x="6" y="79"/>
                  </a:lnTo>
                  <a:lnTo>
                    <a:pt x="0" y="100"/>
                  </a:lnTo>
                  <a:lnTo>
                    <a:pt x="0" y="113"/>
                  </a:lnTo>
                  <a:lnTo>
                    <a:pt x="18" y="113"/>
                  </a:lnTo>
                  <a:lnTo>
                    <a:pt x="18" y="119"/>
                  </a:lnTo>
                  <a:lnTo>
                    <a:pt x="24" y="133"/>
                  </a:lnTo>
                  <a:lnTo>
                    <a:pt x="18" y="146"/>
                  </a:lnTo>
                  <a:lnTo>
                    <a:pt x="29" y="150"/>
                  </a:lnTo>
                  <a:lnTo>
                    <a:pt x="44" y="138"/>
                  </a:lnTo>
                  <a:lnTo>
                    <a:pt x="66" y="133"/>
                  </a:lnTo>
                  <a:lnTo>
                    <a:pt x="90" y="116"/>
                  </a:lnTo>
                  <a:lnTo>
                    <a:pt x="90" y="110"/>
                  </a:lnTo>
                  <a:lnTo>
                    <a:pt x="71" y="104"/>
                  </a:lnTo>
                  <a:lnTo>
                    <a:pt x="54" y="102"/>
                  </a:lnTo>
                  <a:lnTo>
                    <a:pt x="55" y="97"/>
                  </a:lnTo>
                  <a:lnTo>
                    <a:pt x="46" y="79"/>
                  </a:lnTo>
                  <a:lnTo>
                    <a:pt x="54" y="74"/>
                  </a:lnTo>
                  <a:lnTo>
                    <a:pt x="60" y="45"/>
                  </a:lnTo>
                  <a:lnTo>
                    <a:pt x="46" y="25"/>
                  </a:lnTo>
                  <a:lnTo>
                    <a:pt x="47" y="6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0" name="Freeform 28"/>
            <p:cNvSpPr>
              <a:spLocks/>
            </p:cNvSpPr>
            <p:nvPr/>
          </p:nvSpPr>
          <p:spPr bwMode="auto">
            <a:xfrm>
              <a:off x="-1340" y="4032"/>
              <a:ext cx="280" cy="180"/>
            </a:xfrm>
            <a:custGeom>
              <a:avLst/>
              <a:gdLst>
                <a:gd name="T0" fmla="*/ 377 w 436"/>
                <a:gd name="T1" fmla="*/ 0 h 259"/>
                <a:gd name="T2" fmla="*/ 288 w 436"/>
                <a:gd name="T3" fmla="*/ 54 h 259"/>
                <a:gd name="T4" fmla="*/ 259 w 436"/>
                <a:gd name="T5" fmla="*/ 49 h 259"/>
                <a:gd name="T6" fmla="*/ 239 w 436"/>
                <a:gd name="T7" fmla="*/ 49 h 259"/>
                <a:gd name="T8" fmla="*/ 217 w 436"/>
                <a:gd name="T9" fmla="*/ 68 h 259"/>
                <a:gd name="T10" fmla="*/ 177 w 436"/>
                <a:gd name="T11" fmla="*/ 47 h 259"/>
                <a:gd name="T12" fmla="*/ 144 w 436"/>
                <a:gd name="T13" fmla="*/ 48 h 259"/>
                <a:gd name="T14" fmla="*/ 135 w 436"/>
                <a:gd name="T15" fmla="*/ 80 h 259"/>
                <a:gd name="T16" fmla="*/ 148 w 436"/>
                <a:gd name="T17" fmla="*/ 92 h 259"/>
                <a:gd name="T18" fmla="*/ 100 w 436"/>
                <a:gd name="T19" fmla="*/ 103 h 259"/>
                <a:gd name="T20" fmla="*/ 68 w 436"/>
                <a:gd name="T21" fmla="*/ 99 h 259"/>
                <a:gd name="T22" fmla="*/ 20 w 436"/>
                <a:gd name="T23" fmla="*/ 136 h 259"/>
                <a:gd name="T24" fmla="*/ 0 w 436"/>
                <a:gd name="T25" fmla="*/ 158 h 259"/>
                <a:gd name="T26" fmla="*/ 9 w 436"/>
                <a:gd name="T27" fmla="*/ 169 h 259"/>
                <a:gd name="T28" fmla="*/ 36 w 436"/>
                <a:gd name="T29" fmla="*/ 174 h 259"/>
                <a:gd name="T30" fmla="*/ 56 w 436"/>
                <a:gd name="T31" fmla="*/ 182 h 259"/>
                <a:gd name="T32" fmla="*/ 65 w 436"/>
                <a:gd name="T33" fmla="*/ 203 h 259"/>
                <a:gd name="T34" fmla="*/ 65 w 436"/>
                <a:gd name="T35" fmla="*/ 223 h 259"/>
                <a:gd name="T36" fmla="*/ 111 w 436"/>
                <a:gd name="T37" fmla="*/ 224 h 259"/>
                <a:gd name="T38" fmla="*/ 131 w 436"/>
                <a:gd name="T39" fmla="*/ 228 h 259"/>
                <a:gd name="T40" fmla="*/ 164 w 436"/>
                <a:gd name="T41" fmla="*/ 245 h 259"/>
                <a:gd name="T42" fmla="*/ 180 w 436"/>
                <a:gd name="T43" fmla="*/ 259 h 259"/>
                <a:gd name="T44" fmla="*/ 212 w 436"/>
                <a:gd name="T45" fmla="*/ 241 h 259"/>
                <a:gd name="T46" fmla="*/ 281 w 436"/>
                <a:gd name="T47" fmla="*/ 239 h 259"/>
                <a:gd name="T48" fmla="*/ 314 w 436"/>
                <a:gd name="T49" fmla="*/ 235 h 259"/>
                <a:gd name="T50" fmla="*/ 332 w 436"/>
                <a:gd name="T51" fmla="*/ 221 h 259"/>
                <a:gd name="T52" fmla="*/ 343 w 436"/>
                <a:gd name="T53" fmla="*/ 210 h 259"/>
                <a:gd name="T54" fmla="*/ 360 w 436"/>
                <a:gd name="T55" fmla="*/ 193 h 259"/>
                <a:gd name="T56" fmla="*/ 374 w 436"/>
                <a:gd name="T57" fmla="*/ 185 h 259"/>
                <a:gd name="T58" fmla="*/ 381 w 436"/>
                <a:gd name="T59" fmla="*/ 152 h 259"/>
                <a:gd name="T60" fmla="*/ 370 w 436"/>
                <a:gd name="T61" fmla="*/ 142 h 259"/>
                <a:gd name="T62" fmla="*/ 370 w 436"/>
                <a:gd name="T63" fmla="*/ 122 h 259"/>
                <a:gd name="T64" fmla="*/ 391 w 436"/>
                <a:gd name="T65" fmla="*/ 123 h 259"/>
                <a:gd name="T66" fmla="*/ 405 w 436"/>
                <a:gd name="T67" fmla="*/ 111 h 259"/>
                <a:gd name="T68" fmla="*/ 410 w 436"/>
                <a:gd name="T69" fmla="*/ 93 h 259"/>
                <a:gd name="T70" fmla="*/ 416 w 436"/>
                <a:gd name="T71" fmla="*/ 74 h 259"/>
                <a:gd name="T72" fmla="*/ 429 w 436"/>
                <a:gd name="T73" fmla="*/ 49 h 259"/>
                <a:gd name="T74" fmla="*/ 436 w 436"/>
                <a:gd name="T75" fmla="*/ 27 h 259"/>
                <a:gd name="T76" fmla="*/ 416 w 436"/>
                <a:gd name="T77" fmla="*/ 27 h 259"/>
                <a:gd name="T78" fmla="*/ 389 w 436"/>
                <a:gd name="T79" fmla="*/ 41 h 259"/>
                <a:gd name="T80" fmla="*/ 377 w 436"/>
                <a:gd name="T81" fmla="*/ 0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36" h="259">
                  <a:moveTo>
                    <a:pt x="377" y="0"/>
                  </a:moveTo>
                  <a:lnTo>
                    <a:pt x="288" y="54"/>
                  </a:lnTo>
                  <a:lnTo>
                    <a:pt x="259" y="49"/>
                  </a:lnTo>
                  <a:lnTo>
                    <a:pt x="239" y="49"/>
                  </a:lnTo>
                  <a:lnTo>
                    <a:pt x="217" y="68"/>
                  </a:lnTo>
                  <a:lnTo>
                    <a:pt x="177" y="47"/>
                  </a:lnTo>
                  <a:lnTo>
                    <a:pt x="144" y="48"/>
                  </a:lnTo>
                  <a:lnTo>
                    <a:pt x="135" y="80"/>
                  </a:lnTo>
                  <a:lnTo>
                    <a:pt x="148" y="92"/>
                  </a:lnTo>
                  <a:lnTo>
                    <a:pt x="100" y="103"/>
                  </a:lnTo>
                  <a:lnTo>
                    <a:pt x="68" y="99"/>
                  </a:lnTo>
                  <a:lnTo>
                    <a:pt x="20" y="136"/>
                  </a:lnTo>
                  <a:lnTo>
                    <a:pt x="0" y="158"/>
                  </a:lnTo>
                  <a:lnTo>
                    <a:pt x="9" y="169"/>
                  </a:lnTo>
                  <a:lnTo>
                    <a:pt x="36" y="174"/>
                  </a:lnTo>
                  <a:lnTo>
                    <a:pt x="56" y="182"/>
                  </a:lnTo>
                  <a:lnTo>
                    <a:pt x="65" y="203"/>
                  </a:lnTo>
                  <a:lnTo>
                    <a:pt x="65" y="223"/>
                  </a:lnTo>
                  <a:lnTo>
                    <a:pt x="111" y="224"/>
                  </a:lnTo>
                  <a:lnTo>
                    <a:pt x="131" y="228"/>
                  </a:lnTo>
                  <a:lnTo>
                    <a:pt x="164" y="245"/>
                  </a:lnTo>
                  <a:lnTo>
                    <a:pt x="180" y="259"/>
                  </a:lnTo>
                  <a:lnTo>
                    <a:pt x="212" y="241"/>
                  </a:lnTo>
                  <a:lnTo>
                    <a:pt x="281" y="239"/>
                  </a:lnTo>
                  <a:lnTo>
                    <a:pt x="314" y="235"/>
                  </a:lnTo>
                  <a:lnTo>
                    <a:pt x="332" y="221"/>
                  </a:lnTo>
                  <a:lnTo>
                    <a:pt x="343" y="210"/>
                  </a:lnTo>
                  <a:lnTo>
                    <a:pt x="360" y="193"/>
                  </a:lnTo>
                  <a:lnTo>
                    <a:pt x="374" y="185"/>
                  </a:lnTo>
                  <a:lnTo>
                    <a:pt x="381" y="152"/>
                  </a:lnTo>
                  <a:lnTo>
                    <a:pt x="370" y="142"/>
                  </a:lnTo>
                  <a:lnTo>
                    <a:pt x="370" y="122"/>
                  </a:lnTo>
                  <a:lnTo>
                    <a:pt x="391" y="123"/>
                  </a:lnTo>
                  <a:lnTo>
                    <a:pt x="405" y="111"/>
                  </a:lnTo>
                  <a:lnTo>
                    <a:pt x="410" y="93"/>
                  </a:lnTo>
                  <a:lnTo>
                    <a:pt x="416" y="74"/>
                  </a:lnTo>
                  <a:lnTo>
                    <a:pt x="429" y="49"/>
                  </a:lnTo>
                  <a:lnTo>
                    <a:pt x="436" y="27"/>
                  </a:lnTo>
                  <a:lnTo>
                    <a:pt x="416" y="27"/>
                  </a:lnTo>
                  <a:lnTo>
                    <a:pt x="389" y="41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1" name="Freeform 29"/>
            <p:cNvSpPr>
              <a:spLocks/>
            </p:cNvSpPr>
            <p:nvPr/>
          </p:nvSpPr>
          <p:spPr bwMode="auto">
            <a:xfrm>
              <a:off x="-1065" y="4732"/>
              <a:ext cx="61" cy="83"/>
            </a:xfrm>
            <a:custGeom>
              <a:avLst/>
              <a:gdLst>
                <a:gd name="T0" fmla="*/ 1 w 96"/>
                <a:gd name="T1" fmla="*/ 6 h 119"/>
                <a:gd name="T2" fmla="*/ 0 w 96"/>
                <a:gd name="T3" fmla="*/ 19 h 119"/>
                <a:gd name="T4" fmla="*/ 14 w 96"/>
                <a:gd name="T5" fmla="*/ 50 h 119"/>
                <a:gd name="T6" fmla="*/ 27 w 96"/>
                <a:gd name="T7" fmla="*/ 82 h 119"/>
                <a:gd name="T8" fmla="*/ 51 w 96"/>
                <a:gd name="T9" fmla="*/ 99 h 119"/>
                <a:gd name="T10" fmla="*/ 61 w 96"/>
                <a:gd name="T11" fmla="*/ 110 h 119"/>
                <a:gd name="T12" fmla="*/ 70 w 96"/>
                <a:gd name="T13" fmla="*/ 119 h 119"/>
                <a:gd name="T14" fmla="*/ 82 w 96"/>
                <a:gd name="T15" fmla="*/ 113 h 119"/>
                <a:gd name="T16" fmla="*/ 96 w 96"/>
                <a:gd name="T17" fmla="*/ 119 h 119"/>
                <a:gd name="T18" fmla="*/ 89 w 96"/>
                <a:gd name="T19" fmla="*/ 96 h 119"/>
                <a:gd name="T20" fmla="*/ 79 w 96"/>
                <a:gd name="T21" fmla="*/ 91 h 119"/>
                <a:gd name="T22" fmla="*/ 72 w 96"/>
                <a:gd name="T23" fmla="*/ 78 h 119"/>
                <a:gd name="T24" fmla="*/ 72 w 96"/>
                <a:gd name="T25" fmla="*/ 60 h 119"/>
                <a:gd name="T26" fmla="*/ 83 w 96"/>
                <a:gd name="T27" fmla="*/ 55 h 119"/>
                <a:gd name="T28" fmla="*/ 78 w 96"/>
                <a:gd name="T29" fmla="*/ 41 h 119"/>
                <a:gd name="T30" fmla="*/ 66 w 96"/>
                <a:gd name="T31" fmla="*/ 23 h 119"/>
                <a:gd name="T32" fmla="*/ 42 w 96"/>
                <a:gd name="T33" fmla="*/ 4 h 119"/>
                <a:gd name="T34" fmla="*/ 34 w 96"/>
                <a:gd name="T35" fmla="*/ 15 h 119"/>
                <a:gd name="T36" fmla="*/ 13 w 96"/>
                <a:gd name="T37" fmla="*/ 0 h 119"/>
                <a:gd name="T38" fmla="*/ 8 w 96"/>
                <a:gd name="T39" fmla="*/ 6 h 119"/>
                <a:gd name="T40" fmla="*/ 1 w 96"/>
                <a:gd name="T41" fmla="*/ 6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6" h="119">
                  <a:moveTo>
                    <a:pt x="1" y="6"/>
                  </a:moveTo>
                  <a:lnTo>
                    <a:pt x="0" y="19"/>
                  </a:lnTo>
                  <a:lnTo>
                    <a:pt x="14" y="50"/>
                  </a:lnTo>
                  <a:lnTo>
                    <a:pt x="27" y="82"/>
                  </a:lnTo>
                  <a:lnTo>
                    <a:pt x="51" y="99"/>
                  </a:lnTo>
                  <a:lnTo>
                    <a:pt x="61" y="110"/>
                  </a:lnTo>
                  <a:lnTo>
                    <a:pt x="70" y="119"/>
                  </a:lnTo>
                  <a:lnTo>
                    <a:pt x="82" y="113"/>
                  </a:lnTo>
                  <a:lnTo>
                    <a:pt x="96" y="119"/>
                  </a:lnTo>
                  <a:lnTo>
                    <a:pt x="89" y="96"/>
                  </a:lnTo>
                  <a:lnTo>
                    <a:pt x="79" y="91"/>
                  </a:lnTo>
                  <a:lnTo>
                    <a:pt x="72" y="78"/>
                  </a:lnTo>
                  <a:lnTo>
                    <a:pt x="72" y="60"/>
                  </a:lnTo>
                  <a:lnTo>
                    <a:pt x="83" y="55"/>
                  </a:lnTo>
                  <a:lnTo>
                    <a:pt x="78" y="41"/>
                  </a:lnTo>
                  <a:lnTo>
                    <a:pt x="66" y="23"/>
                  </a:lnTo>
                  <a:lnTo>
                    <a:pt x="42" y="4"/>
                  </a:lnTo>
                  <a:lnTo>
                    <a:pt x="34" y="15"/>
                  </a:lnTo>
                  <a:lnTo>
                    <a:pt x="13" y="0"/>
                  </a:lnTo>
                  <a:lnTo>
                    <a:pt x="8" y="6"/>
                  </a:lnTo>
                  <a:lnTo>
                    <a:pt x="1" y="6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2" name="Freeform 30"/>
            <p:cNvSpPr>
              <a:spLocks/>
            </p:cNvSpPr>
            <p:nvPr/>
          </p:nvSpPr>
          <p:spPr bwMode="auto">
            <a:xfrm>
              <a:off x="-1063" y="4890"/>
              <a:ext cx="15" cy="21"/>
            </a:xfrm>
            <a:custGeom>
              <a:avLst/>
              <a:gdLst>
                <a:gd name="T0" fmla="*/ 22 w 22"/>
                <a:gd name="T1" fmla="*/ 3 h 29"/>
                <a:gd name="T2" fmla="*/ 12 w 22"/>
                <a:gd name="T3" fmla="*/ 0 h 29"/>
                <a:gd name="T4" fmla="*/ 4 w 22"/>
                <a:gd name="T5" fmla="*/ 4 h 29"/>
                <a:gd name="T6" fmla="*/ 2 w 22"/>
                <a:gd name="T7" fmla="*/ 8 h 29"/>
                <a:gd name="T8" fmla="*/ 0 w 22"/>
                <a:gd name="T9" fmla="*/ 19 h 29"/>
                <a:gd name="T10" fmla="*/ 1 w 22"/>
                <a:gd name="T11" fmla="*/ 29 h 29"/>
                <a:gd name="T12" fmla="*/ 15 w 22"/>
                <a:gd name="T13" fmla="*/ 25 h 29"/>
                <a:gd name="T14" fmla="*/ 22 w 22"/>
                <a:gd name="T15" fmla="*/ 17 h 29"/>
                <a:gd name="T16" fmla="*/ 22 w 22"/>
                <a:gd name="T17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" h="29">
                  <a:moveTo>
                    <a:pt x="22" y="3"/>
                  </a:moveTo>
                  <a:lnTo>
                    <a:pt x="12" y="0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9"/>
                  </a:lnTo>
                  <a:lnTo>
                    <a:pt x="1" y="29"/>
                  </a:lnTo>
                  <a:lnTo>
                    <a:pt x="15" y="25"/>
                  </a:lnTo>
                  <a:lnTo>
                    <a:pt x="22" y="17"/>
                  </a:lnTo>
                  <a:lnTo>
                    <a:pt x="22" y="3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3" name="Freeform 31"/>
            <p:cNvSpPr>
              <a:spLocks/>
            </p:cNvSpPr>
            <p:nvPr/>
          </p:nvSpPr>
          <p:spPr bwMode="auto">
            <a:xfrm>
              <a:off x="-1091" y="4858"/>
              <a:ext cx="17" cy="24"/>
            </a:xfrm>
            <a:custGeom>
              <a:avLst/>
              <a:gdLst>
                <a:gd name="T0" fmla="*/ 0 w 27"/>
                <a:gd name="T1" fmla="*/ 4 h 33"/>
                <a:gd name="T2" fmla="*/ 12 w 27"/>
                <a:gd name="T3" fmla="*/ 0 h 33"/>
                <a:gd name="T4" fmla="*/ 22 w 27"/>
                <a:gd name="T5" fmla="*/ 5 h 33"/>
                <a:gd name="T6" fmla="*/ 25 w 27"/>
                <a:gd name="T7" fmla="*/ 9 h 33"/>
                <a:gd name="T8" fmla="*/ 27 w 27"/>
                <a:gd name="T9" fmla="*/ 22 h 33"/>
                <a:gd name="T10" fmla="*/ 25 w 27"/>
                <a:gd name="T11" fmla="*/ 33 h 33"/>
                <a:gd name="T12" fmla="*/ 8 w 27"/>
                <a:gd name="T13" fmla="*/ 29 h 33"/>
                <a:gd name="T14" fmla="*/ 0 w 27"/>
                <a:gd name="T15" fmla="*/ 19 h 33"/>
                <a:gd name="T16" fmla="*/ 0 w 27"/>
                <a:gd name="T17" fmla="*/ 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3">
                  <a:moveTo>
                    <a:pt x="0" y="4"/>
                  </a:moveTo>
                  <a:lnTo>
                    <a:pt x="12" y="0"/>
                  </a:lnTo>
                  <a:lnTo>
                    <a:pt x="22" y="5"/>
                  </a:lnTo>
                  <a:lnTo>
                    <a:pt x="25" y="9"/>
                  </a:lnTo>
                  <a:lnTo>
                    <a:pt x="27" y="22"/>
                  </a:lnTo>
                  <a:lnTo>
                    <a:pt x="25" y="33"/>
                  </a:lnTo>
                  <a:lnTo>
                    <a:pt x="8" y="29"/>
                  </a:lnTo>
                  <a:lnTo>
                    <a:pt x="0" y="19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4" name="Freeform 32"/>
            <p:cNvSpPr>
              <a:spLocks/>
            </p:cNvSpPr>
            <p:nvPr/>
          </p:nvSpPr>
          <p:spPr bwMode="auto">
            <a:xfrm>
              <a:off x="-1108" y="4824"/>
              <a:ext cx="16" cy="28"/>
            </a:xfrm>
            <a:custGeom>
              <a:avLst/>
              <a:gdLst>
                <a:gd name="T0" fmla="*/ 26 w 26"/>
                <a:gd name="T1" fmla="*/ 5 h 40"/>
                <a:gd name="T2" fmla="*/ 14 w 26"/>
                <a:gd name="T3" fmla="*/ 0 h 40"/>
                <a:gd name="T4" fmla="*/ 5 w 26"/>
                <a:gd name="T5" fmla="*/ 6 h 40"/>
                <a:gd name="T6" fmla="*/ 2 w 26"/>
                <a:gd name="T7" fmla="*/ 12 h 40"/>
                <a:gd name="T8" fmla="*/ 0 w 26"/>
                <a:gd name="T9" fmla="*/ 26 h 40"/>
                <a:gd name="T10" fmla="*/ 2 w 26"/>
                <a:gd name="T11" fmla="*/ 40 h 40"/>
                <a:gd name="T12" fmla="*/ 19 w 26"/>
                <a:gd name="T13" fmla="*/ 34 h 40"/>
                <a:gd name="T14" fmla="*/ 26 w 26"/>
                <a:gd name="T15" fmla="*/ 24 h 40"/>
                <a:gd name="T16" fmla="*/ 26 w 26"/>
                <a:gd name="T17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40">
                  <a:moveTo>
                    <a:pt x="26" y="5"/>
                  </a:moveTo>
                  <a:lnTo>
                    <a:pt x="14" y="0"/>
                  </a:lnTo>
                  <a:lnTo>
                    <a:pt x="5" y="6"/>
                  </a:lnTo>
                  <a:lnTo>
                    <a:pt x="2" y="12"/>
                  </a:lnTo>
                  <a:lnTo>
                    <a:pt x="0" y="26"/>
                  </a:lnTo>
                  <a:lnTo>
                    <a:pt x="2" y="40"/>
                  </a:lnTo>
                  <a:lnTo>
                    <a:pt x="19" y="34"/>
                  </a:lnTo>
                  <a:lnTo>
                    <a:pt x="26" y="24"/>
                  </a:lnTo>
                  <a:lnTo>
                    <a:pt x="26" y="5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5" name="Freeform 33"/>
            <p:cNvSpPr>
              <a:spLocks/>
            </p:cNvSpPr>
            <p:nvPr/>
          </p:nvSpPr>
          <p:spPr bwMode="auto">
            <a:xfrm>
              <a:off x="-1122" y="4793"/>
              <a:ext cx="17" cy="28"/>
            </a:xfrm>
            <a:custGeom>
              <a:avLst/>
              <a:gdLst>
                <a:gd name="T0" fmla="*/ 26 w 26"/>
                <a:gd name="T1" fmla="*/ 36 h 40"/>
                <a:gd name="T2" fmla="*/ 14 w 26"/>
                <a:gd name="T3" fmla="*/ 40 h 40"/>
                <a:gd name="T4" fmla="*/ 5 w 26"/>
                <a:gd name="T5" fmla="*/ 34 h 40"/>
                <a:gd name="T6" fmla="*/ 2 w 26"/>
                <a:gd name="T7" fmla="*/ 29 h 40"/>
                <a:gd name="T8" fmla="*/ 0 w 26"/>
                <a:gd name="T9" fmla="*/ 14 h 40"/>
                <a:gd name="T10" fmla="*/ 1 w 26"/>
                <a:gd name="T11" fmla="*/ 0 h 40"/>
                <a:gd name="T12" fmla="*/ 18 w 26"/>
                <a:gd name="T13" fmla="*/ 6 h 40"/>
                <a:gd name="T14" fmla="*/ 26 w 26"/>
                <a:gd name="T15" fmla="*/ 17 h 40"/>
                <a:gd name="T16" fmla="*/ 26 w 26"/>
                <a:gd name="T17" fmla="*/ 3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40">
                  <a:moveTo>
                    <a:pt x="26" y="36"/>
                  </a:moveTo>
                  <a:lnTo>
                    <a:pt x="14" y="40"/>
                  </a:lnTo>
                  <a:lnTo>
                    <a:pt x="5" y="34"/>
                  </a:lnTo>
                  <a:lnTo>
                    <a:pt x="2" y="29"/>
                  </a:lnTo>
                  <a:lnTo>
                    <a:pt x="0" y="14"/>
                  </a:lnTo>
                  <a:lnTo>
                    <a:pt x="1" y="0"/>
                  </a:lnTo>
                  <a:lnTo>
                    <a:pt x="18" y="6"/>
                  </a:lnTo>
                  <a:lnTo>
                    <a:pt x="26" y="17"/>
                  </a:lnTo>
                  <a:lnTo>
                    <a:pt x="26" y="36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6" name="Freeform 34"/>
            <p:cNvSpPr>
              <a:spLocks/>
            </p:cNvSpPr>
            <p:nvPr/>
          </p:nvSpPr>
          <p:spPr bwMode="auto">
            <a:xfrm>
              <a:off x="-1132" y="4744"/>
              <a:ext cx="155" cy="184"/>
            </a:xfrm>
            <a:custGeom>
              <a:avLst/>
              <a:gdLst>
                <a:gd name="T0" fmla="*/ 4 w 241"/>
                <a:gd name="T1" fmla="*/ 0 h 265"/>
                <a:gd name="T2" fmla="*/ 23 w 241"/>
                <a:gd name="T3" fmla="*/ 11 h 265"/>
                <a:gd name="T4" fmla="*/ 37 w 241"/>
                <a:gd name="T5" fmla="*/ 9 h 265"/>
                <a:gd name="T6" fmla="*/ 50 w 241"/>
                <a:gd name="T7" fmla="*/ 11 h 265"/>
                <a:gd name="T8" fmla="*/ 65 w 241"/>
                <a:gd name="T9" fmla="*/ 35 h 265"/>
                <a:gd name="T10" fmla="*/ 66 w 241"/>
                <a:gd name="T11" fmla="*/ 48 h 265"/>
                <a:gd name="T12" fmla="*/ 81 w 241"/>
                <a:gd name="T13" fmla="*/ 57 h 265"/>
                <a:gd name="T14" fmla="*/ 95 w 241"/>
                <a:gd name="T15" fmla="*/ 56 h 265"/>
                <a:gd name="T16" fmla="*/ 101 w 241"/>
                <a:gd name="T17" fmla="*/ 67 h 265"/>
                <a:gd name="T18" fmla="*/ 109 w 241"/>
                <a:gd name="T19" fmla="*/ 68 h 265"/>
                <a:gd name="T20" fmla="*/ 116 w 241"/>
                <a:gd name="T21" fmla="*/ 78 h 265"/>
                <a:gd name="T22" fmla="*/ 126 w 241"/>
                <a:gd name="T23" fmla="*/ 79 h 265"/>
                <a:gd name="T24" fmla="*/ 134 w 241"/>
                <a:gd name="T25" fmla="*/ 91 h 265"/>
                <a:gd name="T26" fmla="*/ 148 w 241"/>
                <a:gd name="T27" fmla="*/ 97 h 265"/>
                <a:gd name="T28" fmla="*/ 152 w 241"/>
                <a:gd name="T29" fmla="*/ 108 h 265"/>
                <a:gd name="T30" fmla="*/ 170 w 241"/>
                <a:gd name="T31" fmla="*/ 108 h 265"/>
                <a:gd name="T32" fmla="*/ 183 w 241"/>
                <a:gd name="T33" fmla="*/ 116 h 265"/>
                <a:gd name="T34" fmla="*/ 191 w 241"/>
                <a:gd name="T35" fmla="*/ 131 h 265"/>
                <a:gd name="T36" fmla="*/ 181 w 241"/>
                <a:gd name="T37" fmla="*/ 133 h 265"/>
                <a:gd name="T38" fmla="*/ 176 w 241"/>
                <a:gd name="T39" fmla="*/ 139 h 265"/>
                <a:gd name="T40" fmla="*/ 198 w 241"/>
                <a:gd name="T41" fmla="*/ 147 h 265"/>
                <a:gd name="T42" fmla="*/ 203 w 241"/>
                <a:gd name="T43" fmla="*/ 158 h 265"/>
                <a:gd name="T44" fmla="*/ 212 w 241"/>
                <a:gd name="T45" fmla="*/ 168 h 265"/>
                <a:gd name="T46" fmla="*/ 213 w 241"/>
                <a:gd name="T47" fmla="*/ 176 h 265"/>
                <a:gd name="T48" fmla="*/ 221 w 241"/>
                <a:gd name="T49" fmla="*/ 177 h 265"/>
                <a:gd name="T50" fmla="*/ 241 w 241"/>
                <a:gd name="T51" fmla="*/ 192 h 265"/>
                <a:gd name="T52" fmla="*/ 235 w 241"/>
                <a:gd name="T53" fmla="*/ 200 h 265"/>
                <a:gd name="T54" fmla="*/ 236 w 241"/>
                <a:gd name="T55" fmla="*/ 209 h 265"/>
                <a:gd name="T56" fmla="*/ 240 w 241"/>
                <a:gd name="T57" fmla="*/ 216 h 265"/>
                <a:gd name="T58" fmla="*/ 241 w 241"/>
                <a:gd name="T59" fmla="*/ 253 h 265"/>
                <a:gd name="T60" fmla="*/ 229 w 241"/>
                <a:gd name="T61" fmla="*/ 251 h 265"/>
                <a:gd name="T62" fmla="*/ 218 w 241"/>
                <a:gd name="T63" fmla="*/ 251 h 265"/>
                <a:gd name="T64" fmla="*/ 218 w 241"/>
                <a:gd name="T65" fmla="*/ 265 h 265"/>
                <a:gd name="T66" fmla="*/ 199 w 241"/>
                <a:gd name="T67" fmla="*/ 250 h 265"/>
                <a:gd name="T68" fmla="*/ 168 w 241"/>
                <a:gd name="T69" fmla="*/ 233 h 265"/>
                <a:gd name="T70" fmla="*/ 150 w 241"/>
                <a:gd name="T71" fmla="*/ 209 h 265"/>
                <a:gd name="T72" fmla="*/ 123 w 241"/>
                <a:gd name="T73" fmla="*/ 187 h 265"/>
                <a:gd name="T74" fmla="*/ 116 w 241"/>
                <a:gd name="T75" fmla="*/ 157 h 265"/>
                <a:gd name="T76" fmla="*/ 101 w 241"/>
                <a:gd name="T77" fmla="*/ 145 h 265"/>
                <a:gd name="T78" fmla="*/ 87 w 241"/>
                <a:gd name="T79" fmla="*/ 126 h 265"/>
                <a:gd name="T80" fmla="*/ 89 w 241"/>
                <a:gd name="T81" fmla="*/ 107 h 265"/>
                <a:gd name="T82" fmla="*/ 57 w 241"/>
                <a:gd name="T83" fmla="*/ 82 h 265"/>
                <a:gd name="T84" fmla="*/ 56 w 241"/>
                <a:gd name="T85" fmla="*/ 70 h 265"/>
                <a:gd name="T86" fmla="*/ 50 w 241"/>
                <a:gd name="T87" fmla="*/ 61 h 265"/>
                <a:gd name="T88" fmla="*/ 33 w 241"/>
                <a:gd name="T89" fmla="*/ 62 h 265"/>
                <a:gd name="T90" fmla="*/ 29 w 241"/>
                <a:gd name="T91" fmla="*/ 53 h 265"/>
                <a:gd name="T92" fmla="*/ 1 w 241"/>
                <a:gd name="T93" fmla="*/ 23 h 265"/>
                <a:gd name="T94" fmla="*/ 0 w 241"/>
                <a:gd name="T95" fmla="*/ 13 h 265"/>
                <a:gd name="T96" fmla="*/ 4 w 241"/>
                <a:gd name="T9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1" h="265">
                  <a:moveTo>
                    <a:pt x="4" y="0"/>
                  </a:moveTo>
                  <a:lnTo>
                    <a:pt x="23" y="11"/>
                  </a:lnTo>
                  <a:lnTo>
                    <a:pt x="37" y="9"/>
                  </a:lnTo>
                  <a:lnTo>
                    <a:pt x="50" y="11"/>
                  </a:lnTo>
                  <a:lnTo>
                    <a:pt x="65" y="35"/>
                  </a:lnTo>
                  <a:lnTo>
                    <a:pt x="66" y="48"/>
                  </a:lnTo>
                  <a:lnTo>
                    <a:pt x="81" y="57"/>
                  </a:lnTo>
                  <a:lnTo>
                    <a:pt x="95" y="56"/>
                  </a:lnTo>
                  <a:lnTo>
                    <a:pt x="101" y="67"/>
                  </a:lnTo>
                  <a:lnTo>
                    <a:pt x="109" y="68"/>
                  </a:lnTo>
                  <a:lnTo>
                    <a:pt x="116" y="78"/>
                  </a:lnTo>
                  <a:lnTo>
                    <a:pt x="126" y="79"/>
                  </a:lnTo>
                  <a:lnTo>
                    <a:pt x="134" y="91"/>
                  </a:lnTo>
                  <a:lnTo>
                    <a:pt x="148" y="97"/>
                  </a:lnTo>
                  <a:lnTo>
                    <a:pt x="152" y="108"/>
                  </a:lnTo>
                  <a:lnTo>
                    <a:pt x="170" y="108"/>
                  </a:lnTo>
                  <a:lnTo>
                    <a:pt x="183" y="116"/>
                  </a:lnTo>
                  <a:lnTo>
                    <a:pt x="191" y="131"/>
                  </a:lnTo>
                  <a:lnTo>
                    <a:pt x="181" y="133"/>
                  </a:lnTo>
                  <a:lnTo>
                    <a:pt x="176" y="139"/>
                  </a:lnTo>
                  <a:lnTo>
                    <a:pt x="198" y="147"/>
                  </a:lnTo>
                  <a:lnTo>
                    <a:pt x="203" y="158"/>
                  </a:lnTo>
                  <a:lnTo>
                    <a:pt x="212" y="168"/>
                  </a:lnTo>
                  <a:lnTo>
                    <a:pt x="213" y="176"/>
                  </a:lnTo>
                  <a:lnTo>
                    <a:pt x="221" y="177"/>
                  </a:lnTo>
                  <a:lnTo>
                    <a:pt x="241" y="192"/>
                  </a:lnTo>
                  <a:lnTo>
                    <a:pt x="235" y="200"/>
                  </a:lnTo>
                  <a:lnTo>
                    <a:pt x="236" y="209"/>
                  </a:lnTo>
                  <a:lnTo>
                    <a:pt x="240" y="216"/>
                  </a:lnTo>
                  <a:lnTo>
                    <a:pt x="241" y="253"/>
                  </a:lnTo>
                  <a:lnTo>
                    <a:pt x="229" y="251"/>
                  </a:lnTo>
                  <a:lnTo>
                    <a:pt x="218" y="251"/>
                  </a:lnTo>
                  <a:lnTo>
                    <a:pt x="218" y="265"/>
                  </a:lnTo>
                  <a:lnTo>
                    <a:pt x="199" y="250"/>
                  </a:lnTo>
                  <a:lnTo>
                    <a:pt x="168" y="233"/>
                  </a:lnTo>
                  <a:lnTo>
                    <a:pt x="150" y="209"/>
                  </a:lnTo>
                  <a:lnTo>
                    <a:pt x="123" y="187"/>
                  </a:lnTo>
                  <a:lnTo>
                    <a:pt x="116" y="157"/>
                  </a:lnTo>
                  <a:lnTo>
                    <a:pt x="101" y="145"/>
                  </a:lnTo>
                  <a:lnTo>
                    <a:pt x="87" y="126"/>
                  </a:lnTo>
                  <a:lnTo>
                    <a:pt x="89" y="107"/>
                  </a:lnTo>
                  <a:lnTo>
                    <a:pt x="57" y="82"/>
                  </a:lnTo>
                  <a:lnTo>
                    <a:pt x="56" y="70"/>
                  </a:lnTo>
                  <a:lnTo>
                    <a:pt x="50" y="61"/>
                  </a:lnTo>
                  <a:lnTo>
                    <a:pt x="33" y="62"/>
                  </a:lnTo>
                  <a:lnTo>
                    <a:pt x="29" y="53"/>
                  </a:lnTo>
                  <a:lnTo>
                    <a:pt x="1" y="23"/>
                  </a:lnTo>
                  <a:lnTo>
                    <a:pt x="0" y="1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7" name="Freeform 35"/>
            <p:cNvSpPr>
              <a:spLocks/>
            </p:cNvSpPr>
            <p:nvPr/>
          </p:nvSpPr>
          <p:spPr bwMode="auto">
            <a:xfrm>
              <a:off x="-621" y="4902"/>
              <a:ext cx="24" cy="18"/>
            </a:xfrm>
            <a:custGeom>
              <a:avLst/>
              <a:gdLst>
                <a:gd name="T0" fmla="*/ 1 w 37"/>
                <a:gd name="T1" fmla="*/ 4 h 25"/>
                <a:gd name="T2" fmla="*/ 16 w 37"/>
                <a:gd name="T3" fmla="*/ 0 h 25"/>
                <a:gd name="T4" fmla="*/ 28 w 37"/>
                <a:gd name="T5" fmla="*/ 0 h 25"/>
                <a:gd name="T6" fmla="*/ 35 w 37"/>
                <a:gd name="T7" fmla="*/ 8 h 25"/>
                <a:gd name="T8" fmla="*/ 37 w 37"/>
                <a:gd name="T9" fmla="*/ 15 h 25"/>
                <a:gd name="T10" fmla="*/ 35 w 37"/>
                <a:gd name="T11" fmla="*/ 20 h 25"/>
                <a:gd name="T12" fmla="*/ 28 w 37"/>
                <a:gd name="T13" fmla="*/ 25 h 25"/>
                <a:gd name="T14" fmla="*/ 16 w 37"/>
                <a:gd name="T15" fmla="*/ 25 h 25"/>
                <a:gd name="T16" fmla="*/ 4 w 37"/>
                <a:gd name="T17" fmla="*/ 21 h 25"/>
                <a:gd name="T18" fmla="*/ 0 w 37"/>
                <a:gd name="T19" fmla="*/ 11 h 25"/>
                <a:gd name="T20" fmla="*/ 1 w 37"/>
                <a:gd name="T21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25">
                  <a:moveTo>
                    <a:pt x="1" y="4"/>
                  </a:moveTo>
                  <a:lnTo>
                    <a:pt x="16" y="0"/>
                  </a:lnTo>
                  <a:lnTo>
                    <a:pt x="28" y="0"/>
                  </a:lnTo>
                  <a:lnTo>
                    <a:pt x="35" y="8"/>
                  </a:lnTo>
                  <a:lnTo>
                    <a:pt x="37" y="15"/>
                  </a:lnTo>
                  <a:lnTo>
                    <a:pt x="35" y="20"/>
                  </a:lnTo>
                  <a:lnTo>
                    <a:pt x="28" y="25"/>
                  </a:lnTo>
                  <a:lnTo>
                    <a:pt x="16" y="25"/>
                  </a:lnTo>
                  <a:lnTo>
                    <a:pt x="4" y="21"/>
                  </a:lnTo>
                  <a:lnTo>
                    <a:pt x="0" y="11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8" name="Freeform 36"/>
            <p:cNvSpPr>
              <a:spLocks/>
            </p:cNvSpPr>
            <p:nvPr/>
          </p:nvSpPr>
          <p:spPr bwMode="auto">
            <a:xfrm>
              <a:off x="-595" y="4884"/>
              <a:ext cx="21" cy="14"/>
            </a:xfrm>
            <a:custGeom>
              <a:avLst/>
              <a:gdLst>
                <a:gd name="T0" fmla="*/ 0 w 33"/>
                <a:gd name="T1" fmla="*/ 16 h 20"/>
                <a:gd name="T2" fmla="*/ 15 w 33"/>
                <a:gd name="T3" fmla="*/ 20 h 20"/>
                <a:gd name="T4" fmla="*/ 25 w 33"/>
                <a:gd name="T5" fmla="*/ 19 h 20"/>
                <a:gd name="T6" fmla="*/ 32 w 33"/>
                <a:gd name="T7" fmla="*/ 13 h 20"/>
                <a:gd name="T8" fmla="*/ 33 w 33"/>
                <a:gd name="T9" fmla="*/ 8 h 20"/>
                <a:gd name="T10" fmla="*/ 31 w 33"/>
                <a:gd name="T11" fmla="*/ 3 h 20"/>
                <a:gd name="T12" fmla="*/ 25 w 33"/>
                <a:gd name="T13" fmla="*/ 0 h 20"/>
                <a:gd name="T14" fmla="*/ 15 w 33"/>
                <a:gd name="T15" fmla="*/ 0 h 20"/>
                <a:gd name="T16" fmla="*/ 3 w 33"/>
                <a:gd name="T17" fmla="*/ 3 h 20"/>
                <a:gd name="T18" fmla="*/ 0 w 33"/>
                <a:gd name="T19" fmla="*/ 11 h 20"/>
                <a:gd name="T20" fmla="*/ 0 w 33"/>
                <a:gd name="T21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3" h="20">
                  <a:moveTo>
                    <a:pt x="0" y="16"/>
                  </a:moveTo>
                  <a:lnTo>
                    <a:pt x="15" y="20"/>
                  </a:lnTo>
                  <a:lnTo>
                    <a:pt x="25" y="19"/>
                  </a:lnTo>
                  <a:lnTo>
                    <a:pt x="32" y="13"/>
                  </a:lnTo>
                  <a:lnTo>
                    <a:pt x="33" y="8"/>
                  </a:lnTo>
                  <a:lnTo>
                    <a:pt x="31" y="3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3" y="3"/>
                  </a:lnTo>
                  <a:lnTo>
                    <a:pt x="0" y="11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9" name="Freeform 37"/>
            <p:cNvSpPr>
              <a:spLocks/>
            </p:cNvSpPr>
            <p:nvPr/>
          </p:nvSpPr>
          <p:spPr bwMode="auto">
            <a:xfrm>
              <a:off x="-629" y="4878"/>
              <a:ext cx="23" cy="17"/>
            </a:xfrm>
            <a:custGeom>
              <a:avLst/>
              <a:gdLst>
                <a:gd name="T0" fmla="*/ 36 w 37"/>
                <a:gd name="T1" fmla="*/ 5 h 26"/>
                <a:gd name="T2" fmla="*/ 21 w 37"/>
                <a:gd name="T3" fmla="*/ 0 h 26"/>
                <a:gd name="T4" fmla="*/ 9 w 37"/>
                <a:gd name="T5" fmla="*/ 1 h 26"/>
                <a:gd name="T6" fmla="*/ 1 w 37"/>
                <a:gd name="T7" fmla="*/ 8 h 26"/>
                <a:gd name="T8" fmla="*/ 0 w 37"/>
                <a:gd name="T9" fmla="*/ 16 h 26"/>
                <a:gd name="T10" fmla="*/ 2 w 37"/>
                <a:gd name="T11" fmla="*/ 21 h 26"/>
                <a:gd name="T12" fmla="*/ 9 w 37"/>
                <a:gd name="T13" fmla="*/ 26 h 26"/>
                <a:gd name="T14" fmla="*/ 21 w 37"/>
                <a:gd name="T15" fmla="*/ 26 h 26"/>
                <a:gd name="T16" fmla="*/ 32 w 37"/>
                <a:gd name="T17" fmla="*/ 22 h 26"/>
                <a:gd name="T18" fmla="*/ 37 w 37"/>
                <a:gd name="T19" fmla="*/ 12 h 26"/>
                <a:gd name="T20" fmla="*/ 36 w 37"/>
                <a:gd name="T21" fmla="*/ 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26">
                  <a:moveTo>
                    <a:pt x="36" y="5"/>
                  </a:moveTo>
                  <a:lnTo>
                    <a:pt x="21" y="0"/>
                  </a:lnTo>
                  <a:lnTo>
                    <a:pt x="9" y="1"/>
                  </a:lnTo>
                  <a:lnTo>
                    <a:pt x="1" y="8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9" y="26"/>
                  </a:lnTo>
                  <a:lnTo>
                    <a:pt x="21" y="26"/>
                  </a:lnTo>
                  <a:lnTo>
                    <a:pt x="32" y="22"/>
                  </a:lnTo>
                  <a:lnTo>
                    <a:pt x="37" y="12"/>
                  </a:lnTo>
                  <a:lnTo>
                    <a:pt x="36" y="5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0" name="Freeform 38"/>
            <p:cNvSpPr>
              <a:spLocks/>
            </p:cNvSpPr>
            <p:nvPr/>
          </p:nvSpPr>
          <p:spPr bwMode="auto">
            <a:xfrm>
              <a:off x="-744" y="4851"/>
              <a:ext cx="41" cy="23"/>
            </a:xfrm>
            <a:custGeom>
              <a:avLst/>
              <a:gdLst>
                <a:gd name="T0" fmla="*/ 50 w 63"/>
                <a:gd name="T1" fmla="*/ 1 h 34"/>
                <a:gd name="T2" fmla="*/ 44 w 63"/>
                <a:gd name="T3" fmla="*/ 5 h 34"/>
                <a:gd name="T4" fmla="*/ 29 w 63"/>
                <a:gd name="T5" fmla="*/ 6 h 34"/>
                <a:gd name="T6" fmla="*/ 16 w 63"/>
                <a:gd name="T7" fmla="*/ 8 h 34"/>
                <a:gd name="T8" fmla="*/ 9 w 63"/>
                <a:gd name="T9" fmla="*/ 10 h 34"/>
                <a:gd name="T10" fmla="*/ 4 w 63"/>
                <a:gd name="T11" fmla="*/ 13 h 34"/>
                <a:gd name="T12" fmla="*/ 0 w 63"/>
                <a:gd name="T13" fmla="*/ 19 h 34"/>
                <a:gd name="T14" fmla="*/ 2 w 63"/>
                <a:gd name="T15" fmla="*/ 22 h 34"/>
                <a:gd name="T16" fmla="*/ 12 w 63"/>
                <a:gd name="T17" fmla="*/ 27 h 34"/>
                <a:gd name="T18" fmla="*/ 22 w 63"/>
                <a:gd name="T19" fmla="*/ 30 h 34"/>
                <a:gd name="T20" fmla="*/ 31 w 63"/>
                <a:gd name="T21" fmla="*/ 34 h 34"/>
                <a:gd name="T22" fmla="*/ 39 w 63"/>
                <a:gd name="T23" fmla="*/ 33 h 34"/>
                <a:gd name="T24" fmla="*/ 46 w 63"/>
                <a:gd name="T25" fmla="*/ 29 h 34"/>
                <a:gd name="T26" fmla="*/ 52 w 63"/>
                <a:gd name="T27" fmla="*/ 27 h 34"/>
                <a:gd name="T28" fmla="*/ 56 w 63"/>
                <a:gd name="T29" fmla="*/ 22 h 34"/>
                <a:gd name="T30" fmla="*/ 60 w 63"/>
                <a:gd name="T31" fmla="*/ 16 h 34"/>
                <a:gd name="T32" fmla="*/ 59 w 63"/>
                <a:gd name="T33" fmla="*/ 13 h 34"/>
                <a:gd name="T34" fmla="*/ 63 w 63"/>
                <a:gd name="T35" fmla="*/ 10 h 34"/>
                <a:gd name="T36" fmla="*/ 63 w 63"/>
                <a:gd name="T37" fmla="*/ 6 h 34"/>
                <a:gd name="T38" fmla="*/ 61 w 63"/>
                <a:gd name="T39" fmla="*/ 2 h 34"/>
                <a:gd name="T40" fmla="*/ 59 w 63"/>
                <a:gd name="T41" fmla="*/ 0 h 34"/>
                <a:gd name="T42" fmla="*/ 50 w 63"/>
                <a:gd name="T43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3" h="34">
                  <a:moveTo>
                    <a:pt x="50" y="1"/>
                  </a:moveTo>
                  <a:lnTo>
                    <a:pt x="44" y="5"/>
                  </a:lnTo>
                  <a:lnTo>
                    <a:pt x="29" y="6"/>
                  </a:lnTo>
                  <a:lnTo>
                    <a:pt x="16" y="8"/>
                  </a:lnTo>
                  <a:lnTo>
                    <a:pt x="9" y="10"/>
                  </a:lnTo>
                  <a:lnTo>
                    <a:pt x="4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12" y="27"/>
                  </a:lnTo>
                  <a:lnTo>
                    <a:pt x="22" y="30"/>
                  </a:lnTo>
                  <a:lnTo>
                    <a:pt x="31" y="34"/>
                  </a:lnTo>
                  <a:lnTo>
                    <a:pt x="39" y="33"/>
                  </a:lnTo>
                  <a:lnTo>
                    <a:pt x="46" y="29"/>
                  </a:lnTo>
                  <a:lnTo>
                    <a:pt x="52" y="27"/>
                  </a:lnTo>
                  <a:lnTo>
                    <a:pt x="56" y="22"/>
                  </a:lnTo>
                  <a:lnTo>
                    <a:pt x="60" y="16"/>
                  </a:lnTo>
                  <a:lnTo>
                    <a:pt x="59" y="13"/>
                  </a:lnTo>
                  <a:lnTo>
                    <a:pt x="63" y="10"/>
                  </a:lnTo>
                  <a:lnTo>
                    <a:pt x="63" y="6"/>
                  </a:lnTo>
                  <a:lnTo>
                    <a:pt x="61" y="2"/>
                  </a:lnTo>
                  <a:lnTo>
                    <a:pt x="59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1" name="Freeform 39"/>
            <p:cNvSpPr>
              <a:spLocks/>
            </p:cNvSpPr>
            <p:nvPr/>
          </p:nvSpPr>
          <p:spPr bwMode="auto">
            <a:xfrm>
              <a:off x="-771" y="4933"/>
              <a:ext cx="42" cy="24"/>
            </a:xfrm>
            <a:custGeom>
              <a:avLst/>
              <a:gdLst>
                <a:gd name="T0" fmla="*/ 52 w 65"/>
                <a:gd name="T1" fmla="*/ 1 h 34"/>
                <a:gd name="T2" fmla="*/ 45 w 65"/>
                <a:gd name="T3" fmla="*/ 5 h 34"/>
                <a:gd name="T4" fmla="*/ 30 w 65"/>
                <a:gd name="T5" fmla="*/ 6 h 34"/>
                <a:gd name="T6" fmla="*/ 18 w 65"/>
                <a:gd name="T7" fmla="*/ 8 h 34"/>
                <a:gd name="T8" fmla="*/ 9 w 65"/>
                <a:gd name="T9" fmla="*/ 11 h 34"/>
                <a:gd name="T10" fmla="*/ 4 w 65"/>
                <a:gd name="T11" fmla="*/ 14 h 34"/>
                <a:gd name="T12" fmla="*/ 0 w 65"/>
                <a:gd name="T13" fmla="*/ 19 h 34"/>
                <a:gd name="T14" fmla="*/ 3 w 65"/>
                <a:gd name="T15" fmla="*/ 23 h 34"/>
                <a:gd name="T16" fmla="*/ 12 w 65"/>
                <a:gd name="T17" fmla="*/ 27 h 34"/>
                <a:gd name="T18" fmla="*/ 24 w 65"/>
                <a:gd name="T19" fmla="*/ 31 h 34"/>
                <a:gd name="T20" fmla="*/ 32 w 65"/>
                <a:gd name="T21" fmla="*/ 34 h 34"/>
                <a:gd name="T22" fmla="*/ 41 w 65"/>
                <a:gd name="T23" fmla="*/ 32 h 34"/>
                <a:gd name="T24" fmla="*/ 48 w 65"/>
                <a:gd name="T25" fmla="*/ 29 h 34"/>
                <a:gd name="T26" fmla="*/ 53 w 65"/>
                <a:gd name="T27" fmla="*/ 27 h 34"/>
                <a:gd name="T28" fmla="*/ 58 w 65"/>
                <a:gd name="T29" fmla="*/ 22 h 34"/>
                <a:gd name="T30" fmla="*/ 62 w 65"/>
                <a:gd name="T31" fmla="*/ 16 h 34"/>
                <a:gd name="T32" fmla="*/ 60 w 65"/>
                <a:gd name="T33" fmla="*/ 14 h 34"/>
                <a:gd name="T34" fmla="*/ 65 w 65"/>
                <a:gd name="T35" fmla="*/ 11 h 34"/>
                <a:gd name="T36" fmla="*/ 65 w 65"/>
                <a:gd name="T37" fmla="*/ 6 h 34"/>
                <a:gd name="T38" fmla="*/ 63 w 65"/>
                <a:gd name="T39" fmla="*/ 3 h 34"/>
                <a:gd name="T40" fmla="*/ 60 w 65"/>
                <a:gd name="T41" fmla="*/ 0 h 34"/>
                <a:gd name="T42" fmla="*/ 52 w 65"/>
                <a:gd name="T43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5" h="34">
                  <a:moveTo>
                    <a:pt x="52" y="1"/>
                  </a:moveTo>
                  <a:lnTo>
                    <a:pt x="45" y="5"/>
                  </a:lnTo>
                  <a:lnTo>
                    <a:pt x="30" y="6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4" y="14"/>
                  </a:lnTo>
                  <a:lnTo>
                    <a:pt x="0" y="19"/>
                  </a:lnTo>
                  <a:lnTo>
                    <a:pt x="3" y="23"/>
                  </a:lnTo>
                  <a:lnTo>
                    <a:pt x="12" y="27"/>
                  </a:lnTo>
                  <a:lnTo>
                    <a:pt x="24" y="31"/>
                  </a:lnTo>
                  <a:lnTo>
                    <a:pt x="32" y="34"/>
                  </a:lnTo>
                  <a:lnTo>
                    <a:pt x="41" y="32"/>
                  </a:lnTo>
                  <a:lnTo>
                    <a:pt x="48" y="29"/>
                  </a:lnTo>
                  <a:lnTo>
                    <a:pt x="53" y="27"/>
                  </a:lnTo>
                  <a:lnTo>
                    <a:pt x="58" y="22"/>
                  </a:lnTo>
                  <a:lnTo>
                    <a:pt x="62" y="16"/>
                  </a:lnTo>
                  <a:lnTo>
                    <a:pt x="60" y="14"/>
                  </a:lnTo>
                  <a:lnTo>
                    <a:pt x="65" y="11"/>
                  </a:lnTo>
                  <a:lnTo>
                    <a:pt x="65" y="6"/>
                  </a:lnTo>
                  <a:lnTo>
                    <a:pt x="63" y="3"/>
                  </a:lnTo>
                  <a:lnTo>
                    <a:pt x="60" y="0"/>
                  </a:lnTo>
                  <a:lnTo>
                    <a:pt x="52" y="1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2" name="Freeform 40"/>
            <p:cNvSpPr>
              <a:spLocks/>
            </p:cNvSpPr>
            <p:nvPr/>
          </p:nvSpPr>
          <p:spPr bwMode="auto">
            <a:xfrm>
              <a:off x="-717" y="4827"/>
              <a:ext cx="35" cy="19"/>
            </a:xfrm>
            <a:custGeom>
              <a:avLst/>
              <a:gdLst>
                <a:gd name="T0" fmla="*/ 1 w 55"/>
                <a:gd name="T1" fmla="*/ 5 h 26"/>
                <a:gd name="T2" fmla="*/ 24 w 55"/>
                <a:gd name="T3" fmla="*/ 0 h 26"/>
                <a:gd name="T4" fmla="*/ 41 w 55"/>
                <a:gd name="T5" fmla="*/ 1 h 26"/>
                <a:gd name="T6" fmla="*/ 53 w 55"/>
                <a:gd name="T7" fmla="*/ 8 h 26"/>
                <a:gd name="T8" fmla="*/ 55 w 55"/>
                <a:gd name="T9" fmla="*/ 16 h 26"/>
                <a:gd name="T10" fmla="*/ 51 w 55"/>
                <a:gd name="T11" fmla="*/ 21 h 26"/>
                <a:gd name="T12" fmla="*/ 41 w 55"/>
                <a:gd name="T13" fmla="*/ 26 h 26"/>
                <a:gd name="T14" fmla="*/ 24 w 55"/>
                <a:gd name="T15" fmla="*/ 26 h 26"/>
                <a:gd name="T16" fmla="*/ 6 w 55"/>
                <a:gd name="T17" fmla="*/ 22 h 26"/>
                <a:gd name="T18" fmla="*/ 0 w 55"/>
                <a:gd name="T19" fmla="*/ 12 h 26"/>
                <a:gd name="T20" fmla="*/ 1 w 55"/>
                <a:gd name="T21" fmla="*/ 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26">
                  <a:moveTo>
                    <a:pt x="1" y="5"/>
                  </a:moveTo>
                  <a:lnTo>
                    <a:pt x="24" y="0"/>
                  </a:lnTo>
                  <a:lnTo>
                    <a:pt x="41" y="1"/>
                  </a:lnTo>
                  <a:lnTo>
                    <a:pt x="53" y="8"/>
                  </a:lnTo>
                  <a:lnTo>
                    <a:pt x="55" y="16"/>
                  </a:lnTo>
                  <a:lnTo>
                    <a:pt x="51" y="21"/>
                  </a:lnTo>
                  <a:lnTo>
                    <a:pt x="41" y="26"/>
                  </a:lnTo>
                  <a:lnTo>
                    <a:pt x="24" y="26"/>
                  </a:lnTo>
                  <a:lnTo>
                    <a:pt x="6" y="22"/>
                  </a:lnTo>
                  <a:lnTo>
                    <a:pt x="0" y="12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3" name="Freeform 41"/>
            <p:cNvSpPr>
              <a:spLocks/>
            </p:cNvSpPr>
            <p:nvPr/>
          </p:nvSpPr>
          <p:spPr bwMode="auto">
            <a:xfrm>
              <a:off x="-783" y="4957"/>
              <a:ext cx="36" cy="19"/>
            </a:xfrm>
            <a:custGeom>
              <a:avLst/>
              <a:gdLst>
                <a:gd name="T0" fmla="*/ 1 w 56"/>
                <a:gd name="T1" fmla="*/ 5 h 26"/>
                <a:gd name="T2" fmla="*/ 24 w 56"/>
                <a:gd name="T3" fmla="*/ 0 h 26"/>
                <a:gd name="T4" fmla="*/ 42 w 56"/>
                <a:gd name="T5" fmla="*/ 1 h 26"/>
                <a:gd name="T6" fmla="*/ 54 w 56"/>
                <a:gd name="T7" fmla="*/ 9 h 26"/>
                <a:gd name="T8" fmla="*/ 56 w 56"/>
                <a:gd name="T9" fmla="*/ 16 h 26"/>
                <a:gd name="T10" fmla="*/ 52 w 56"/>
                <a:gd name="T11" fmla="*/ 21 h 26"/>
                <a:gd name="T12" fmla="*/ 42 w 56"/>
                <a:gd name="T13" fmla="*/ 26 h 26"/>
                <a:gd name="T14" fmla="*/ 24 w 56"/>
                <a:gd name="T15" fmla="*/ 26 h 26"/>
                <a:gd name="T16" fmla="*/ 6 w 56"/>
                <a:gd name="T17" fmla="*/ 22 h 26"/>
                <a:gd name="T18" fmla="*/ 0 w 56"/>
                <a:gd name="T19" fmla="*/ 12 h 26"/>
                <a:gd name="T20" fmla="*/ 1 w 56"/>
                <a:gd name="T21" fmla="*/ 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26">
                  <a:moveTo>
                    <a:pt x="1" y="5"/>
                  </a:moveTo>
                  <a:lnTo>
                    <a:pt x="24" y="0"/>
                  </a:lnTo>
                  <a:lnTo>
                    <a:pt x="42" y="1"/>
                  </a:lnTo>
                  <a:lnTo>
                    <a:pt x="54" y="9"/>
                  </a:lnTo>
                  <a:lnTo>
                    <a:pt x="56" y="16"/>
                  </a:lnTo>
                  <a:lnTo>
                    <a:pt x="52" y="21"/>
                  </a:lnTo>
                  <a:lnTo>
                    <a:pt x="42" y="26"/>
                  </a:lnTo>
                  <a:lnTo>
                    <a:pt x="24" y="26"/>
                  </a:lnTo>
                  <a:lnTo>
                    <a:pt x="6" y="22"/>
                  </a:lnTo>
                  <a:lnTo>
                    <a:pt x="0" y="12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4" name="Freeform 42"/>
            <p:cNvSpPr>
              <a:spLocks/>
            </p:cNvSpPr>
            <p:nvPr/>
          </p:nvSpPr>
          <p:spPr bwMode="auto">
            <a:xfrm>
              <a:off x="-695" y="4939"/>
              <a:ext cx="41" cy="22"/>
            </a:xfrm>
            <a:custGeom>
              <a:avLst/>
              <a:gdLst>
                <a:gd name="T0" fmla="*/ 50 w 64"/>
                <a:gd name="T1" fmla="*/ 33 h 33"/>
                <a:gd name="T2" fmla="*/ 44 w 64"/>
                <a:gd name="T3" fmla="*/ 29 h 33"/>
                <a:gd name="T4" fmla="*/ 29 w 64"/>
                <a:gd name="T5" fmla="*/ 27 h 33"/>
                <a:gd name="T6" fmla="*/ 16 w 64"/>
                <a:gd name="T7" fmla="*/ 26 h 33"/>
                <a:gd name="T8" fmla="*/ 9 w 64"/>
                <a:gd name="T9" fmla="*/ 23 h 33"/>
                <a:gd name="T10" fmla="*/ 4 w 64"/>
                <a:gd name="T11" fmla="*/ 20 h 33"/>
                <a:gd name="T12" fmla="*/ 0 w 64"/>
                <a:gd name="T13" fmla="*/ 15 h 33"/>
                <a:gd name="T14" fmla="*/ 2 w 64"/>
                <a:gd name="T15" fmla="*/ 11 h 33"/>
                <a:gd name="T16" fmla="*/ 12 w 64"/>
                <a:gd name="T17" fmla="*/ 7 h 33"/>
                <a:gd name="T18" fmla="*/ 22 w 64"/>
                <a:gd name="T19" fmla="*/ 3 h 33"/>
                <a:gd name="T20" fmla="*/ 31 w 64"/>
                <a:gd name="T21" fmla="*/ 0 h 33"/>
                <a:gd name="T22" fmla="*/ 39 w 64"/>
                <a:gd name="T23" fmla="*/ 2 h 33"/>
                <a:gd name="T24" fmla="*/ 47 w 64"/>
                <a:gd name="T25" fmla="*/ 4 h 33"/>
                <a:gd name="T26" fmla="*/ 52 w 64"/>
                <a:gd name="T27" fmla="*/ 7 h 33"/>
                <a:gd name="T28" fmla="*/ 56 w 64"/>
                <a:gd name="T29" fmla="*/ 12 h 33"/>
                <a:gd name="T30" fmla="*/ 61 w 64"/>
                <a:gd name="T31" fmla="*/ 18 h 33"/>
                <a:gd name="T32" fmla="*/ 59 w 64"/>
                <a:gd name="T33" fmla="*/ 20 h 33"/>
                <a:gd name="T34" fmla="*/ 64 w 64"/>
                <a:gd name="T35" fmla="*/ 23 h 33"/>
                <a:gd name="T36" fmla="*/ 64 w 64"/>
                <a:gd name="T37" fmla="*/ 27 h 33"/>
                <a:gd name="T38" fmla="*/ 61 w 64"/>
                <a:gd name="T39" fmla="*/ 31 h 33"/>
                <a:gd name="T40" fmla="*/ 59 w 64"/>
                <a:gd name="T41" fmla="*/ 33 h 33"/>
                <a:gd name="T42" fmla="*/ 50 w 64"/>
                <a:gd name="T43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4" h="33">
                  <a:moveTo>
                    <a:pt x="50" y="33"/>
                  </a:moveTo>
                  <a:lnTo>
                    <a:pt x="44" y="29"/>
                  </a:lnTo>
                  <a:lnTo>
                    <a:pt x="29" y="27"/>
                  </a:lnTo>
                  <a:lnTo>
                    <a:pt x="16" y="26"/>
                  </a:lnTo>
                  <a:lnTo>
                    <a:pt x="9" y="23"/>
                  </a:lnTo>
                  <a:lnTo>
                    <a:pt x="4" y="20"/>
                  </a:lnTo>
                  <a:lnTo>
                    <a:pt x="0" y="15"/>
                  </a:lnTo>
                  <a:lnTo>
                    <a:pt x="2" y="11"/>
                  </a:lnTo>
                  <a:lnTo>
                    <a:pt x="12" y="7"/>
                  </a:lnTo>
                  <a:lnTo>
                    <a:pt x="22" y="3"/>
                  </a:lnTo>
                  <a:lnTo>
                    <a:pt x="31" y="0"/>
                  </a:lnTo>
                  <a:lnTo>
                    <a:pt x="39" y="2"/>
                  </a:lnTo>
                  <a:lnTo>
                    <a:pt x="47" y="4"/>
                  </a:lnTo>
                  <a:lnTo>
                    <a:pt x="52" y="7"/>
                  </a:lnTo>
                  <a:lnTo>
                    <a:pt x="56" y="12"/>
                  </a:lnTo>
                  <a:lnTo>
                    <a:pt x="61" y="18"/>
                  </a:lnTo>
                  <a:lnTo>
                    <a:pt x="59" y="20"/>
                  </a:lnTo>
                  <a:lnTo>
                    <a:pt x="64" y="23"/>
                  </a:lnTo>
                  <a:lnTo>
                    <a:pt x="64" y="27"/>
                  </a:lnTo>
                  <a:lnTo>
                    <a:pt x="61" y="31"/>
                  </a:lnTo>
                  <a:lnTo>
                    <a:pt x="59" y="33"/>
                  </a:lnTo>
                  <a:lnTo>
                    <a:pt x="50" y="33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5" name="Freeform 43"/>
            <p:cNvSpPr>
              <a:spLocks/>
            </p:cNvSpPr>
            <p:nvPr/>
          </p:nvSpPr>
          <p:spPr bwMode="auto">
            <a:xfrm>
              <a:off x="-846" y="4929"/>
              <a:ext cx="37" cy="26"/>
            </a:xfrm>
            <a:custGeom>
              <a:avLst/>
              <a:gdLst>
                <a:gd name="T0" fmla="*/ 12 w 58"/>
                <a:gd name="T1" fmla="*/ 36 h 37"/>
                <a:gd name="T2" fmla="*/ 18 w 58"/>
                <a:gd name="T3" fmla="*/ 32 h 37"/>
                <a:gd name="T4" fmla="*/ 31 w 58"/>
                <a:gd name="T5" fmla="*/ 30 h 37"/>
                <a:gd name="T6" fmla="*/ 43 w 58"/>
                <a:gd name="T7" fmla="*/ 29 h 37"/>
                <a:gd name="T8" fmla="*/ 50 w 58"/>
                <a:gd name="T9" fmla="*/ 26 h 37"/>
                <a:gd name="T10" fmla="*/ 55 w 58"/>
                <a:gd name="T11" fmla="*/ 22 h 37"/>
                <a:gd name="T12" fmla="*/ 58 w 58"/>
                <a:gd name="T13" fmla="*/ 16 h 37"/>
                <a:gd name="T14" fmla="*/ 57 w 58"/>
                <a:gd name="T15" fmla="*/ 12 h 37"/>
                <a:gd name="T16" fmla="*/ 48 w 58"/>
                <a:gd name="T17" fmla="*/ 7 h 37"/>
                <a:gd name="T18" fmla="*/ 38 w 58"/>
                <a:gd name="T19" fmla="*/ 3 h 37"/>
                <a:gd name="T20" fmla="*/ 29 w 58"/>
                <a:gd name="T21" fmla="*/ 0 h 37"/>
                <a:gd name="T22" fmla="*/ 22 w 58"/>
                <a:gd name="T23" fmla="*/ 1 h 37"/>
                <a:gd name="T24" fmla="*/ 15 w 58"/>
                <a:gd name="T25" fmla="*/ 4 h 37"/>
                <a:gd name="T26" fmla="*/ 10 w 58"/>
                <a:gd name="T27" fmla="*/ 7 h 37"/>
                <a:gd name="T28" fmla="*/ 6 w 58"/>
                <a:gd name="T29" fmla="*/ 13 h 37"/>
                <a:gd name="T30" fmla="*/ 2 w 58"/>
                <a:gd name="T31" fmla="*/ 20 h 37"/>
                <a:gd name="T32" fmla="*/ 3 w 58"/>
                <a:gd name="T33" fmla="*/ 22 h 37"/>
                <a:gd name="T34" fmla="*/ 0 w 58"/>
                <a:gd name="T35" fmla="*/ 26 h 37"/>
                <a:gd name="T36" fmla="*/ 0 w 58"/>
                <a:gd name="T37" fmla="*/ 30 h 37"/>
                <a:gd name="T38" fmla="*/ 1 w 58"/>
                <a:gd name="T39" fmla="*/ 34 h 37"/>
                <a:gd name="T40" fmla="*/ 3 w 58"/>
                <a:gd name="T41" fmla="*/ 37 h 37"/>
                <a:gd name="T42" fmla="*/ 12 w 58"/>
                <a:gd name="T43" fmla="*/ 3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8" h="37">
                  <a:moveTo>
                    <a:pt x="12" y="36"/>
                  </a:moveTo>
                  <a:lnTo>
                    <a:pt x="18" y="32"/>
                  </a:lnTo>
                  <a:lnTo>
                    <a:pt x="31" y="30"/>
                  </a:lnTo>
                  <a:lnTo>
                    <a:pt x="43" y="29"/>
                  </a:lnTo>
                  <a:lnTo>
                    <a:pt x="50" y="26"/>
                  </a:lnTo>
                  <a:lnTo>
                    <a:pt x="55" y="22"/>
                  </a:lnTo>
                  <a:lnTo>
                    <a:pt x="58" y="16"/>
                  </a:lnTo>
                  <a:lnTo>
                    <a:pt x="57" y="12"/>
                  </a:lnTo>
                  <a:lnTo>
                    <a:pt x="48" y="7"/>
                  </a:lnTo>
                  <a:lnTo>
                    <a:pt x="38" y="3"/>
                  </a:lnTo>
                  <a:lnTo>
                    <a:pt x="29" y="0"/>
                  </a:lnTo>
                  <a:lnTo>
                    <a:pt x="22" y="1"/>
                  </a:lnTo>
                  <a:lnTo>
                    <a:pt x="15" y="4"/>
                  </a:lnTo>
                  <a:lnTo>
                    <a:pt x="10" y="7"/>
                  </a:lnTo>
                  <a:lnTo>
                    <a:pt x="6" y="13"/>
                  </a:lnTo>
                  <a:lnTo>
                    <a:pt x="2" y="20"/>
                  </a:lnTo>
                  <a:lnTo>
                    <a:pt x="3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1" y="34"/>
                  </a:lnTo>
                  <a:lnTo>
                    <a:pt x="3" y="37"/>
                  </a:lnTo>
                  <a:lnTo>
                    <a:pt x="12" y="36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6" name="Freeform 44"/>
            <p:cNvSpPr>
              <a:spLocks/>
            </p:cNvSpPr>
            <p:nvPr/>
          </p:nvSpPr>
          <p:spPr bwMode="auto">
            <a:xfrm>
              <a:off x="-644" y="4791"/>
              <a:ext cx="30" cy="16"/>
            </a:xfrm>
            <a:custGeom>
              <a:avLst/>
              <a:gdLst>
                <a:gd name="T0" fmla="*/ 45 w 46"/>
                <a:gd name="T1" fmla="*/ 4 h 25"/>
                <a:gd name="T2" fmla="*/ 26 w 46"/>
                <a:gd name="T3" fmla="*/ 0 h 25"/>
                <a:gd name="T4" fmla="*/ 11 w 46"/>
                <a:gd name="T5" fmla="*/ 0 h 25"/>
                <a:gd name="T6" fmla="*/ 1 w 46"/>
                <a:gd name="T7" fmla="*/ 7 h 25"/>
                <a:gd name="T8" fmla="*/ 0 w 46"/>
                <a:gd name="T9" fmla="*/ 15 h 25"/>
                <a:gd name="T10" fmla="*/ 3 w 46"/>
                <a:gd name="T11" fmla="*/ 20 h 25"/>
                <a:gd name="T12" fmla="*/ 11 w 46"/>
                <a:gd name="T13" fmla="*/ 25 h 25"/>
                <a:gd name="T14" fmla="*/ 26 w 46"/>
                <a:gd name="T15" fmla="*/ 25 h 25"/>
                <a:gd name="T16" fmla="*/ 40 w 46"/>
                <a:gd name="T17" fmla="*/ 21 h 25"/>
                <a:gd name="T18" fmla="*/ 46 w 46"/>
                <a:gd name="T19" fmla="*/ 11 h 25"/>
                <a:gd name="T20" fmla="*/ 45 w 46"/>
                <a:gd name="T21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6" h="25">
                  <a:moveTo>
                    <a:pt x="45" y="4"/>
                  </a:moveTo>
                  <a:lnTo>
                    <a:pt x="26" y="0"/>
                  </a:lnTo>
                  <a:lnTo>
                    <a:pt x="11" y="0"/>
                  </a:lnTo>
                  <a:lnTo>
                    <a:pt x="1" y="7"/>
                  </a:lnTo>
                  <a:lnTo>
                    <a:pt x="0" y="15"/>
                  </a:lnTo>
                  <a:lnTo>
                    <a:pt x="3" y="20"/>
                  </a:lnTo>
                  <a:lnTo>
                    <a:pt x="11" y="25"/>
                  </a:lnTo>
                  <a:lnTo>
                    <a:pt x="26" y="25"/>
                  </a:lnTo>
                  <a:lnTo>
                    <a:pt x="40" y="21"/>
                  </a:lnTo>
                  <a:lnTo>
                    <a:pt x="46" y="11"/>
                  </a:lnTo>
                  <a:lnTo>
                    <a:pt x="45" y="4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7" name="Freeform 45"/>
            <p:cNvSpPr>
              <a:spLocks/>
            </p:cNvSpPr>
            <p:nvPr/>
          </p:nvSpPr>
          <p:spPr bwMode="auto">
            <a:xfrm>
              <a:off x="-822" y="4967"/>
              <a:ext cx="33" cy="18"/>
            </a:xfrm>
            <a:custGeom>
              <a:avLst/>
              <a:gdLst>
                <a:gd name="T0" fmla="*/ 0 w 51"/>
                <a:gd name="T1" fmla="*/ 3 h 26"/>
                <a:gd name="T2" fmla="*/ 24 w 51"/>
                <a:gd name="T3" fmla="*/ 0 h 26"/>
                <a:gd name="T4" fmla="*/ 41 w 51"/>
                <a:gd name="T5" fmla="*/ 4 h 26"/>
                <a:gd name="T6" fmla="*/ 47 w 51"/>
                <a:gd name="T7" fmla="*/ 8 h 26"/>
                <a:gd name="T8" fmla="*/ 51 w 51"/>
                <a:gd name="T9" fmla="*/ 17 h 26"/>
                <a:gd name="T10" fmla="*/ 49 w 51"/>
                <a:gd name="T11" fmla="*/ 26 h 26"/>
                <a:gd name="T12" fmla="*/ 15 w 51"/>
                <a:gd name="T13" fmla="*/ 23 h 26"/>
                <a:gd name="T14" fmla="*/ 0 w 51"/>
                <a:gd name="T15" fmla="*/ 16 h 26"/>
                <a:gd name="T16" fmla="*/ 0 w 51"/>
                <a:gd name="T17" fmla="*/ 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1" h="26">
                  <a:moveTo>
                    <a:pt x="0" y="3"/>
                  </a:moveTo>
                  <a:lnTo>
                    <a:pt x="24" y="0"/>
                  </a:lnTo>
                  <a:lnTo>
                    <a:pt x="41" y="4"/>
                  </a:lnTo>
                  <a:lnTo>
                    <a:pt x="47" y="8"/>
                  </a:lnTo>
                  <a:lnTo>
                    <a:pt x="51" y="17"/>
                  </a:lnTo>
                  <a:lnTo>
                    <a:pt x="49" y="26"/>
                  </a:lnTo>
                  <a:lnTo>
                    <a:pt x="15" y="23"/>
                  </a:lnTo>
                  <a:lnTo>
                    <a:pt x="0" y="16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8" name="Freeform 46"/>
            <p:cNvSpPr>
              <a:spLocks/>
            </p:cNvSpPr>
            <p:nvPr/>
          </p:nvSpPr>
          <p:spPr bwMode="auto">
            <a:xfrm>
              <a:off x="-736" y="4954"/>
              <a:ext cx="34" cy="18"/>
            </a:xfrm>
            <a:custGeom>
              <a:avLst/>
              <a:gdLst>
                <a:gd name="T0" fmla="*/ 1 w 53"/>
                <a:gd name="T1" fmla="*/ 5 h 26"/>
                <a:gd name="T2" fmla="*/ 24 w 53"/>
                <a:gd name="T3" fmla="*/ 0 h 26"/>
                <a:gd name="T4" fmla="*/ 40 w 53"/>
                <a:gd name="T5" fmla="*/ 1 h 26"/>
                <a:gd name="T6" fmla="*/ 52 w 53"/>
                <a:gd name="T7" fmla="*/ 8 h 26"/>
                <a:gd name="T8" fmla="*/ 53 w 53"/>
                <a:gd name="T9" fmla="*/ 16 h 26"/>
                <a:gd name="T10" fmla="*/ 50 w 53"/>
                <a:gd name="T11" fmla="*/ 21 h 26"/>
                <a:gd name="T12" fmla="*/ 40 w 53"/>
                <a:gd name="T13" fmla="*/ 26 h 26"/>
                <a:gd name="T14" fmla="*/ 24 w 53"/>
                <a:gd name="T15" fmla="*/ 26 h 26"/>
                <a:gd name="T16" fmla="*/ 6 w 53"/>
                <a:gd name="T17" fmla="*/ 22 h 26"/>
                <a:gd name="T18" fmla="*/ 0 w 53"/>
                <a:gd name="T19" fmla="*/ 12 h 26"/>
                <a:gd name="T20" fmla="*/ 1 w 53"/>
                <a:gd name="T21" fmla="*/ 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" h="26">
                  <a:moveTo>
                    <a:pt x="1" y="5"/>
                  </a:moveTo>
                  <a:lnTo>
                    <a:pt x="24" y="0"/>
                  </a:lnTo>
                  <a:lnTo>
                    <a:pt x="40" y="1"/>
                  </a:lnTo>
                  <a:lnTo>
                    <a:pt x="52" y="8"/>
                  </a:lnTo>
                  <a:lnTo>
                    <a:pt x="53" y="16"/>
                  </a:lnTo>
                  <a:lnTo>
                    <a:pt x="50" y="21"/>
                  </a:lnTo>
                  <a:lnTo>
                    <a:pt x="40" y="26"/>
                  </a:lnTo>
                  <a:lnTo>
                    <a:pt x="24" y="26"/>
                  </a:lnTo>
                  <a:lnTo>
                    <a:pt x="6" y="22"/>
                  </a:lnTo>
                  <a:lnTo>
                    <a:pt x="0" y="12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9" name="Freeform 47"/>
            <p:cNvSpPr>
              <a:spLocks/>
            </p:cNvSpPr>
            <p:nvPr/>
          </p:nvSpPr>
          <p:spPr bwMode="auto">
            <a:xfrm>
              <a:off x="-699" y="4959"/>
              <a:ext cx="22" cy="14"/>
            </a:xfrm>
            <a:custGeom>
              <a:avLst/>
              <a:gdLst>
                <a:gd name="T0" fmla="*/ 0 w 35"/>
                <a:gd name="T1" fmla="*/ 3 h 21"/>
                <a:gd name="T2" fmla="*/ 16 w 35"/>
                <a:gd name="T3" fmla="*/ 0 h 21"/>
                <a:gd name="T4" fmla="*/ 26 w 35"/>
                <a:gd name="T5" fmla="*/ 0 h 21"/>
                <a:gd name="T6" fmla="*/ 34 w 35"/>
                <a:gd name="T7" fmla="*/ 7 h 21"/>
                <a:gd name="T8" fmla="*/ 35 w 35"/>
                <a:gd name="T9" fmla="*/ 12 h 21"/>
                <a:gd name="T10" fmla="*/ 33 w 35"/>
                <a:gd name="T11" fmla="*/ 17 h 21"/>
                <a:gd name="T12" fmla="*/ 26 w 35"/>
                <a:gd name="T13" fmla="*/ 21 h 21"/>
                <a:gd name="T14" fmla="*/ 16 w 35"/>
                <a:gd name="T15" fmla="*/ 21 h 21"/>
                <a:gd name="T16" fmla="*/ 4 w 35"/>
                <a:gd name="T17" fmla="*/ 18 h 21"/>
                <a:gd name="T18" fmla="*/ 0 w 35"/>
                <a:gd name="T19" fmla="*/ 9 h 21"/>
                <a:gd name="T20" fmla="*/ 0 w 35"/>
                <a:gd name="T21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" h="21">
                  <a:moveTo>
                    <a:pt x="0" y="3"/>
                  </a:moveTo>
                  <a:lnTo>
                    <a:pt x="16" y="0"/>
                  </a:lnTo>
                  <a:lnTo>
                    <a:pt x="26" y="0"/>
                  </a:lnTo>
                  <a:lnTo>
                    <a:pt x="34" y="7"/>
                  </a:lnTo>
                  <a:lnTo>
                    <a:pt x="35" y="12"/>
                  </a:lnTo>
                  <a:lnTo>
                    <a:pt x="33" y="17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4" y="18"/>
                  </a:lnTo>
                  <a:lnTo>
                    <a:pt x="0" y="9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40" name="Freeform 48"/>
            <p:cNvSpPr>
              <a:spLocks/>
            </p:cNvSpPr>
            <p:nvPr/>
          </p:nvSpPr>
          <p:spPr bwMode="auto">
            <a:xfrm>
              <a:off x="-724" y="4933"/>
              <a:ext cx="32" cy="14"/>
            </a:xfrm>
            <a:custGeom>
              <a:avLst/>
              <a:gdLst>
                <a:gd name="T0" fmla="*/ 0 w 49"/>
                <a:gd name="T1" fmla="*/ 3 h 21"/>
                <a:gd name="T2" fmla="*/ 22 w 49"/>
                <a:gd name="T3" fmla="*/ 0 h 21"/>
                <a:gd name="T4" fmla="*/ 37 w 49"/>
                <a:gd name="T5" fmla="*/ 0 h 21"/>
                <a:gd name="T6" fmla="*/ 49 w 49"/>
                <a:gd name="T7" fmla="*/ 7 h 21"/>
                <a:gd name="T8" fmla="*/ 49 w 49"/>
                <a:gd name="T9" fmla="*/ 13 h 21"/>
                <a:gd name="T10" fmla="*/ 48 w 49"/>
                <a:gd name="T11" fmla="*/ 17 h 21"/>
                <a:gd name="T12" fmla="*/ 37 w 49"/>
                <a:gd name="T13" fmla="*/ 21 h 21"/>
                <a:gd name="T14" fmla="*/ 22 w 49"/>
                <a:gd name="T15" fmla="*/ 21 h 21"/>
                <a:gd name="T16" fmla="*/ 5 w 49"/>
                <a:gd name="T17" fmla="*/ 18 h 21"/>
                <a:gd name="T18" fmla="*/ 0 w 49"/>
                <a:gd name="T19" fmla="*/ 10 h 21"/>
                <a:gd name="T20" fmla="*/ 0 w 49"/>
                <a:gd name="T21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" h="21">
                  <a:moveTo>
                    <a:pt x="0" y="3"/>
                  </a:moveTo>
                  <a:lnTo>
                    <a:pt x="22" y="0"/>
                  </a:lnTo>
                  <a:lnTo>
                    <a:pt x="37" y="0"/>
                  </a:lnTo>
                  <a:lnTo>
                    <a:pt x="49" y="7"/>
                  </a:lnTo>
                  <a:lnTo>
                    <a:pt x="49" y="13"/>
                  </a:lnTo>
                  <a:lnTo>
                    <a:pt x="48" y="17"/>
                  </a:lnTo>
                  <a:lnTo>
                    <a:pt x="37" y="21"/>
                  </a:lnTo>
                  <a:lnTo>
                    <a:pt x="22" y="21"/>
                  </a:lnTo>
                  <a:lnTo>
                    <a:pt x="5" y="18"/>
                  </a:lnTo>
                  <a:lnTo>
                    <a:pt x="0" y="1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41" name="Freeform 49"/>
            <p:cNvSpPr>
              <a:spLocks/>
            </p:cNvSpPr>
            <p:nvPr/>
          </p:nvSpPr>
          <p:spPr bwMode="auto">
            <a:xfrm>
              <a:off x="-817" y="4944"/>
              <a:ext cx="37" cy="21"/>
            </a:xfrm>
            <a:custGeom>
              <a:avLst/>
              <a:gdLst>
                <a:gd name="T0" fmla="*/ 59 w 59"/>
                <a:gd name="T1" fmla="*/ 3 h 30"/>
                <a:gd name="T2" fmla="*/ 31 w 59"/>
                <a:gd name="T3" fmla="*/ 0 h 30"/>
                <a:gd name="T4" fmla="*/ 11 w 59"/>
                <a:gd name="T5" fmla="*/ 4 h 30"/>
                <a:gd name="T6" fmla="*/ 3 w 59"/>
                <a:gd name="T7" fmla="*/ 8 h 30"/>
                <a:gd name="T8" fmla="*/ 0 w 59"/>
                <a:gd name="T9" fmla="*/ 19 h 30"/>
                <a:gd name="T10" fmla="*/ 2 w 59"/>
                <a:gd name="T11" fmla="*/ 30 h 30"/>
                <a:gd name="T12" fmla="*/ 41 w 59"/>
                <a:gd name="T13" fmla="*/ 26 h 30"/>
                <a:gd name="T14" fmla="*/ 59 w 59"/>
                <a:gd name="T15" fmla="*/ 18 h 30"/>
                <a:gd name="T16" fmla="*/ 59 w 59"/>
                <a:gd name="T17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9" h="30">
                  <a:moveTo>
                    <a:pt x="59" y="3"/>
                  </a:moveTo>
                  <a:lnTo>
                    <a:pt x="31" y="0"/>
                  </a:lnTo>
                  <a:lnTo>
                    <a:pt x="11" y="4"/>
                  </a:lnTo>
                  <a:lnTo>
                    <a:pt x="3" y="8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41" y="26"/>
                  </a:lnTo>
                  <a:lnTo>
                    <a:pt x="59" y="18"/>
                  </a:lnTo>
                  <a:lnTo>
                    <a:pt x="59" y="3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42" name="Freeform 50"/>
            <p:cNvSpPr>
              <a:spLocks/>
            </p:cNvSpPr>
            <p:nvPr/>
          </p:nvSpPr>
          <p:spPr bwMode="auto">
            <a:xfrm>
              <a:off x="-984" y="4924"/>
              <a:ext cx="159" cy="61"/>
            </a:xfrm>
            <a:custGeom>
              <a:avLst/>
              <a:gdLst>
                <a:gd name="T0" fmla="*/ 19 w 249"/>
                <a:gd name="T1" fmla="*/ 0 h 88"/>
                <a:gd name="T2" fmla="*/ 52 w 249"/>
                <a:gd name="T3" fmla="*/ 0 h 88"/>
                <a:gd name="T4" fmla="*/ 66 w 249"/>
                <a:gd name="T5" fmla="*/ 11 h 88"/>
                <a:gd name="T6" fmla="*/ 72 w 249"/>
                <a:gd name="T7" fmla="*/ 17 h 88"/>
                <a:gd name="T8" fmla="*/ 103 w 249"/>
                <a:gd name="T9" fmla="*/ 17 h 88"/>
                <a:gd name="T10" fmla="*/ 106 w 249"/>
                <a:gd name="T11" fmla="*/ 10 h 88"/>
                <a:gd name="T12" fmla="*/ 121 w 249"/>
                <a:gd name="T13" fmla="*/ 6 h 88"/>
                <a:gd name="T14" fmla="*/ 143 w 249"/>
                <a:gd name="T15" fmla="*/ 5 h 88"/>
                <a:gd name="T16" fmla="*/ 150 w 249"/>
                <a:gd name="T17" fmla="*/ 12 h 88"/>
                <a:gd name="T18" fmla="*/ 156 w 249"/>
                <a:gd name="T19" fmla="*/ 13 h 88"/>
                <a:gd name="T20" fmla="*/ 160 w 249"/>
                <a:gd name="T21" fmla="*/ 16 h 88"/>
                <a:gd name="T22" fmla="*/ 166 w 249"/>
                <a:gd name="T23" fmla="*/ 17 h 88"/>
                <a:gd name="T24" fmla="*/ 165 w 249"/>
                <a:gd name="T25" fmla="*/ 22 h 88"/>
                <a:gd name="T26" fmla="*/ 172 w 249"/>
                <a:gd name="T27" fmla="*/ 28 h 88"/>
                <a:gd name="T28" fmla="*/ 214 w 249"/>
                <a:gd name="T29" fmla="*/ 31 h 88"/>
                <a:gd name="T30" fmla="*/ 208 w 249"/>
                <a:gd name="T31" fmla="*/ 38 h 88"/>
                <a:gd name="T32" fmla="*/ 209 w 249"/>
                <a:gd name="T33" fmla="*/ 45 h 88"/>
                <a:gd name="T34" fmla="*/ 221 w 249"/>
                <a:gd name="T35" fmla="*/ 61 h 88"/>
                <a:gd name="T36" fmla="*/ 249 w 249"/>
                <a:gd name="T37" fmla="*/ 66 h 88"/>
                <a:gd name="T38" fmla="*/ 244 w 249"/>
                <a:gd name="T39" fmla="*/ 87 h 88"/>
                <a:gd name="T40" fmla="*/ 220 w 249"/>
                <a:gd name="T41" fmla="*/ 88 h 88"/>
                <a:gd name="T42" fmla="*/ 204 w 249"/>
                <a:gd name="T43" fmla="*/ 82 h 88"/>
                <a:gd name="T44" fmla="*/ 185 w 249"/>
                <a:gd name="T45" fmla="*/ 63 h 88"/>
                <a:gd name="T46" fmla="*/ 174 w 249"/>
                <a:gd name="T47" fmla="*/ 59 h 88"/>
                <a:gd name="T48" fmla="*/ 150 w 249"/>
                <a:gd name="T49" fmla="*/ 59 h 88"/>
                <a:gd name="T50" fmla="*/ 119 w 249"/>
                <a:gd name="T51" fmla="*/ 64 h 88"/>
                <a:gd name="T52" fmla="*/ 112 w 249"/>
                <a:gd name="T53" fmla="*/ 59 h 88"/>
                <a:gd name="T54" fmla="*/ 101 w 249"/>
                <a:gd name="T55" fmla="*/ 52 h 88"/>
                <a:gd name="T56" fmla="*/ 87 w 249"/>
                <a:gd name="T57" fmla="*/ 53 h 88"/>
                <a:gd name="T58" fmla="*/ 59 w 249"/>
                <a:gd name="T59" fmla="*/ 47 h 88"/>
                <a:gd name="T60" fmla="*/ 50 w 249"/>
                <a:gd name="T61" fmla="*/ 40 h 88"/>
                <a:gd name="T62" fmla="*/ 37 w 249"/>
                <a:gd name="T63" fmla="*/ 40 h 88"/>
                <a:gd name="T64" fmla="*/ 30 w 249"/>
                <a:gd name="T65" fmla="*/ 35 h 88"/>
                <a:gd name="T66" fmla="*/ 18 w 249"/>
                <a:gd name="T67" fmla="*/ 35 h 88"/>
                <a:gd name="T68" fmla="*/ 0 w 249"/>
                <a:gd name="T69" fmla="*/ 23 h 88"/>
                <a:gd name="T70" fmla="*/ 1 w 249"/>
                <a:gd name="T71" fmla="*/ 12 h 88"/>
                <a:gd name="T72" fmla="*/ 5 w 249"/>
                <a:gd name="T73" fmla="*/ 11 h 88"/>
                <a:gd name="T74" fmla="*/ 6 w 249"/>
                <a:gd name="T75" fmla="*/ 5 h 88"/>
                <a:gd name="T76" fmla="*/ 14 w 249"/>
                <a:gd name="T77" fmla="*/ 5 h 88"/>
                <a:gd name="T78" fmla="*/ 19 w 249"/>
                <a:gd name="T79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49" h="88">
                  <a:moveTo>
                    <a:pt x="19" y="0"/>
                  </a:moveTo>
                  <a:lnTo>
                    <a:pt x="52" y="0"/>
                  </a:lnTo>
                  <a:lnTo>
                    <a:pt x="66" y="11"/>
                  </a:lnTo>
                  <a:lnTo>
                    <a:pt x="72" y="17"/>
                  </a:lnTo>
                  <a:lnTo>
                    <a:pt x="103" y="17"/>
                  </a:lnTo>
                  <a:lnTo>
                    <a:pt x="106" y="10"/>
                  </a:lnTo>
                  <a:lnTo>
                    <a:pt x="121" y="6"/>
                  </a:lnTo>
                  <a:lnTo>
                    <a:pt x="143" y="5"/>
                  </a:lnTo>
                  <a:lnTo>
                    <a:pt x="150" y="12"/>
                  </a:lnTo>
                  <a:lnTo>
                    <a:pt x="156" y="13"/>
                  </a:lnTo>
                  <a:lnTo>
                    <a:pt x="160" y="16"/>
                  </a:lnTo>
                  <a:lnTo>
                    <a:pt x="166" y="17"/>
                  </a:lnTo>
                  <a:lnTo>
                    <a:pt x="165" y="22"/>
                  </a:lnTo>
                  <a:lnTo>
                    <a:pt x="172" y="28"/>
                  </a:lnTo>
                  <a:lnTo>
                    <a:pt x="214" y="31"/>
                  </a:lnTo>
                  <a:lnTo>
                    <a:pt x="208" y="38"/>
                  </a:lnTo>
                  <a:lnTo>
                    <a:pt x="209" y="45"/>
                  </a:lnTo>
                  <a:lnTo>
                    <a:pt x="221" y="61"/>
                  </a:lnTo>
                  <a:lnTo>
                    <a:pt x="249" y="66"/>
                  </a:lnTo>
                  <a:lnTo>
                    <a:pt x="244" y="87"/>
                  </a:lnTo>
                  <a:lnTo>
                    <a:pt x="220" y="88"/>
                  </a:lnTo>
                  <a:lnTo>
                    <a:pt x="204" y="82"/>
                  </a:lnTo>
                  <a:lnTo>
                    <a:pt x="185" y="63"/>
                  </a:lnTo>
                  <a:lnTo>
                    <a:pt x="174" y="59"/>
                  </a:lnTo>
                  <a:lnTo>
                    <a:pt x="150" y="59"/>
                  </a:lnTo>
                  <a:lnTo>
                    <a:pt x="119" y="64"/>
                  </a:lnTo>
                  <a:lnTo>
                    <a:pt x="112" y="59"/>
                  </a:lnTo>
                  <a:lnTo>
                    <a:pt x="101" y="52"/>
                  </a:lnTo>
                  <a:lnTo>
                    <a:pt x="87" y="53"/>
                  </a:lnTo>
                  <a:lnTo>
                    <a:pt x="59" y="47"/>
                  </a:lnTo>
                  <a:lnTo>
                    <a:pt x="50" y="40"/>
                  </a:lnTo>
                  <a:lnTo>
                    <a:pt x="37" y="40"/>
                  </a:lnTo>
                  <a:lnTo>
                    <a:pt x="30" y="35"/>
                  </a:lnTo>
                  <a:lnTo>
                    <a:pt x="18" y="35"/>
                  </a:lnTo>
                  <a:lnTo>
                    <a:pt x="0" y="23"/>
                  </a:lnTo>
                  <a:lnTo>
                    <a:pt x="1" y="12"/>
                  </a:lnTo>
                  <a:lnTo>
                    <a:pt x="5" y="11"/>
                  </a:lnTo>
                  <a:lnTo>
                    <a:pt x="6" y="5"/>
                  </a:lnTo>
                  <a:lnTo>
                    <a:pt x="14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43" name="Freeform 51"/>
            <p:cNvSpPr>
              <a:spLocks/>
            </p:cNvSpPr>
            <p:nvPr/>
          </p:nvSpPr>
          <p:spPr bwMode="auto">
            <a:xfrm>
              <a:off x="-809" y="4786"/>
              <a:ext cx="97" cy="125"/>
            </a:xfrm>
            <a:custGeom>
              <a:avLst/>
              <a:gdLst>
                <a:gd name="T0" fmla="*/ 146 w 151"/>
                <a:gd name="T1" fmla="*/ 28 h 180"/>
                <a:gd name="T2" fmla="*/ 91 w 151"/>
                <a:gd name="T3" fmla="*/ 47 h 180"/>
                <a:gd name="T4" fmla="*/ 75 w 151"/>
                <a:gd name="T5" fmla="*/ 40 h 180"/>
                <a:gd name="T6" fmla="*/ 55 w 151"/>
                <a:gd name="T7" fmla="*/ 44 h 180"/>
                <a:gd name="T8" fmla="*/ 41 w 151"/>
                <a:gd name="T9" fmla="*/ 57 h 180"/>
                <a:gd name="T10" fmla="*/ 49 w 151"/>
                <a:gd name="T11" fmla="*/ 58 h 180"/>
                <a:gd name="T12" fmla="*/ 60 w 151"/>
                <a:gd name="T13" fmla="*/ 78 h 180"/>
                <a:gd name="T14" fmla="*/ 66 w 151"/>
                <a:gd name="T15" fmla="*/ 68 h 180"/>
                <a:gd name="T16" fmla="*/ 98 w 151"/>
                <a:gd name="T17" fmla="*/ 60 h 180"/>
                <a:gd name="T18" fmla="*/ 103 w 151"/>
                <a:gd name="T19" fmla="*/ 52 h 180"/>
                <a:gd name="T20" fmla="*/ 103 w 151"/>
                <a:gd name="T21" fmla="*/ 72 h 180"/>
                <a:gd name="T22" fmla="*/ 93 w 151"/>
                <a:gd name="T23" fmla="*/ 82 h 180"/>
                <a:gd name="T24" fmla="*/ 85 w 151"/>
                <a:gd name="T25" fmla="*/ 92 h 180"/>
                <a:gd name="T26" fmla="*/ 103 w 151"/>
                <a:gd name="T27" fmla="*/ 139 h 180"/>
                <a:gd name="T28" fmla="*/ 92 w 151"/>
                <a:gd name="T29" fmla="*/ 146 h 180"/>
                <a:gd name="T30" fmla="*/ 72 w 151"/>
                <a:gd name="T31" fmla="*/ 150 h 180"/>
                <a:gd name="T32" fmla="*/ 66 w 151"/>
                <a:gd name="T33" fmla="*/ 131 h 180"/>
                <a:gd name="T34" fmla="*/ 62 w 151"/>
                <a:gd name="T35" fmla="*/ 115 h 180"/>
                <a:gd name="T36" fmla="*/ 42 w 151"/>
                <a:gd name="T37" fmla="*/ 106 h 180"/>
                <a:gd name="T38" fmla="*/ 50 w 151"/>
                <a:gd name="T39" fmla="*/ 127 h 180"/>
                <a:gd name="T40" fmla="*/ 49 w 151"/>
                <a:gd name="T41" fmla="*/ 139 h 180"/>
                <a:gd name="T42" fmla="*/ 55 w 151"/>
                <a:gd name="T43" fmla="*/ 148 h 180"/>
                <a:gd name="T44" fmla="*/ 46 w 151"/>
                <a:gd name="T45" fmla="*/ 180 h 180"/>
                <a:gd name="T46" fmla="*/ 30 w 151"/>
                <a:gd name="T47" fmla="*/ 133 h 180"/>
                <a:gd name="T48" fmla="*/ 0 w 151"/>
                <a:gd name="T49" fmla="*/ 111 h 180"/>
                <a:gd name="T50" fmla="*/ 13 w 151"/>
                <a:gd name="T51" fmla="*/ 82 h 180"/>
                <a:gd name="T52" fmla="*/ 28 w 151"/>
                <a:gd name="T53" fmla="*/ 73 h 180"/>
                <a:gd name="T54" fmla="*/ 31 w 151"/>
                <a:gd name="T55" fmla="*/ 41 h 180"/>
                <a:gd name="T56" fmla="*/ 44 w 151"/>
                <a:gd name="T57" fmla="*/ 23 h 180"/>
                <a:gd name="T58" fmla="*/ 55 w 151"/>
                <a:gd name="T59" fmla="*/ 20 h 180"/>
                <a:gd name="T60" fmla="*/ 61 w 151"/>
                <a:gd name="T61" fmla="*/ 11 h 180"/>
                <a:gd name="T62" fmla="*/ 74 w 151"/>
                <a:gd name="T63" fmla="*/ 18 h 180"/>
                <a:gd name="T64" fmla="*/ 116 w 151"/>
                <a:gd name="T65" fmla="*/ 23 h 180"/>
                <a:gd name="T66" fmla="*/ 135 w 151"/>
                <a:gd name="T67" fmla="*/ 18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51" h="180">
                  <a:moveTo>
                    <a:pt x="151" y="0"/>
                  </a:moveTo>
                  <a:lnTo>
                    <a:pt x="146" y="28"/>
                  </a:lnTo>
                  <a:lnTo>
                    <a:pt x="129" y="41"/>
                  </a:lnTo>
                  <a:lnTo>
                    <a:pt x="91" y="47"/>
                  </a:lnTo>
                  <a:lnTo>
                    <a:pt x="84" y="40"/>
                  </a:lnTo>
                  <a:lnTo>
                    <a:pt x="75" y="40"/>
                  </a:lnTo>
                  <a:lnTo>
                    <a:pt x="69" y="36"/>
                  </a:lnTo>
                  <a:lnTo>
                    <a:pt x="55" y="44"/>
                  </a:lnTo>
                  <a:lnTo>
                    <a:pt x="46" y="50"/>
                  </a:lnTo>
                  <a:lnTo>
                    <a:pt x="41" y="57"/>
                  </a:lnTo>
                  <a:lnTo>
                    <a:pt x="43" y="59"/>
                  </a:lnTo>
                  <a:lnTo>
                    <a:pt x="49" y="58"/>
                  </a:lnTo>
                  <a:lnTo>
                    <a:pt x="55" y="78"/>
                  </a:lnTo>
                  <a:lnTo>
                    <a:pt x="60" y="78"/>
                  </a:lnTo>
                  <a:lnTo>
                    <a:pt x="60" y="72"/>
                  </a:lnTo>
                  <a:lnTo>
                    <a:pt x="66" y="68"/>
                  </a:lnTo>
                  <a:lnTo>
                    <a:pt x="66" y="59"/>
                  </a:lnTo>
                  <a:lnTo>
                    <a:pt x="98" y="60"/>
                  </a:lnTo>
                  <a:lnTo>
                    <a:pt x="100" y="53"/>
                  </a:lnTo>
                  <a:lnTo>
                    <a:pt x="103" y="52"/>
                  </a:lnTo>
                  <a:lnTo>
                    <a:pt x="109" y="65"/>
                  </a:lnTo>
                  <a:lnTo>
                    <a:pt x="103" y="72"/>
                  </a:lnTo>
                  <a:lnTo>
                    <a:pt x="97" y="72"/>
                  </a:lnTo>
                  <a:lnTo>
                    <a:pt x="93" y="82"/>
                  </a:lnTo>
                  <a:lnTo>
                    <a:pt x="85" y="92"/>
                  </a:lnTo>
                  <a:lnTo>
                    <a:pt x="85" y="92"/>
                  </a:lnTo>
                  <a:lnTo>
                    <a:pt x="103" y="133"/>
                  </a:lnTo>
                  <a:lnTo>
                    <a:pt x="103" y="139"/>
                  </a:lnTo>
                  <a:lnTo>
                    <a:pt x="92" y="139"/>
                  </a:lnTo>
                  <a:lnTo>
                    <a:pt x="92" y="146"/>
                  </a:lnTo>
                  <a:lnTo>
                    <a:pt x="84" y="150"/>
                  </a:lnTo>
                  <a:lnTo>
                    <a:pt x="72" y="150"/>
                  </a:lnTo>
                  <a:lnTo>
                    <a:pt x="74" y="133"/>
                  </a:lnTo>
                  <a:lnTo>
                    <a:pt x="66" y="131"/>
                  </a:lnTo>
                  <a:lnTo>
                    <a:pt x="66" y="120"/>
                  </a:lnTo>
                  <a:lnTo>
                    <a:pt x="62" y="115"/>
                  </a:lnTo>
                  <a:lnTo>
                    <a:pt x="61" y="108"/>
                  </a:lnTo>
                  <a:lnTo>
                    <a:pt x="42" y="106"/>
                  </a:lnTo>
                  <a:lnTo>
                    <a:pt x="42" y="123"/>
                  </a:lnTo>
                  <a:lnTo>
                    <a:pt x="50" y="127"/>
                  </a:lnTo>
                  <a:lnTo>
                    <a:pt x="42" y="135"/>
                  </a:lnTo>
                  <a:lnTo>
                    <a:pt x="49" y="139"/>
                  </a:lnTo>
                  <a:lnTo>
                    <a:pt x="47" y="145"/>
                  </a:lnTo>
                  <a:lnTo>
                    <a:pt x="55" y="148"/>
                  </a:lnTo>
                  <a:lnTo>
                    <a:pt x="55" y="172"/>
                  </a:lnTo>
                  <a:lnTo>
                    <a:pt x="46" y="180"/>
                  </a:lnTo>
                  <a:lnTo>
                    <a:pt x="32" y="179"/>
                  </a:lnTo>
                  <a:lnTo>
                    <a:pt x="30" y="133"/>
                  </a:lnTo>
                  <a:lnTo>
                    <a:pt x="19" y="130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13" y="82"/>
                  </a:lnTo>
                  <a:lnTo>
                    <a:pt x="21" y="81"/>
                  </a:lnTo>
                  <a:lnTo>
                    <a:pt x="28" y="73"/>
                  </a:lnTo>
                  <a:lnTo>
                    <a:pt x="31" y="64"/>
                  </a:lnTo>
                  <a:lnTo>
                    <a:pt x="31" y="41"/>
                  </a:lnTo>
                  <a:lnTo>
                    <a:pt x="37" y="30"/>
                  </a:lnTo>
                  <a:lnTo>
                    <a:pt x="44" y="23"/>
                  </a:lnTo>
                  <a:lnTo>
                    <a:pt x="51" y="23"/>
                  </a:lnTo>
                  <a:lnTo>
                    <a:pt x="55" y="20"/>
                  </a:lnTo>
                  <a:lnTo>
                    <a:pt x="56" y="12"/>
                  </a:lnTo>
                  <a:lnTo>
                    <a:pt x="61" y="11"/>
                  </a:lnTo>
                  <a:lnTo>
                    <a:pt x="66" y="17"/>
                  </a:lnTo>
                  <a:lnTo>
                    <a:pt x="74" y="18"/>
                  </a:lnTo>
                  <a:lnTo>
                    <a:pt x="74" y="23"/>
                  </a:lnTo>
                  <a:lnTo>
                    <a:pt x="116" y="23"/>
                  </a:lnTo>
                  <a:lnTo>
                    <a:pt x="129" y="18"/>
                  </a:lnTo>
                  <a:lnTo>
                    <a:pt x="135" y="18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44" name="Freeform 52"/>
            <p:cNvSpPr>
              <a:spLocks/>
            </p:cNvSpPr>
            <p:nvPr/>
          </p:nvSpPr>
          <p:spPr bwMode="auto">
            <a:xfrm>
              <a:off x="-693" y="4847"/>
              <a:ext cx="44" cy="26"/>
            </a:xfrm>
            <a:custGeom>
              <a:avLst/>
              <a:gdLst>
                <a:gd name="T0" fmla="*/ 59 w 68"/>
                <a:gd name="T1" fmla="*/ 0 h 38"/>
                <a:gd name="T2" fmla="*/ 41 w 68"/>
                <a:gd name="T3" fmla="*/ 1 h 38"/>
                <a:gd name="T4" fmla="*/ 21 w 68"/>
                <a:gd name="T5" fmla="*/ 7 h 38"/>
                <a:gd name="T6" fmla="*/ 9 w 68"/>
                <a:gd name="T7" fmla="*/ 14 h 38"/>
                <a:gd name="T8" fmla="*/ 1 w 68"/>
                <a:gd name="T9" fmla="*/ 18 h 38"/>
                <a:gd name="T10" fmla="*/ 0 w 68"/>
                <a:gd name="T11" fmla="*/ 26 h 38"/>
                <a:gd name="T12" fmla="*/ 8 w 68"/>
                <a:gd name="T13" fmla="*/ 31 h 38"/>
                <a:gd name="T14" fmla="*/ 18 w 68"/>
                <a:gd name="T15" fmla="*/ 31 h 38"/>
                <a:gd name="T16" fmla="*/ 25 w 68"/>
                <a:gd name="T17" fmla="*/ 32 h 38"/>
                <a:gd name="T18" fmla="*/ 37 w 68"/>
                <a:gd name="T19" fmla="*/ 38 h 38"/>
                <a:gd name="T20" fmla="*/ 57 w 68"/>
                <a:gd name="T21" fmla="*/ 38 h 38"/>
                <a:gd name="T22" fmla="*/ 64 w 68"/>
                <a:gd name="T23" fmla="*/ 30 h 38"/>
                <a:gd name="T24" fmla="*/ 66 w 68"/>
                <a:gd name="T25" fmla="*/ 19 h 38"/>
                <a:gd name="T26" fmla="*/ 68 w 68"/>
                <a:gd name="T27" fmla="*/ 6 h 38"/>
                <a:gd name="T28" fmla="*/ 59 w 68"/>
                <a:gd name="T2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8" h="38">
                  <a:moveTo>
                    <a:pt x="59" y="0"/>
                  </a:moveTo>
                  <a:lnTo>
                    <a:pt x="41" y="1"/>
                  </a:lnTo>
                  <a:lnTo>
                    <a:pt x="21" y="7"/>
                  </a:lnTo>
                  <a:lnTo>
                    <a:pt x="9" y="14"/>
                  </a:lnTo>
                  <a:lnTo>
                    <a:pt x="1" y="18"/>
                  </a:lnTo>
                  <a:lnTo>
                    <a:pt x="0" y="26"/>
                  </a:lnTo>
                  <a:lnTo>
                    <a:pt x="8" y="31"/>
                  </a:lnTo>
                  <a:lnTo>
                    <a:pt x="18" y="31"/>
                  </a:lnTo>
                  <a:lnTo>
                    <a:pt x="25" y="32"/>
                  </a:lnTo>
                  <a:lnTo>
                    <a:pt x="37" y="38"/>
                  </a:lnTo>
                  <a:lnTo>
                    <a:pt x="57" y="38"/>
                  </a:lnTo>
                  <a:lnTo>
                    <a:pt x="64" y="30"/>
                  </a:lnTo>
                  <a:lnTo>
                    <a:pt x="66" y="19"/>
                  </a:lnTo>
                  <a:lnTo>
                    <a:pt x="68" y="6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5045" name="Group 53"/>
            <p:cNvGrpSpPr>
              <a:grpSpLocks/>
            </p:cNvGrpSpPr>
            <p:nvPr/>
          </p:nvGrpSpPr>
          <p:grpSpPr bwMode="auto">
            <a:xfrm>
              <a:off x="-943" y="4715"/>
              <a:ext cx="149" cy="173"/>
              <a:chOff x="2497" y="2949"/>
              <a:chExt cx="233" cy="248"/>
            </a:xfrm>
          </p:grpSpPr>
          <p:sp>
            <p:nvSpPr>
              <p:cNvPr id="85046" name="Freeform 54"/>
              <p:cNvSpPr>
                <a:spLocks/>
              </p:cNvSpPr>
              <p:nvPr/>
            </p:nvSpPr>
            <p:spPr bwMode="auto">
              <a:xfrm>
                <a:off x="2508" y="2949"/>
                <a:ext cx="222" cy="150"/>
              </a:xfrm>
              <a:custGeom>
                <a:avLst/>
                <a:gdLst>
                  <a:gd name="T0" fmla="*/ 0 w 222"/>
                  <a:gd name="T1" fmla="*/ 128 h 150"/>
                  <a:gd name="T2" fmla="*/ 20 w 222"/>
                  <a:gd name="T3" fmla="*/ 149 h 150"/>
                  <a:gd name="T4" fmla="*/ 28 w 222"/>
                  <a:gd name="T5" fmla="*/ 150 h 150"/>
                  <a:gd name="T6" fmla="*/ 33 w 222"/>
                  <a:gd name="T7" fmla="*/ 142 h 150"/>
                  <a:gd name="T8" fmla="*/ 52 w 222"/>
                  <a:gd name="T9" fmla="*/ 137 h 150"/>
                  <a:gd name="T10" fmla="*/ 62 w 222"/>
                  <a:gd name="T11" fmla="*/ 132 h 150"/>
                  <a:gd name="T12" fmla="*/ 68 w 222"/>
                  <a:gd name="T13" fmla="*/ 126 h 150"/>
                  <a:gd name="T14" fmla="*/ 101 w 222"/>
                  <a:gd name="T15" fmla="*/ 126 h 150"/>
                  <a:gd name="T16" fmla="*/ 115 w 222"/>
                  <a:gd name="T17" fmla="*/ 120 h 150"/>
                  <a:gd name="T18" fmla="*/ 115 w 222"/>
                  <a:gd name="T19" fmla="*/ 109 h 150"/>
                  <a:gd name="T20" fmla="*/ 132 w 222"/>
                  <a:gd name="T21" fmla="*/ 90 h 150"/>
                  <a:gd name="T22" fmla="*/ 134 w 222"/>
                  <a:gd name="T23" fmla="*/ 84 h 150"/>
                  <a:gd name="T24" fmla="*/ 145 w 222"/>
                  <a:gd name="T25" fmla="*/ 73 h 150"/>
                  <a:gd name="T26" fmla="*/ 146 w 222"/>
                  <a:gd name="T27" fmla="*/ 60 h 150"/>
                  <a:gd name="T28" fmla="*/ 182 w 222"/>
                  <a:gd name="T29" fmla="*/ 60 h 150"/>
                  <a:gd name="T30" fmla="*/ 198 w 222"/>
                  <a:gd name="T31" fmla="*/ 55 h 150"/>
                  <a:gd name="T32" fmla="*/ 200 w 222"/>
                  <a:gd name="T33" fmla="*/ 44 h 150"/>
                  <a:gd name="T34" fmla="*/ 215 w 222"/>
                  <a:gd name="T35" fmla="*/ 40 h 150"/>
                  <a:gd name="T36" fmla="*/ 222 w 222"/>
                  <a:gd name="T37" fmla="*/ 39 h 150"/>
                  <a:gd name="T38" fmla="*/ 217 w 222"/>
                  <a:gd name="T39" fmla="*/ 33 h 150"/>
                  <a:gd name="T40" fmla="*/ 204 w 222"/>
                  <a:gd name="T41" fmla="*/ 33 h 150"/>
                  <a:gd name="T42" fmla="*/ 189 w 222"/>
                  <a:gd name="T43" fmla="*/ 26 h 150"/>
                  <a:gd name="T44" fmla="*/ 185 w 222"/>
                  <a:gd name="T45" fmla="*/ 33 h 150"/>
                  <a:gd name="T46" fmla="*/ 176 w 222"/>
                  <a:gd name="T47" fmla="*/ 27 h 150"/>
                  <a:gd name="T48" fmla="*/ 189 w 222"/>
                  <a:gd name="T49" fmla="*/ 11 h 150"/>
                  <a:gd name="T50" fmla="*/ 176 w 222"/>
                  <a:gd name="T51" fmla="*/ 0 h 150"/>
                  <a:gd name="T52" fmla="*/ 158 w 222"/>
                  <a:gd name="T53" fmla="*/ 10 h 150"/>
                  <a:gd name="T54" fmla="*/ 151 w 222"/>
                  <a:gd name="T55" fmla="*/ 24 h 150"/>
                  <a:gd name="T56" fmla="*/ 138 w 222"/>
                  <a:gd name="T57" fmla="*/ 39 h 150"/>
                  <a:gd name="T58" fmla="*/ 127 w 222"/>
                  <a:gd name="T59" fmla="*/ 50 h 150"/>
                  <a:gd name="T60" fmla="*/ 110 w 222"/>
                  <a:gd name="T61" fmla="*/ 53 h 150"/>
                  <a:gd name="T62" fmla="*/ 103 w 222"/>
                  <a:gd name="T63" fmla="*/ 59 h 150"/>
                  <a:gd name="T64" fmla="*/ 89 w 222"/>
                  <a:gd name="T65" fmla="*/ 75 h 150"/>
                  <a:gd name="T66" fmla="*/ 86 w 222"/>
                  <a:gd name="T67" fmla="*/ 84 h 150"/>
                  <a:gd name="T68" fmla="*/ 73 w 222"/>
                  <a:gd name="T69" fmla="*/ 89 h 150"/>
                  <a:gd name="T70" fmla="*/ 57 w 222"/>
                  <a:gd name="T71" fmla="*/ 89 h 150"/>
                  <a:gd name="T72" fmla="*/ 49 w 222"/>
                  <a:gd name="T73" fmla="*/ 98 h 150"/>
                  <a:gd name="T74" fmla="*/ 49 w 222"/>
                  <a:gd name="T75" fmla="*/ 114 h 150"/>
                  <a:gd name="T76" fmla="*/ 38 w 222"/>
                  <a:gd name="T77" fmla="*/ 120 h 150"/>
                  <a:gd name="T78" fmla="*/ 38 w 222"/>
                  <a:gd name="T79" fmla="*/ 126 h 150"/>
                  <a:gd name="T80" fmla="*/ 14 w 222"/>
                  <a:gd name="T81" fmla="*/ 126 h 150"/>
                  <a:gd name="T82" fmla="*/ 14 w 222"/>
                  <a:gd name="T83" fmla="*/ 120 h 150"/>
                  <a:gd name="T84" fmla="*/ 0 w 222"/>
                  <a:gd name="T85" fmla="*/ 114 h 150"/>
                  <a:gd name="T86" fmla="*/ 0 w 222"/>
                  <a:gd name="T87" fmla="*/ 12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22" h="150">
                    <a:moveTo>
                      <a:pt x="0" y="128"/>
                    </a:moveTo>
                    <a:lnTo>
                      <a:pt x="20" y="149"/>
                    </a:lnTo>
                    <a:lnTo>
                      <a:pt x="28" y="150"/>
                    </a:lnTo>
                    <a:lnTo>
                      <a:pt x="33" y="142"/>
                    </a:lnTo>
                    <a:lnTo>
                      <a:pt x="52" y="137"/>
                    </a:lnTo>
                    <a:lnTo>
                      <a:pt x="62" y="132"/>
                    </a:lnTo>
                    <a:lnTo>
                      <a:pt x="68" y="126"/>
                    </a:lnTo>
                    <a:lnTo>
                      <a:pt x="101" y="126"/>
                    </a:lnTo>
                    <a:lnTo>
                      <a:pt x="115" y="120"/>
                    </a:lnTo>
                    <a:lnTo>
                      <a:pt x="115" y="109"/>
                    </a:lnTo>
                    <a:lnTo>
                      <a:pt x="132" y="90"/>
                    </a:lnTo>
                    <a:lnTo>
                      <a:pt x="134" y="84"/>
                    </a:lnTo>
                    <a:lnTo>
                      <a:pt x="145" y="73"/>
                    </a:lnTo>
                    <a:lnTo>
                      <a:pt x="146" y="60"/>
                    </a:lnTo>
                    <a:lnTo>
                      <a:pt x="182" y="60"/>
                    </a:lnTo>
                    <a:lnTo>
                      <a:pt x="198" y="55"/>
                    </a:lnTo>
                    <a:lnTo>
                      <a:pt x="200" y="44"/>
                    </a:lnTo>
                    <a:lnTo>
                      <a:pt x="215" y="40"/>
                    </a:lnTo>
                    <a:lnTo>
                      <a:pt x="222" y="39"/>
                    </a:lnTo>
                    <a:lnTo>
                      <a:pt x="217" y="33"/>
                    </a:lnTo>
                    <a:lnTo>
                      <a:pt x="204" y="33"/>
                    </a:lnTo>
                    <a:lnTo>
                      <a:pt x="189" y="26"/>
                    </a:lnTo>
                    <a:lnTo>
                      <a:pt x="185" y="33"/>
                    </a:lnTo>
                    <a:lnTo>
                      <a:pt x="176" y="27"/>
                    </a:lnTo>
                    <a:lnTo>
                      <a:pt x="189" y="11"/>
                    </a:lnTo>
                    <a:lnTo>
                      <a:pt x="176" y="0"/>
                    </a:lnTo>
                    <a:lnTo>
                      <a:pt x="158" y="10"/>
                    </a:lnTo>
                    <a:lnTo>
                      <a:pt x="151" y="24"/>
                    </a:lnTo>
                    <a:lnTo>
                      <a:pt x="138" y="39"/>
                    </a:lnTo>
                    <a:lnTo>
                      <a:pt x="127" y="50"/>
                    </a:lnTo>
                    <a:lnTo>
                      <a:pt x="110" y="53"/>
                    </a:lnTo>
                    <a:lnTo>
                      <a:pt x="103" y="59"/>
                    </a:lnTo>
                    <a:lnTo>
                      <a:pt x="89" y="75"/>
                    </a:lnTo>
                    <a:lnTo>
                      <a:pt x="86" y="84"/>
                    </a:lnTo>
                    <a:lnTo>
                      <a:pt x="73" y="89"/>
                    </a:lnTo>
                    <a:lnTo>
                      <a:pt x="57" y="89"/>
                    </a:lnTo>
                    <a:lnTo>
                      <a:pt x="49" y="98"/>
                    </a:lnTo>
                    <a:lnTo>
                      <a:pt x="49" y="114"/>
                    </a:lnTo>
                    <a:lnTo>
                      <a:pt x="38" y="120"/>
                    </a:lnTo>
                    <a:lnTo>
                      <a:pt x="38" y="126"/>
                    </a:lnTo>
                    <a:lnTo>
                      <a:pt x="14" y="126"/>
                    </a:lnTo>
                    <a:lnTo>
                      <a:pt x="14" y="120"/>
                    </a:lnTo>
                    <a:lnTo>
                      <a:pt x="0" y="114"/>
                    </a:lnTo>
                    <a:lnTo>
                      <a:pt x="0" y="128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47" name="Freeform 55"/>
              <p:cNvSpPr>
                <a:spLocks/>
              </p:cNvSpPr>
              <p:nvPr/>
            </p:nvSpPr>
            <p:spPr bwMode="auto">
              <a:xfrm>
                <a:off x="2497" y="3007"/>
                <a:ext cx="228" cy="190"/>
              </a:xfrm>
              <a:custGeom>
                <a:avLst/>
                <a:gdLst>
                  <a:gd name="T0" fmla="*/ 12 w 228"/>
                  <a:gd name="T1" fmla="*/ 70 h 190"/>
                  <a:gd name="T2" fmla="*/ 32 w 228"/>
                  <a:gd name="T3" fmla="*/ 91 h 190"/>
                  <a:gd name="T4" fmla="*/ 38 w 228"/>
                  <a:gd name="T5" fmla="*/ 91 h 190"/>
                  <a:gd name="T6" fmla="*/ 44 w 228"/>
                  <a:gd name="T7" fmla="*/ 82 h 190"/>
                  <a:gd name="T8" fmla="*/ 62 w 228"/>
                  <a:gd name="T9" fmla="*/ 78 h 190"/>
                  <a:gd name="T10" fmla="*/ 73 w 228"/>
                  <a:gd name="T11" fmla="*/ 74 h 190"/>
                  <a:gd name="T12" fmla="*/ 79 w 228"/>
                  <a:gd name="T13" fmla="*/ 66 h 190"/>
                  <a:gd name="T14" fmla="*/ 112 w 228"/>
                  <a:gd name="T15" fmla="*/ 67 h 190"/>
                  <a:gd name="T16" fmla="*/ 124 w 228"/>
                  <a:gd name="T17" fmla="*/ 62 h 190"/>
                  <a:gd name="T18" fmla="*/ 124 w 228"/>
                  <a:gd name="T19" fmla="*/ 49 h 190"/>
                  <a:gd name="T20" fmla="*/ 142 w 228"/>
                  <a:gd name="T21" fmla="*/ 31 h 190"/>
                  <a:gd name="T22" fmla="*/ 145 w 228"/>
                  <a:gd name="T23" fmla="*/ 23 h 190"/>
                  <a:gd name="T24" fmla="*/ 155 w 228"/>
                  <a:gd name="T25" fmla="*/ 14 h 190"/>
                  <a:gd name="T26" fmla="*/ 155 w 228"/>
                  <a:gd name="T27" fmla="*/ 0 h 190"/>
                  <a:gd name="T28" fmla="*/ 192 w 228"/>
                  <a:gd name="T29" fmla="*/ 0 h 190"/>
                  <a:gd name="T30" fmla="*/ 193 w 228"/>
                  <a:gd name="T31" fmla="*/ 8 h 190"/>
                  <a:gd name="T32" fmla="*/ 197 w 228"/>
                  <a:gd name="T33" fmla="*/ 14 h 190"/>
                  <a:gd name="T34" fmla="*/ 198 w 228"/>
                  <a:gd name="T35" fmla="*/ 20 h 190"/>
                  <a:gd name="T36" fmla="*/ 192 w 228"/>
                  <a:gd name="T37" fmla="*/ 26 h 190"/>
                  <a:gd name="T38" fmla="*/ 198 w 228"/>
                  <a:gd name="T39" fmla="*/ 34 h 190"/>
                  <a:gd name="T40" fmla="*/ 198 w 228"/>
                  <a:gd name="T41" fmla="*/ 50 h 190"/>
                  <a:gd name="T42" fmla="*/ 213 w 228"/>
                  <a:gd name="T43" fmla="*/ 64 h 190"/>
                  <a:gd name="T44" fmla="*/ 220 w 228"/>
                  <a:gd name="T45" fmla="*/ 67 h 190"/>
                  <a:gd name="T46" fmla="*/ 228 w 228"/>
                  <a:gd name="T47" fmla="*/ 74 h 190"/>
                  <a:gd name="T48" fmla="*/ 223 w 228"/>
                  <a:gd name="T49" fmla="*/ 74 h 190"/>
                  <a:gd name="T50" fmla="*/ 208 w 228"/>
                  <a:gd name="T51" fmla="*/ 81 h 190"/>
                  <a:gd name="T52" fmla="*/ 194 w 228"/>
                  <a:gd name="T53" fmla="*/ 97 h 190"/>
                  <a:gd name="T54" fmla="*/ 198 w 228"/>
                  <a:gd name="T55" fmla="*/ 116 h 190"/>
                  <a:gd name="T56" fmla="*/ 186 w 228"/>
                  <a:gd name="T57" fmla="*/ 115 h 190"/>
                  <a:gd name="T58" fmla="*/ 174 w 228"/>
                  <a:gd name="T59" fmla="*/ 128 h 190"/>
                  <a:gd name="T60" fmla="*/ 173 w 228"/>
                  <a:gd name="T61" fmla="*/ 150 h 190"/>
                  <a:gd name="T62" fmla="*/ 154 w 228"/>
                  <a:gd name="T63" fmla="*/ 183 h 190"/>
                  <a:gd name="T64" fmla="*/ 134 w 228"/>
                  <a:gd name="T65" fmla="*/ 190 h 190"/>
                  <a:gd name="T66" fmla="*/ 133 w 228"/>
                  <a:gd name="T67" fmla="*/ 184 h 190"/>
                  <a:gd name="T68" fmla="*/ 126 w 228"/>
                  <a:gd name="T69" fmla="*/ 175 h 190"/>
                  <a:gd name="T70" fmla="*/ 113 w 228"/>
                  <a:gd name="T71" fmla="*/ 174 h 190"/>
                  <a:gd name="T72" fmla="*/ 104 w 228"/>
                  <a:gd name="T73" fmla="*/ 171 h 190"/>
                  <a:gd name="T74" fmla="*/ 96 w 228"/>
                  <a:gd name="T75" fmla="*/ 174 h 190"/>
                  <a:gd name="T76" fmla="*/ 88 w 228"/>
                  <a:gd name="T77" fmla="*/ 183 h 190"/>
                  <a:gd name="T78" fmla="*/ 65 w 228"/>
                  <a:gd name="T79" fmla="*/ 182 h 190"/>
                  <a:gd name="T80" fmla="*/ 53 w 228"/>
                  <a:gd name="T81" fmla="*/ 171 h 190"/>
                  <a:gd name="T82" fmla="*/ 37 w 228"/>
                  <a:gd name="T83" fmla="*/ 170 h 190"/>
                  <a:gd name="T84" fmla="*/ 32 w 228"/>
                  <a:gd name="T85" fmla="*/ 162 h 190"/>
                  <a:gd name="T86" fmla="*/ 32 w 228"/>
                  <a:gd name="T87" fmla="*/ 153 h 190"/>
                  <a:gd name="T88" fmla="*/ 25 w 228"/>
                  <a:gd name="T89" fmla="*/ 151 h 190"/>
                  <a:gd name="T90" fmla="*/ 31 w 228"/>
                  <a:gd name="T91" fmla="*/ 139 h 190"/>
                  <a:gd name="T92" fmla="*/ 25 w 228"/>
                  <a:gd name="T93" fmla="*/ 127 h 190"/>
                  <a:gd name="T94" fmla="*/ 18 w 228"/>
                  <a:gd name="T95" fmla="*/ 136 h 190"/>
                  <a:gd name="T96" fmla="*/ 9 w 228"/>
                  <a:gd name="T97" fmla="*/ 122 h 190"/>
                  <a:gd name="T98" fmla="*/ 3 w 228"/>
                  <a:gd name="T99" fmla="*/ 115 h 190"/>
                  <a:gd name="T100" fmla="*/ 0 w 228"/>
                  <a:gd name="T101" fmla="*/ 106 h 190"/>
                  <a:gd name="T102" fmla="*/ 1 w 228"/>
                  <a:gd name="T103" fmla="*/ 73 h 190"/>
                  <a:gd name="T104" fmla="*/ 7 w 228"/>
                  <a:gd name="T105" fmla="*/ 65 h 190"/>
                  <a:gd name="T106" fmla="*/ 12 w 228"/>
                  <a:gd name="T107" fmla="*/ 70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28" h="190">
                    <a:moveTo>
                      <a:pt x="12" y="70"/>
                    </a:moveTo>
                    <a:lnTo>
                      <a:pt x="32" y="91"/>
                    </a:lnTo>
                    <a:lnTo>
                      <a:pt x="38" y="91"/>
                    </a:lnTo>
                    <a:lnTo>
                      <a:pt x="44" y="82"/>
                    </a:lnTo>
                    <a:lnTo>
                      <a:pt x="62" y="78"/>
                    </a:lnTo>
                    <a:lnTo>
                      <a:pt x="73" y="74"/>
                    </a:lnTo>
                    <a:lnTo>
                      <a:pt x="79" y="66"/>
                    </a:lnTo>
                    <a:lnTo>
                      <a:pt x="112" y="67"/>
                    </a:lnTo>
                    <a:lnTo>
                      <a:pt x="124" y="62"/>
                    </a:lnTo>
                    <a:lnTo>
                      <a:pt x="124" y="49"/>
                    </a:lnTo>
                    <a:lnTo>
                      <a:pt x="142" y="31"/>
                    </a:lnTo>
                    <a:lnTo>
                      <a:pt x="145" y="23"/>
                    </a:lnTo>
                    <a:lnTo>
                      <a:pt x="155" y="14"/>
                    </a:lnTo>
                    <a:lnTo>
                      <a:pt x="155" y="0"/>
                    </a:lnTo>
                    <a:lnTo>
                      <a:pt x="192" y="0"/>
                    </a:lnTo>
                    <a:lnTo>
                      <a:pt x="193" y="8"/>
                    </a:lnTo>
                    <a:lnTo>
                      <a:pt x="197" y="14"/>
                    </a:lnTo>
                    <a:lnTo>
                      <a:pt x="198" y="20"/>
                    </a:lnTo>
                    <a:lnTo>
                      <a:pt x="192" y="26"/>
                    </a:lnTo>
                    <a:lnTo>
                      <a:pt x="198" y="34"/>
                    </a:lnTo>
                    <a:lnTo>
                      <a:pt x="198" y="50"/>
                    </a:lnTo>
                    <a:lnTo>
                      <a:pt x="213" y="64"/>
                    </a:lnTo>
                    <a:lnTo>
                      <a:pt x="220" y="67"/>
                    </a:lnTo>
                    <a:lnTo>
                      <a:pt x="228" y="74"/>
                    </a:lnTo>
                    <a:lnTo>
                      <a:pt x="223" y="74"/>
                    </a:lnTo>
                    <a:lnTo>
                      <a:pt x="208" y="81"/>
                    </a:lnTo>
                    <a:lnTo>
                      <a:pt x="194" y="97"/>
                    </a:lnTo>
                    <a:lnTo>
                      <a:pt x="198" y="116"/>
                    </a:lnTo>
                    <a:lnTo>
                      <a:pt x="186" y="115"/>
                    </a:lnTo>
                    <a:lnTo>
                      <a:pt x="174" y="128"/>
                    </a:lnTo>
                    <a:lnTo>
                      <a:pt x="173" y="150"/>
                    </a:lnTo>
                    <a:lnTo>
                      <a:pt x="154" y="183"/>
                    </a:lnTo>
                    <a:lnTo>
                      <a:pt x="134" y="190"/>
                    </a:lnTo>
                    <a:lnTo>
                      <a:pt x="133" y="184"/>
                    </a:lnTo>
                    <a:lnTo>
                      <a:pt x="126" y="175"/>
                    </a:lnTo>
                    <a:lnTo>
                      <a:pt x="113" y="174"/>
                    </a:lnTo>
                    <a:lnTo>
                      <a:pt x="104" y="171"/>
                    </a:lnTo>
                    <a:lnTo>
                      <a:pt x="96" y="174"/>
                    </a:lnTo>
                    <a:lnTo>
                      <a:pt x="88" y="183"/>
                    </a:lnTo>
                    <a:lnTo>
                      <a:pt x="65" y="182"/>
                    </a:lnTo>
                    <a:lnTo>
                      <a:pt x="53" y="171"/>
                    </a:lnTo>
                    <a:lnTo>
                      <a:pt x="37" y="170"/>
                    </a:lnTo>
                    <a:lnTo>
                      <a:pt x="32" y="162"/>
                    </a:lnTo>
                    <a:lnTo>
                      <a:pt x="32" y="153"/>
                    </a:lnTo>
                    <a:lnTo>
                      <a:pt x="25" y="151"/>
                    </a:lnTo>
                    <a:lnTo>
                      <a:pt x="31" y="139"/>
                    </a:lnTo>
                    <a:lnTo>
                      <a:pt x="25" y="127"/>
                    </a:lnTo>
                    <a:lnTo>
                      <a:pt x="18" y="136"/>
                    </a:lnTo>
                    <a:lnTo>
                      <a:pt x="9" y="122"/>
                    </a:lnTo>
                    <a:lnTo>
                      <a:pt x="3" y="115"/>
                    </a:lnTo>
                    <a:lnTo>
                      <a:pt x="0" y="106"/>
                    </a:lnTo>
                    <a:lnTo>
                      <a:pt x="1" y="73"/>
                    </a:lnTo>
                    <a:lnTo>
                      <a:pt x="7" y="65"/>
                    </a:lnTo>
                    <a:lnTo>
                      <a:pt x="12" y="7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48" name="Freeform 56"/>
              <p:cNvSpPr>
                <a:spLocks/>
              </p:cNvSpPr>
              <p:nvPr/>
            </p:nvSpPr>
            <p:spPr bwMode="auto">
              <a:xfrm>
                <a:off x="2581" y="2994"/>
                <a:ext cx="38" cy="33"/>
              </a:xfrm>
              <a:custGeom>
                <a:avLst/>
                <a:gdLst>
                  <a:gd name="T0" fmla="*/ 38 w 38"/>
                  <a:gd name="T1" fmla="*/ 7 h 33"/>
                  <a:gd name="T2" fmla="*/ 24 w 38"/>
                  <a:gd name="T3" fmla="*/ 0 h 33"/>
                  <a:gd name="T4" fmla="*/ 8 w 38"/>
                  <a:gd name="T5" fmla="*/ 6 h 33"/>
                  <a:gd name="T6" fmla="*/ 0 w 38"/>
                  <a:gd name="T7" fmla="*/ 16 h 33"/>
                  <a:gd name="T8" fmla="*/ 3 w 38"/>
                  <a:gd name="T9" fmla="*/ 27 h 33"/>
                  <a:gd name="T10" fmla="*/ 15 w 38"/>
                  <a:gd name="T11" fmla="*/ 33 h 33"/>
                  <a:gd name="T12" fmla="*/ 38 w 38"/>
                  <a:gd name="T13" fmla="*/ 7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33">
                    <a:moveTo>
                      <a:pt x="38" y="7"/>
                    </a:moveTo>
                    <a:lnTo>
                      <a:pt x="24" y="0"/>
                    </a:lnTo>
                    <a:lnTo>
                      <a:pt x="8" y="6"/>
                    </a:lnTo>
                    <a:lnTo>
                      <a:pt x="0" y="16"/>
                    </a:lnTo>
                    <a:lnTo>
                      <a:pt x="3" y="27"/>
                    </a:lnTo>
                    <a:lnTo>
                      <a:pt x="15" y="33"/>
                    </a:lnTo>
                    <a:lnTo>
                      <a:pt x="38" y="7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5049" name="Freeform 57"/>
            <p:cNvSpPr>
              <a:spLocks/>
            </p:cNvSpPr>
            <p:nvPr/>
          </p:nvSpPr>
          <p:spPr bwMode="auto">
            <a:xfrm>
              <a:off x="-1002" y="4819"/>
              <a:ext cx="9" cy="12"/>
            </a:xfrm>
            <a:custGeom>
              <a:avLst/>
              <a:gdLst>
                <a:gd name="T0" fmla="*/ 0 w 14"/>
                <a:gd name="T1" fmla="*/ 2 h 19"/>
                <a:gd name="T2" fmla="*/ 7 w 14"/>
                <a:gd name="T3" fmla="*/ 0 h 19"/>
                <a:gd name="T4" fmla="*/ 11 w 14"/>
                <a:gd name="T5" fmla="*/ 2 h 19"/>
                <a:gd name="T6" fmla="*/ 14 w 14"/>
                <a:gd name="T7" fmla="*/ 5 h 19"/>
                <a:gd name="T8" fmla="*/ 14 w 14"/>
                <a:gd name="T9" fmla="*/ 12 h 19"/>
                <a:gd name="T10" fmla="*/ 14 w 14"/>
                <a:gd name="T11" fmla="*/ 19 h 19"/>
                <a:gd name="T12" fmla="*/ 5 w 14"/>
                <a:gd name="T13" fmla="*/ 16 h 19"/>
                <a:gd name="T14" fmla="*/ 0 w 14"/>
                <a:gd name="T15" fmla="*/ 11 h 19"/>
                <a:gd name="T16" fmla="*/ 0 w 14"/>
                <a:gd name="T17" fmla="*/ 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19">
                  <a:moveTo>
                    <a:pt x="0" y="2"/>
                  </a:moveTo>
                  <a:lnTo>
                    <a:pt x="7" y="0"/>
                  </a:lnTo>
                  <a:lnTo>
                    <a:pt x="11" y="2"/>
                  </a:lnTo>
                  <a:lnTo>
                    <a:pt x="14" y="5"/>
                  </a:lnTo>
                  <a:lnTo>
                    <a:pt x="14" y="12"/>
                  </a:lnTo>
                  <a:lnTo>
                    <a:pt x="14" y="19"/>
                  </a:lnTo>
                  <a:lnTo>
                    <a:pt x="5" y="16"/>
                  </a:lnTo>
                  <a:lnTo>
                    <a:pt x="0" y="1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50" name="Freeform 58"/>
            <p:cNvSpPr>
              <a:spLocks/>
            </p:cNvSpPr>
            <p:nvPr/>
          </p:nvSpPr>
          <p:spPr bwMode="auto">
            <a:xfrm>
              <a:off x="-582" y="5051"/>
              <a:ext cx="14" cy="13"/>
            </a:xfrm>
            <a:custGeom>
              <a:avLst/>
              <a:gdLst>
                <a:gd name="T0" fmla="*/ 37 w 74"/>
                <a:gd name="T1" fmla="*/ 0 h 64"/>
                <a:gd name="T2" fmla="*/ 0 w 74"/>
                <a:gd name="T3" fmla="*/ 28 h 64"/>
                <a:gd name="T4" fmla="*/ 14 w 74"/>
                <a:gd name="T5" fmla="*/ 56 h 64"/>
                <a:gd name="T6" fmla="*/ 46 w 74"/>
                <a:gd name="T7" fmla="*/ 64 h 64"/>
                <a:gd name="T8" fmla="*/ 74 w 74"/>
                <a:gd name="T9" fmla="*/ 42 h 64"/>
                <a:gd name="T10" fmla="*/ 72 w 74"/>
                <a:gd name="T11" fmla="*/ 12 h 64"/>
                <a:gd name="T12" fmla="*/ 65 w 74"/>
                <a:gd name="T13" fmla="*/ 7 h 64"/>
                <a:gd name="T14" fmla="*/ 37 w 74"/>
                <a:gd name="T1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4" h="64">
                  <a:moveTo>
                    <a:pt x="37" y="0"/>
                  </a:moveTo>
                  <a:lnTo>
                    <a:pt x="0" y="28"/>
                  </a:lnTo>
                  <a:lnTo>
                    <a:pt x="14" y="56"/>
                  </a:lnTo>
                  <a:lnTo>
                    <a:pt x="46" y="64"/>
                  </a:lnTo>
                  <a:lnTo>
                    <a:pt x="74" y="42"/>
                  </a:lnTo>
                  <a:lnTo>
                    <a:pt x="72" y="12"/>
                  </a:lnTo>
                  <a:lnTo>
                    <a:pt x="65" y="7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51" name="Freeform 59"/>
            <p:cNvSpPr>
              <a:spLocks/>
            </p:cNvSpPr>
            <p:nvPr/>
          </p:nvSpPr>
          <p:spPr bwMode="auto">
            <a:xfrm>
              <a:off x="-574" y="5030"/>
              <a:ext cx="14" cy="12"/>
            </a:xfrm>
            <a:custGeom>
              <a:avLst/>
              <a:gdLst>
                <a:gd name="T0" fmla="*/ 22 w 74"/>
                <a:gd name="T1" fmla="*/ 0 h 60"/>
                <a:gd name="T2" fmla="*/ 7 w 74"/>
                <a:gd name="T3" fmla="*/ 27 h 60"/>
                <a:gd name="T4" fmla="*/ 0 w 74"/>
                <a:gd name="T5" fmla="*/ 46 h 60"/>
                <a:gd name="T6" fmla="*/ 28 w 74"/>
                <a:gd name="T7" fmla="*/ 60 h 60"/>
                <a:gd name="T8" fmla="*/ 70 w 74"/>
                <a:gd name="T9" fmla="*/ 53 h 60"/>
                <a:gd name="T10" fmla="*/ 74 w 74"/>
                <a:gd name="T11" fmla="*/ 52 h 60"/>
                <a:gd name="T12" fmla="*/ 74 w 74"/>
                <a:gd name="T13" fmla="*/ 31 h 60"/>
                <a:gd name="T14" fmla="*/ 50 w 74"/>
                <a:gd name="T15" fmla="*/ 8 h 60"/>
                <a:gd name="T16" fmla="*/ 22 w 74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4" h="60">
                  <a:moveTo>
                    <a:pt x="22" y="0"/>
                  </a:moveTo>
                  <a:lnTo>
                    <a:pt x="7" y="27"/>
                  </a:lnTo>
                  <a:lnTo>
                    <a:pt x="0" y="46"/>
                  </a:lnTo>
                  <a:lnTo>
                    <a:pt x="28" y="60"/>
                  </a:lnTo>
                  <a:lnTo>
                    <a:pt x="70" y="53"/>
                  </a:lnTo>
                  <a:lnTo>
                    <a:pt x="74" y="52"/>
                  </a:lnTo>
                  <a:lnTo>
                    <a:pt x="74" y="31"/>
                  </a:lnTo>
                  <a:lnTo>
                    <a:pt x="50" y="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52" name="Freeform 60"/>
            <p:cNvSpPr>
              <a:spLocks/>
            </p:cNvSpPr>
            <p:nvPr/>
          </p:nvSpPr>
          <p:spPr bwMode="auto">
            <a:xfrm>
              <a:off x="-601" y="5004"/>
              <a:ext cx="11" cy="14"/>
            </a:xfrm>
            <a:custGeom>
              <a:avLst/>
              <a:gdLst>
                <a:gd name="T0" fmla="*/ 9 w 60"/>
                <a:gd name="T1" fmla="*/ 14 h 65"/>
                <a:gd name="T2" fmla="*/ 0 w 60"/>
                <a:gd name="T3" fmla="*/ 36 h 65"/>
                <a:gd name="T4" fmla="*/ 23 w 60"/>
                <a:gd name="T5" fmla="*/ 65 h 65"/>
                <a:gd name="T6" fmla="*/ 53 w 60"/>
                <a:gd name="T7" fmla="*/ 50 h 65"/>
                <a:gd name="T8" fmla="*/ 60 w 60"/>
                <a:gd name="T9" fmla="*/ 20 h 65"/>
                <a:gd name="T10" fmla="*/ 36 w 60"/>
                <a:gd name="T11" fmla="*/ 0 h 65"/>
                <a:gd name="T12" fmla="*/ 9 w 60"/>
                <a:gd name="T13" fmla="*/ 1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65">
                  <a:moveTo>
                    <a:pt x="9" y="14"/>
                  </a:moveTo>
                  <a:lnTo>
                    <a:pt x="0" y="36"/>
                  </a:lnTo>
                  <a:lnTo>
                    <a:pt x="23" y="65"/>
                  </a:lnTo>
                  <a:lnTo>
                    <a:pt x="53" y="50"/>
                  </a:lnTo>
                  <a:lnTo>
                    <a:pt x="60" y="20"/>
                  </a:lnTo>
                  <a:lnTo>
                    <a:pt x="36" y="0"/>
                  </a:lnTo>
                  <a:lnTo>
                    <a:pt x="9" y="14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53" name="Freeform 61"/>
            <p:cNvSpPr>
              <a:spLocks/>
            </p:cNvSpPr>
            <p:nvPr/>
          </p:nvSpPr>
          <p:spPr bwMode="auto">
            <a:xfrm>
              <a:off x="-586" y="5001"/>
              <a:ext cx="8" cy="14"/>
            </a:xfrm>
            <a:custGeom>
              <a:avLst/>
              <a:gdLst>
                <a:gd name="T0" fmla="*/ 22 w 45"/>
                <a:gd name="T1" fmla="*/ 0 h 64"/>
                <a:gd name="T2" fmla="*/ 7 w 45"/>
                <a:gd name="T3" fmla="*/ 16 h 64"/>
                <a:gd name="T4" fmla="*/ 0 w 45"/>
                <a:gd name="T5" fmla="*/ 35 h 64"/>
                <a:gd name="T6" fmla="*/ 14 w 45"/>
                <a:gd name="T7" fmla="*/ 64 h 64"/>
                <a:gd name="T8" fmla="*/ 45 w 45"/>
                <a:gd name="T9" fmla="*/ 57 h 64"/>
                <a:gd name="T10" fmla="*/ 45 w 45"/>
                <a:gd name="T11" fmla="*/ 29 h 64"/>
                <a:gd name="T12" fmla="*/ 39 w 45"/>
                <a:gd name="T13" fmla="*/ 19 h 64"/>
                <a:gd name="T14" fmla="*/ 22 w 45"/>
                <a:gd name="T1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64">
                  <a:moveTo>
                    <a:pt x="22" y="0"/>
                  </a:moveTo>
                  <a:lnTo>
                    <a:pt x="7" y="16"/>
                  </a:lnTo>
                  <a:lnTo>
                    <a:pt x="0" y="35"/>
                  </a:lnTo>
                  <a:lnTo>
                    <a:pt x="14" y="64"/>
                  </a:lnTo>
                  <a:lnTo>
                    <a:pt x="45" y="57"/>
                  </a:lnTo>
                  <a:lnTo>
                    <a:pt x="45" y="29"/>
                  </a:lnTo>
                  <a:lnTo>
                    <a:pt x="39" y="1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54" name="Freeform 62"/>
            <p:cNvSpPr>
              <a:spLocks/>
            </p:cNvSpPr>
            <p:nvPr/>
          </p:nvSpPr>
          <p:spPr bwMode="auto">
            <a:xfrm>
              <a:off x="-578" y="4992"/>
              <a:ext cx="10" cy="15"/>
            </a:xfrm>
            <a:custGeom>
              <a:avLst/>
              <a:gdLst>
                <a:gd name="T0" fmla="*/ 0 w 51"/>
                <a:gd name="T1" fmla="*/ 0 h 78"/>
                <a:gd name="T2" fmla="*/ 23 w 51"/>
                <a:gd name="T3" fmla="*/ 55 h 78"/>
                <a:gd name="T4" fmla="*/ 23 w 51"/>
                <a:gd name="T5" fmla="*/ 78 h 78"/>
                <a:gd name="T6" fmla="*/ 51 w 51"/>
                <a:gd name="T7" fmla="*/ 64 h 78"/>
                <a:gd name="T8" fmla="*/ 51 w 51"/>
                <a:gd name="T9" fmla="*/ 36 h 78"/>
                <a:gd name="T10" fmla="*/ 21 w 51"/>
                <a:gd name="T11" fmla="*/ 6 h 78"/>
                <a:gd name="T12" fmla="*/ 16 w 51"/>
                <a:gd name="T13" fmla="*/ 6 h 78"/>
                <a:gd name="T14" fmla="*/ 0 w 51"/>
                <a:gd name="T15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78">
                  <a:moveTo>
                    <a:pt x="0" y="0"/>
                  </a:moveTo>
                  <a:lnTo>
                    <a:pt x="23" y="55"/>
                  </a:lnTo>
                  <a:lnTo>
                    <a:pt x="23" y="78"/>
                  </a:lnTo>
                  <a:lnTo>
                    <a:pt x="51" y="64"/>
                  </a:lnTo>
                  <a:lnTo>
                    <a:pt x="51" y="36"/>
                  </a:lnTo>
                  <a:lnTo>
                    <a:pt x="21" y="6"/>
                  </a:lnTo>
                  <a:lnTo>
                    <a:pt x="1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55" name="Freeform 63"/>
            <p:cNvSpPr>
              <a:spLocks/>
            </p:cNvSpPr>
            <p:nvPr/>
          </p:nvSpPr>
          <p:spPr bwMode="auto">
            <a:xfrm>
              <a:off x="-654" y="5013"/>
              <a:ext cx="11" cy="11"/>
            </a:xfrm>
            <a:custGeom>
              <a:avLst/>
              <a:gdLst>
                <a:gd name="T0" fmla="*/ 0 w 59"/>
                <a:gd name="T1" fmla="*/ 13 h 52"/>
                <a:gd name="T2" fmla="*/ 14 w 59"/>
                <a:gd name="T3" fmla="*/ 52 h 52"/>
                <a:gd name="T4" fmla="*/ 45 w 59"/>
                <a:gd name="T5" fmla="*/ 44 h 52"/>
                <a:gd name="T6" fmla="*/ 59 w 59"/>
                <a:gd name="T7" fmla="*/ 24 h 52"/>
                <a:gd name="T8" fmla="*/ 46 w 59"/>
                <a:gd name="T9" fmla="*/ 6 h 52"/>
                <a:gd name="T10" fmla="*/ 21 w 59"/>
                <a:gd name="T11" fmla="*/ 0 h 52"/>
                <a:gd name="T12" fmla="*/ 0 w 59"/>
                <a:gd name="T13" fmla="*/ 1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9" h="52">
                  <a:moveTo>
                    <a:pt x="0" y="13"/>
                  </a:moveTo>
                  <a:lnTo>
                    <a:pt x="14" y="52"/>
                  </a:lnTo>
                  <a:lnTo>
                    <a:pt x="45" y="44"/>
                  </a:lnTo>
                  <a:lnTo>
                    <a:pt x="59" y="24"/>
                  </a:lnTo>
                  <a:lnTo>
                    <a:pt x="46" y="6"/>
                  </a:lnTo>
                  <a:lnTo>
                    <a:pt x="21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56" name="Freeform 64"/>
            <p:cNvSpPr>
              <a:spLocks/>
            </p:cNvSpPr>
            <p:nvPr/>
          </p:nvSpPr>
          <p:spPr bwMode="auto">
            <a:xfrm>
              <a:off x="-665" y="5022"/>
              <a:ext cx="11" cy="10"/>
            </a:xfrm>
            <a:custGeom>
              <a:avLst/>
              <a:gdLst>
                <a:gd name="T0" fmla="*/ 13 w 53"/>
                <a:gd name="T1" fmla="*/ 0 h 51"/>
                <a:gd name="T2" fmla="*/ 0 w 53"/>
                <a:gd name="T3" fmla="*/ 23 h 51"/>
                <a:gd name="T4" fmla="*/ 14 w 53"/>
                <a:gd name="T5" fmla="*/ 51 h 51"/>
                <a:gd name="T6" fmla="*/ 36 w 53"/>
                <a:gd name="T7" fmla="*/ 44 h 51"/>
                <a:gd name="T8" fmla="*/ 53 w 53"/>
                <a:gd name="T9" fmla="*/ 21 h 51"/>
                <a:gd name="T10" fmla="*/ 52 w 53"/>
                <a:gd name="T11" fmla="*/ 9 h 51"/>
                <a:gd name="T12" fmla="*/ 13 w 53"/>
                <a:gd name="T1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1">
                  <a:moveTo>
                    <a:pt x="13" y="0"/>
                  </a:moveTo>
                  <a:lnTo>
                    <a:pt x="0" y="23"/>
                  </a:lnTo>
                  <a:lnTo>
                    <a:pt x="14" y="51"/>
                  </a:lnTo>
                  <a:lnTo>
                    <a:pt x="36" y="44"/>
                  </a:lnTo>
                  <a:lnTo>
                    <a:pt x="53" y="21"/>
                  </a:lnTo>
                  <a:lnTo>
                    <a:pt x="52" y="9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057" name="Freeform 65"/>
          <p:cNvSpPr>
            <a:spLocks/>
          </p:cNvSpPr>
          <p:nvPr/>
        </p:nvSpPr>
        <p:spPr bwMode="auto">
          <a:xfrm>
            <a:off x="3836988" y="5476875"/>
            <a:ext cx="990600" cy="793750"/>
          </a:xfrm>
          <a:custGeom>
            <a:avLst/>
            <a:gdLst>
              <a:gd name="T0" fmla="*/ 483 w 2317"/>
              <a:gd name="T1" fmla="*/ 500 h 1816"/>
              <a:gd name="T2" fmla="*/ 332 w 2317"/>
              <a:gd name="T3" fmla="*/ 601 h 1816"/>
              <a:gd name="T4" fmla="*/ 174 w 2317"/>
              <a:gd name="T5" fmla="*/ 673 h 1816"/>
              <a:gd name="T6" fmla="*/ 38 w 2317"/>
              <a:gd name="T7" fmla="*/ 726 h 1816"/>
              <a:gd name="T8" fmla="*/ 69 w 2317"/>
              <a:gd name="T9" fmla="*/ 1025 h 1816"/>
              <a:gd name="T10" fmla="*/ 55 w 2317"/>
              <a:gd name="T11" fmla="*/ 1044 h 1816"/>
              <a:gd name="T12" fmla="*/ 6 w 2317"/>
              <a:gd name="T13" fmla="*/ 1023 h 1816"/>
              <a:gd name="T14" fmla="*/ 214 w 2317"/>
              <a:gd name="T15" fmla="*/ 1374 h 1816"/>
              <a:gd name="T16" fmla="*/ 181 w 2317"/>
              <a:gd name="T17" fmla="*/ 1494 h 1816"/>
              <a:gd name="T18" fmla="*/ 236 w 2317"/>
              <a:gd name="T19" fmla="*/ 1539 h 1816"/>
              <a:gd name="T20" fmla="*/ 306 w 2317"/>
              <a:gd name="T21" fmla="*/ 1583 h 1816"/>
              <a:gd name="T22" fmla="*/ 392 w 2317"/>
              <a:gd name="T23" fmla="*/ 1545 h 1816"/>
              <a:gd name="T24" fmla="*/ 467 w 2317"/>
              <a:gd name="T25" fmla="*/ 1488 h 1816"/>
              <a:gd name="T26" fmla="*/ 597 w 2317"/>
              <a:gd name="T27" fmla="*/ 1467 h 1816"/>
              <a:gd name="T28" fmla="*/ 683 w 2317"/>
              <a:gd name="T29" fmla="*/ 1422 h 1816"/>
              <a:gd name="T30" fmla="*/ 824 w 2317"/>
              <a:gd name="T31" fmla="*/ 1341 h 1816"/>
              <a:gd name="T32" fmla="*/ 952 w 2317"/>
              <a:gd name="T33" fmla="*/ 1304 h 1816"/>
              <a:gd name="T34" fmla="*/ 1085 w 2317"/>
              <a:gd name="T35" fmla="*/ 1301 h 1816"/>
              <a:gd name="T36" fmla="*/ 1288 w 2317"/>
              <a:gd name="T37" fmla="*/ 1435 h 1816"/>
              <a:gd name="T38" fmla="*/ 1439 w 2317"/>
              <a:gd name="T39" fmla="*/ 1414 h 1816"/>
              <a:gd name="T40" fmla="*/ 1413 w 2317"/>
              <a:gd name="T41" fmla="*/ 1527 h 1816"/>
              <a:gd name="T42" fmla="*/ 1453 w 2317"/>
              <a:gd name="T43" fmla="*/ 1556 h 1816"/>
              <a:gd name="T44" fmla="*/ 1508 w 2317"/>
              <a:gd name="T45" fmla="*/ 1611 h 1816"/>
              <a:gd name="T46" fmla="*/ 1594 w 2317"/>
              <a:gd name="T47" fmla="*/ 1749 h 1816"/>
              <a:gd name="T48" fmla="*/ 1701 w 2317"/>
              <a:gd name="T49" fmla="*/ 1775 h 1816"/>
              <a:gd name="T50" fmla="*/ 1755 w 2317"/>
              <a:gd name="T51" fmla="*/ 1742 h 1816"/>
              <a:gd name="T52" fmla="*/ 1851 w 2317"/>
              <a:gd name="T53" fmla="*/ 1816 h 1816"/>
              <a:gd name="T54" fmla="*/ 1883 w 2317"/>
              <a:gd name="T55" fmla="*/ 1787 h 1816"/>
              <a:gd name="T56" fmla="*/ 1969 w 2317"/>
              <a:gd name="T57" fmla="*/ 1781 h 1816"/>
              <a:gd name="T58" fmla="*/ 2158 w 2317"/>
              <a:gd name="T59" fmla="*/ 1463 h 1816"/>
              <a:gd name="T60" fmla="*/ 2309 w 2317"/>
              <a:gd name="T61" fmla="*/ 996 h 1816"/>
              <a:gd name="T62" fmla="*/ 2224 w 2317"/>
              <a:gd name="T63" fmla="*/ 788 h 1816"/>
              <a:gd name="T64" fmla="*/ 2192 w 2317"/>
              <a:gd name="T65" fmla="*/ 781 h 1816"/>
              <a:gd name="T66" fmla="*/ 2129 w 2317"/>
              <a:gd name="T67" fmla="*/ 639 h 1816"/>
              <a:gd name="T68" fmla="*/ 1985 w 2317"/>
              <a:gd name="T69" fmla="*/ 433 h 1816"/>
              <a:gd name="T70" fmla="*/ 1922 w 2317"/>
              <a:gd name="T71" fmla="*/ 237 h 1816"/>
              <a:gd name="T72" fmla="*/ 1882 w 2317"/>
              <a:gd name="T73" fmla="*/ 241 h 1816"/>
              <a:gd name="T74" fmla="*/ 1819 w 2317"/>
              <a:gd name="T75" fmla="*/ 0 h 1816"/>
              <a:gd name="T76" fmla="*/ 1746 w 2317"/>
              <a:gd name="T77" fmla="*/ 126 h 1816"/>
              <a:gd name="T78" fmla="*/ 1722 w 2317"/>
              <a:gd name="T79" fmla="*/ 296 h 1816"/>
              <a:gd name="T80" fmla="*/ 1619 w 2317"/>
              <a:gd name="T81" fmla="*/ 428 h 1816"/>
              <a:gd name="T82" fmla="*/ 1454 w 2317"/>
              <a:gd name="T83" fmla="*/ 331 h 1816"/>
              <a:gd name="T84" fmla="*/ 1349 w 2317"/>
              <a:gd name="T85" fmla="*/ 187 h 1816"/>
              <a:gd name="T86" fmla="*/ 1421 w 2317"/>
              <a:gd name="T87" fmla="*/ 159 h 1816"/>
              <a:gd name="T88" fmla="*/ 1393 w 2317"/>
              <a:gd name="T89" fmla="*/ 82 h 1816"/>
              <a:gd name="T90" fmla="*/ 1145 w 2317"/>
              <a:gd name="T91" fmla="*/ 4 h 1816"/>
              <a:gd name="T92" fmla="*/ 1150 w 2317"/>
              <a:gd name="T93" fmla="*/ 87 h 1816"/>
              <a:gd name="T94" fmla="*/ 1037 w 2317"/>
              <a:gd name="T95" fmla="*/ 95 h 1816"/>
              <a:gd name="T96" fmla="*/ 961 w 2317"/>
              <a:gd name="T97" fmla="*/ 241 h 1816"/>
              <a:gd name="T98" fmla="*/ 911 w 2317"/>
              <a:gd name="T99" fmla="*/ 224 h 1816"/>
              <a:gd name="T100" fmla="*/ 864 w 2317"/>
              <a:gd name="T101" fmla="*/ 276 h 1816"/>
              <a:gd name="T102" fmla="*/ 794 w 2317"/>
              <a:gd name="T103" fmla="*/ 172 h 1816"/>
              <a:gd name="T104" fmla="*/ 739 w 2317"/>
              <a:gd name="T105" fmla="*/ 208 h 1816"/>
              <a:gd name="T106" fmla="*/ 665 w 2317"/>
              <a:gd name="T107" fmla="*/ 266 h 1816"/>
              <a:gd name="T108" fmla="*/ 626 w 2317"/>
              <a:gd name="T109" fmla="*/ 320 h 1816"/>
              <a:gd name="T110" fmla="*/ 571 w 2317"/>
              <a:gd name="T111" fmla="*/ 323 h 1816"/>
              <a:gd name="T112" fmla="*/ 570 w 2317"/>
              <a:gd name="T113" fmla="*/ 407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317" h="1816">
                <a:moveTo>
                  <a:pt x="498" y="422"/>
                </a:moveTo>
                <a:lnTo>
                  <a:pt x="515" y="457"/>
                </a:lnTo>
                <a:lnTo>
                  <a:pt x="483" y="500"/>
                </a:lnTo>
                <a:lnTo>
                  <a:pt x="443" y="555"/>
                </a:lnTo>
                <a:lnTo>
                  <a:pt x="393" y="575"/>
                </a:lnTo>
                <a:lnTo>
                  <a:pt x="332" y="601"/>
                </a:lnTo>
                <a:lnTo>
                  <a:pt x="257" y="637"/>
                </a:lnTo>
                <a:lnTo>
                  <a:pt x="203" y="643"/>
                </a:lnTo>
                <a:lnTo>
                  <a:pt x="174" y="673"/>
                </a:lnTo>
                <a:lnTo>
                  <a:pt x="61" y="780"/>
                </a:lnTo>
                <a:lnTo>
                  <a:pt x="46" y="770"/>
                </a:lnTo>
                <a:lnTo>
                  <a:pt x="38" y="726"/>
                </a:lnTo>
                <a:lnTo>
                  <a:pt x="0" y="933"/>
                </a:lnTo>
                <a:lnTo>
                  <a:pt x="39" y="967"/>
                </a:lnTo>
                <a:lnTo>
                  <a:pt x="69" y="1025"/>
                </a:lnTo>
                <a:lnTo>
                  <a:pt x="31" y="1005"/>
                </a:lnTo>
                <a:lnTo>
                  <a:pt x="32" y="1014"/>
                </a:lnTo>
                <a:lnTo>
                  <a:pt x="55" y="1044"/>
                </a:lnTo>
                <a:lnTo>
                  <a:pt x="55" y="1050"/>
                </a:lnTo>
                <a:lnTo>
                  <a:pt x="16" y="1016"/>
                </a:lnTo>
                <a:lnTo>
                  <a:pt x="6" y="1023"/>
                </a:lnTo>
                <a:lnTo>
                  <a:pt x="8" y="1034"/>
                </a:lnTo>
                <a:lnTo>
                  <a:pt x="83" y="1121"/>
                </a:lnTo>
                <a:lnTo>
                  <a:pt x="214" y="1374"/>
                </a:lnTo>
                <a:lnTo>
                  <a:pt x="214" y="1466"/>
                </a:lnTo>
                <a:lnTo>
                  <a:pt x="197" y="1494"/>
                </a:lnTo>
                <a:lnTo>
                  <a:pt x="181" y="1494"/>
                </a:lnTo>
                <a:lnTo>
                  <a:pt x="195" y="1514"/>
                </a:lnTo>
                <a:lnTo>
                  <a:pt x="203" y="1539"/>
                </a:lnTo>
                <a:lnTo>
                  <a:pt x="236" y="1539"/>
                </a:lnTo>
                <a:lnTo>
                  <a:pt x="244" y="1567"/>
                </a:lnTo>
                <a:lnTo>
                  <a:pt x="268" y="1574"/>
                </a:lnTo>
                <a:lnTo>
                  <a:pt x="306" y="1583"/>
                </a:lnTo>
                <a:lnTo>
                  <a:pt x="334" y="1581"/>
                </a:lnTo>
                <a:lnTo>
                  <a:pt x="364" y="1578"/>
                </a:lnTo>
                <a:lnTo>
                  <a:pt x="392" y="1545"/>
                </a:lnTo>
                <a:lnTo>
                  <a:pt x="412" y="1522"/>
                </a:lnTo>
                <a:lnTo>
                  <a:pt x="435" y="1522"/>
                </a:lnTo>
                <a:lnTo>
                  <a:pt x="467" y="1488"/>
                </a:lnTo>
                <a:lnTo>
                  <a:pt x="568" y="1463"/>
                </a:lnTo>
                <a:lnTo>
                  <a:pt x="576" y="1462"/>
                </a:lnTo>
                <a:lnTo>
                  <a:pt x="597" y="1467"/>
                </a:lnTo>
                <a:lnTo>
                  <a:pt x="619" y="1457"/>
                </a:lnTo>
                <a:lnTo>
                  <a:pt x="654" y="1457"/>
                </a:lnTo>
                <a:lnTo>
                  <a:pt x="683" y="1422"/>
                </a:lnTo>
                <a:lnTo>
                  <a:pt x="706" y="1396"/>
                </a:lnTo>
                <a:lnTo>
                  <a:pt x="766" y="1368"/>
                </a:lnTo>
                <a:lnTo>
                  <a:pt x="824" y="1341"/>
                </a:lnTo>
                <a:lnTo>
                  <a:pt x="857" y="1353"/>
                </a:lnTo>
                <a:lnTo>
                  <a:pt x="905" y="1327"/>
                </a:lnTo>
                <a:lnTo>
                  <a:pt x="952" y="1304"/>
                </a:lnTo>
                <a:lnTo>
                  <a:pt x="1004" y="1303"/>
                </a:lnTo>
                <a:lnTo>
                  <a:pt x="1063" y="1285"/>
                </a:lnTo>
                <a:lnTo>
                  <a:pt x="1085" y="1301"/>
                </a:lnTo>
                <a:lnTo>
                  <a:pt x="1214" y="1359"/>
                </a:lnTo>
                <a:lnTo>
                  <a:pt x="1225" y="1381"/>
                </a:lnTo>
                <a:lnTo>
                  <a:pt x="1288" y="1435"/>
                </a:lnTo>
                <a:lnTo>
                  <a:pt x="1309" y="1495"/>
                </a:lnTo>
                <a:lnTo>
                  <a:pt x="1420" y="1381"/>
                </a:lnTo>
                <a:lnTo>
                  <a:pt x="1439" y="1414"/>
                </a:lnTo>
                <a:lnTo>
                  <a:pt x="1397" y="1497"/>
                </a:lnTo>
                <a:lnTo>
                  <a:pt x="1367" y="1533"/>
                </a:lnTo>
                <a:lnTo>
                  <a:pt x="1413" y="1527"/>
                </a:lnTo>
                <a:lnTo>
                  <a:pt x="1453" y="1477"/>
                </a:lnTo>
                <a:lnTo>
                  <a:pt x="1461" y="1505"/>
                </a:lnTo>
                <a:lnTo>
                  <a:pt x="1453" y="1556"/>
                </a:lnTo>
                <a:lnTo>
                  <a:pt x="1468" y="1556"/>
                </a:lnTo>
                <a:lnTo>
                  <a:pt x="1477" y="1569"/>
                </a:lnTo>
                <a:lnTo>
                  <a:pt x="1508" y="1611"/>
                </a:lnTo>
                <a:lnTo>
                  <a:pt x="1509" y="1661"/>
                </a:lnTo>
                <a:lnTo>
                  <a:pt x="1571" y="1718"/>
                </a:lnTo>
                <a:lnTo>
                  <a:pt x="1594" y="1749"/>
                </a:lnTo>
                <a:lnTo>
                  <a:pt x="1659" y="1755"/>
                </a:lnTo>
                <a:lnTo>
                  <a:pt x="1681" y="1775"/>
                </a:lnTo>
                <a:lnTo>
                  <a:pt x="1701" y="1775"/>
                </a:lnTo>
                <a:lnTo>
                  <a:pt x="1724" y="1756"/>
                </a:lnTo>
                <a:lnTo>
                  <a:pt x="1710" y="1741"/>
                </a:lnTo>
                <a:lnTo>
                  <a:pt x="1755" y="1742"/>
                </a:lnTo>
                <a:lnTo>
                  <a:pt x="1738" y="1776"/>
                </a:lnTo>
                <a:lnTo>
                  <a:pt x="1770" y="1771"/>
                </a:lnTo>
                <a:lnTo>
                  <a:pt x="1851" y="1816"/>
                </a:lnTo>
                <a:lnTo>
                  <a:pt x="1852" y="1791"/>
                </a:lnTo>
                <a:lnTo>
                  <a:pt x="1866" y="1781"/>
                </a:lnTo>
                <a:lnTo>
                  <a:pt x="1883" y="1787"/>
                </a:lnTo>
                <a:lnTo>
                  <a:pt x="1890" y="1776"/>
                </a:lnTo>
                <a:lnTo>
                  <a:pt x="1936" y="1765"/>
                </a:lnTo>
                <a:lnTo>
                  <a:pt x="1969" y="1781"/>
                </a:lnTo>
                <a:lnTo>
                  <a:pt x="1991" y="1760"/>
                </a:lnTo>
                <a:lnTo>
                  <a:pt x="2024" y="1727"/>
                </a:lnTo>
                <a:lnTo>
                  <a:pt x="2158" y="1463"/>
                </a:lnTo>
                <a:lnTo>
                  <a:pt x="2209" y="1432"/>
                </a:lnTo>
                <a:lnTo>
                  <a:pt x="2317" y="1198"/>
                </a:lnTo>
                <a:lnTo>
                  <a:pt x="2309" y="996"/>
                </a:lnTo>
                <a:lnTo>
                  <a:pt x="2230" y="858"/>
                </a:lnTo>
                <a:lnTo>
                  <a:pt x="2238" y="825"/>
                </a:lnTo>
                <a:lnTo>
                  <a:pt x="2224" y="788"/>
                </a:lnTo>
                <a:lnTo>
                  <a:pt x="2215" y="794"/>
                </a:lnTo>
                <a:lnTo>
                  <a:pt x="2200" y="781"/>
                </a:lnTo>
                <a:lnTo>
                  <a:pt x="2192" y="781"/>
                </a:lnTo>
                <a:lnTo>
                  <a:pt x="2193" y="793"/>
                </a:lnTo>
                <a:lnTo>
                  <a:pt x="2175" y="798"/>
                </a:lnTo>
                <a:lnTo>
                  <a:pt x="2129" y="639"/>
                </a:lnTo>
                <a:lnTo>
                  <a:pt x="2016" y="562"/>
                </a:lnTo>
                <a:lnTo>
                  <a:pt x="2002" y="545"/>
                </a:lnTo>
                <a:lnTo>
                  <a:pt x="1985" y="433"/>
                </a:lnTo>
                <a:lnTo>
                  <a:pt x="1947" y="367"/>
                </a:lnTo>
                <a:lnTo>
                  <a:pt x="1931" y="291"/>
                </a:lnTo>
                <a:lnTo>
                  <a:pt x="1922" y="237"/>
                </a:lnTo>
                <a:lnTo>
                  <a:pt x="1929" y="208"/>
                </a:lnTo>
                <a:lnTo>
                  <a:pt x="1914" y="197"/>
                </a:lnTo>
                <a:lnTo>
                  <a:pt x="1882" y="241"/>
                </a:lnTo>
                <a:lnTo>
                  <a:pt x="1866" y="241"/>
                </a:lnTo>
                <a:lnTo>
                  <a:pt x="1819" y="72"/>
                </a:lnTo>
                <a:lnTo>
                  <a:pt x="1819" y="0"/>
                </a:lnTo>
                <a:lnTo>
                  <a:pt x="1749" y="98"/>
                </a:lnTo>
                <a:lnTo>
                  <a:pt x="1765" y="116"/>
                </a:lnTo>
                <a:lnTo>
                  <a:pt x="1746" y="126"/>
                </a:lnTo>
                <a:lnTo>
                  <a:pt x="1746" y="178"/>
                </a:lnTo>
                <a:lnTo>
                  <a:pt x="1730" y="197"/>
                </a:lnTo>
                <a:lnTo>
                  <a:pt x="1722" y="296"/>
                </a:lnTo>
                <a:lnTo>
                  <a:pt x="1673" y="386"/>
                </a:lnTo>
                <a:lnTo>
                  <a:pt x="1659" y="424"/>
                </a:lnTo>
                <a:lnTo>
                  <a:pt x="1619" y="428"/>
                </a:lnTo>
                <a:lnTo>
                  <a:pt x="1597" y="418"/>
                </a:lnTo>
                <a:lnTo>
                  <a:pt x="1557" y="386"/>
                </a:lnTo>
                <a:lnTo>
                  <a:pt x="1454" y="331"/>
                </a:lnTo>
                <a:lnTo>
                  <a:pt x="1420" y="297"/>
                </a:lnTo>
                <a:lnTo>
                  <a:pt x="1349" y="241"/>
                </a:lnTo>
                <a:lnTo>
                  <a:pt x="1349" y="187"/>
                </a:lnTo>
                <a:lnTo>
                  <a:pt x="1372" y="171"/>
                </a:lnTo>
                <a:lnTo>
                  <a:pt x="1397" y="182"/>
                </a:lnTo>
                <a:lnTo>
                  <a:pt x="1421" y="159"/>
                </a:lnTo>
                <a:lnTo>
                  <a:pt x="1406" y="144"/>
                </a:lnTo>
                <a:lnTo>
                  <a:pt x="1429" y="93"/>
                </a:lnTo>
                <a:lnTo>
                  <a:pt x="1393" y="82"/>
                </a:lnTo>
                <a:lnTo>
                  <a:pt x="1374" y="71"/>
                </a:lnTo>
                <a:lnTo>
                  <a:pt x="1327" y="82"/>
                </a:lnTo>
                <a:lnTo>
                  <a:pt x="1145" y="4"/>
                </a:lnTo>
                <a:lnTo>
                  <a:pt x="1110" y="22"/>
                </a:lnTo>
                <a:lnTo>
                  <a:pt x="1150" y="61"/>
                </a:lnTo>
                <a:lnTo>
                  <a:pt x="1150" y="87"/>
                </a:lnTo>
                <a:lnTo>
                  <a:pt x="1128" y="93"/>
                </a:lnTo>
                <a:lnTo>
                  <a:pt x="1096" y="77"/>
                </a:lnTo>
                <a:lnTo>
                  <a:pt x="1037" y="95"/>
                </a:lnTo>
                <a:lnTo>
                  <a:pt x="937" y="203"/>
                </a:lnTo>
                <a:lnTo>
                  <a:pt x="966" y="224"/>
                </a:lnTo>
                <a:lnTo>
                  <a:pt x="961" y="241"/>
                </a:lnTo>
                <a:lnTo>
                  <a:pt x="966" y="259"/>
                </a:lnTo>
                <a:lnTo>
                  <a:pt x="929" y="241"/>
                </a:lnTo>
                <a:lnTo>
                  <a:pt x="911" y="224"/>
                </a:lnTo>
                <a:lnTo>
                  <a:pt x="890" y="241"/>
                </a:lnTo>
                <a:lnTo>
                  <a:pt x="882" y="240"/>
                </a:lnTo>
                <a:lnTo>
                  <a:pt x="864" y="276"/>
                </a:lnTo>
                <a:lnTo>
                  <a:pt x="856" y="266"/>
                </a:lnTo>
                <a:lnTo>
                  <a:pt x="863" y="231"/>
                </a:lnTo>
                <a:lnTo>
                  <a:pt x="794" y="172"/>
                </a:lnTo>
                <a:lnTo>
                  <a:pt x="779" y="188"/>
                </a:lnTo>
                <a:lnTo>
                  <a:pt x="746" y="199"/>
                </a:lnTo>
                <a:lnTo>
                  <a:pt x="739" y="208"/>
                </a:lnTo>
                <a:lnTo>
                  <a:pt x="698" y="220"/>
                </a:lnTo>
                <a:lnTo>
                  <a:pt x="691" y="245"/>
                </a:lnTo>
                <a:lnTo>
                  <a:pt x="665" y="266"/>
                </a:lnTo>
                <a:lnTo>
                  <a:pt x="667" y="280"/>
                </a:lnTo>
                <a:lnTo>
                  <a:pt x="626" y="290"/>
                </a:lnTo>
                <a:lnTo>
                  <a:pt x="626" y="320"/>
                </a:lnTo>
                <a:lnTo>
                  <a:pt x="612" y="335"/>
                </a:lnTo>
                <a:lnTo>
                  <a:pt x="581" y="313"/>
                </a:lnTo>
                <a:lnTo>
                  <a:pt x="571" y="323"/>
                </a:lnTo>
                <a:lnTo>
                  <a:pt x="595" y="389"/>
                </a:lnTo>
                <a:lnTo>
                  <a:pt x="579" y="389"/>
                </a:lnTo>
                <a:lnTo>
                  <a:pt x="570" y="407"/>
                </a:lnTo>
                <a:lnTo>
                  <a:pt x="529" y="366"/>
                </a:lnTo>
                <a:lnTo>
                  <a:pt x="498" y="422"/>
                </a:lnTo>
                <a:close/>
              </a:path>
            </a:pathLst>
          </a:custGeom>
          <a:solidFill>
            <a:srgbClr val="CCFFCC">
              <a:alpha val="50000"/>
            </a:srgbClr>
          </a:solidFill>
          <a:ln w="12700">
            <a:solidFill>
              <a:srgbClr val="3399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5058" name="Group 66"/>
          <p:cNvGrpSpPr>
            <a:grpSpLocks/>
          </p:cNvGrpSpPr>
          <p:nvPr/>
        </p:nvGrpSpPr>
        <p:grpSpPr bwMode="auto">
          <a:xfrm>
            <a:off x="6607175" y="4252913"/>
            <a:ext cx="1851025" cy="1841500"/>
            <a:chOff x="133" y="1769"/>
            <a:chExt cx="999" cy="1194"/>
          </a:xfrm>
        </p:grpSpPr>
        <p:sp>
          <p:nvSpPr>
            <p:cNvPr id="85059" name="Freeform 67"/>
            <p:cNvSpPr>
              <a:spLocks/>
            </p:cNvSpPr>
            <p:nvPr/>
          </p:nvSpPr>
          <p:spPr bwMode="auto">
            <a:xfrm>
              <a:off x="133" y="2507"/>
              <a:ext cx="158" cy="245"/>
            </a:xfrm>
            <a:custGeom>
              <a:avLst/>
              <a:gdLst>
                <a:gd name="T0" fmla="*/ 134 w 232"/>
                <a:gd name="T1" fmla="*/ 0 h 331"/>
                <a:gd name="T2" fmla="*/ 147 w 232"/>
                <a:gd name="T3" fmla="*/ 28 h 331"/>
                <a:gd name="T4" fmla="*/ 160 w 232"/>
                <a:gd name="T5" fmla="*/ 29 h 331"/>
                <a:gd name="T6" fmla="*/ 194 w 232"/>
                <a:gd name="T7" fmla="*/ 35 h 331"/>
                <a:gd name="T8" fmla="*/ 211 w 232"/>
                <a:gd name="T9" fmla="*/ 43 h 331"/>
                <a:gd name="T10" fmla="*/ 226 w 232"/>
                <a:gd name="T11" fmla="*/ 68 h 331"/>
                <a:gd name="T12" fmla="*/ 229 w 232"/>
                <a:gd name="T13" fmla="*/ 78 h 331"/>
                <a:gd name="T14" fmla="*/ 188 w 232"/>
                <a:gd name="T15" fmla="*/ 96 h 331"/>
                <a:gd name="T16" fmla="*/ 176 w 232"/>
                <a:gd name="T17" fmla="*/ 127 h 331"/>
                <a:gd name="T18" fmla="*/ 164 w 232"/>
                <a:gd name="T19" fmla="*/ 156 h 331"/>
                <a:gd name="T20" fmla="*/ 155 w 232"/>
                <a:gd name="T21" fmla="*/ 178 h 331"/>
                <a:gd name="T22" fmla="*/ 136 w 232"/>
                <a:gd name="T23" fmla="*/ 172 h 331"/>
                <a:gd name="T24" fmla="*/ 133 w 232"/>
                <a:gd name="T25" fmla="*/ 195 h 331"/>
                <a:gd name="T26" fmla="*/ 135 w 232"/>
                <a:gd name="T27" fmla="*/ 218 h 331"/>
                <a:gd name="T28" fmla="*/ 117 w 232"/>
                <a:gd name="T29" fmla="*/ 238 h 331"/>
                <a:gd name="T30" fmla="*/ 115 w 232"/>
                <a:gd name="T31" fmla="*/ 269 h 331"/>
                <a:gd name="T32" fmla="*/ 118 w 232"/>
                <a:gd name="T33" fmla="*/ 287 h 331"/>
                <a:gd name="T34" fmla="*/ 88 w 232"/>
                <a:gd name="T35" fmla="*/ 302 h 331"/>
                <a:gd name="T36" fmla="*/ 87 w 232"/>
                <a:gd name="T37" fmla="*/ 328 h 331"/>
                <a:gd name="T38" fmla="*/ 45 w 232"/>
                <a:gd name="T39" fmla="*/ 331 h 331"/>
                <a:gd name="T40" fmla="*/ 14 w 232"/>
                <a:gd name="T41" fmla="*/ 308 h 331"/>
                <a:gd name="T42" fmla="*/ 0 w 232"/>
                <a:gd name="T43" fmla="*/ 300 h 331"/>
                <a:gd name="T44" fmla="*/ 17 w 232"/>
                <a:gd name="T45" fmla="*/ 275 h 331"/>
                <a:gd name="T46" fmla="*/ 36 w 232"/>
                <a:gd name="T47" fmla="*/ 238 h 331"/>
                <a:gd name="T48" fmla="*/ 33 w 232"/>
                <a:gd name="T49" fmla="*/ 219 h 331"/>
                <a:gd name="T50" fmla="*/ 23 w 232"/>
                <a:gd name="T51" fmla="*/ 206 h 331"/>
                <a:gd name="T52" fmla="*/ 39 w 232"/>
                <a:gd name="T53" fmla="*/ 191 h 331"/>
                <a:gd name="T54" fmla="*/ 17 w 232"/>
                <a:gd name="T55" fmla="*/ 194 h 331"/>
                <a:gd name="T56" fmla="*/ 23 w 232"/>
                <a:gd name="T57" fmla="*/ 172 h 331"/>
                <a:gd name="T58" fmla="*/ 31 w 232"/>
                <a:gd name="T59" fmla="*/ 152 h 331"/>
                <a:gd name="T60" fmla="*/ 39 w 232"/>
                <a:gd name="T61" fmla="*/ 141 h 331"/>
                <a:gd name="T62" fmla="*/ 62 w 232"/>
                <a:gd name="T63" fmla="*/ 127 h 331"/>
                <a:gd name="T64" fmla="*/ 92 w 232"/>
                <a:gd name="T65" fmla="*/ 88 h 331"/>
                <a:gd name="T66" fmla="*/ 104 w 232"/>
                <a:gd name="T67" fmla="*/ 60 h 331"/>
                <a:gd name="T68" fmla="*/ 112 w 232"/>
                <a:gd name="T69" fmla="*/ 29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2" h="331">
                  <a:moveTo>
                    <a:pt x="117" y="3"/>
                  </a:moveTo>
                  <a:lnTo>
                    <a:pt x="134" y="0"/>
                  </a:lnTo>
                  <a:lnTo>
                    <a:pt x="145" y="13"/>
                  </a:lnTo>
                  <a:lnTo>
                    <a:pt x="147" y="28"/>
                  </a:lnTo>
                  <a:lnTo>
                    <a:pt x="151" y="32"/>
                  </a:lnTo>
                  <a:lnTo>
                    <a:pt x="160" y="29"/>
                  </a:lnTo>
                  <a:lnTo>
                    <a:pt x="186" y="40"/>
                  </a:lnTo>
                  <a:lnTo>
                    <a:pt x="194" y="35"/>
                  </a:lnTo>
                  <a:lnTo>
                    <a:pt x="204" y="34"/>
                  </a:lnTo>
                  <a:lnTo>
                    <a:pt x="211" y="43"/>
                  </a:lnTo>
                  <a:lnTo>
                    <a:pt x="217" y="58"/>
                  </a:lnTo>
                  <a:lnTo>
                    <a:pt x="226" y="68"/>
                  </a:lnTo>
                  <a:lnTo>
                    <a:pt x="232" y="73"/>
                  </a:lnTo>
                  <a:lnTo>
                    <a:pt x="229" y="78"/>
                  </a:lnTo>
                  <a:lnTo>
                    <a:pt x="210" y="84"/>
                  </a:lnTo>
                  <a:lnTo>
                    <a:pt x="188" y="96"/>
                  </a:lnTo>
                  <a:lnTo>
                    <a:pt x="189" y="116"/>
                  </a:lnTo>
                  <a:lnTo>
                    <a:pt x="176" y="127"/>
                  </a:lnTo>
                  <a:lnTo>
                    <a:pt x="165" y="136"/>
                  </a:lnTo>
                  <a:lnTo>
                    <a:pt x="164" y="156"/>
                  </a:lnTo>
                  <a:lnTo>
                    <a:pt x="164" y="169"/>
                  </a:lnTo>
                  <a:lnTo>
                    <a:pt x="155" y="178"/>
                  </a:lnTo>
                  <a:lnTo>
                    <a:pt x="148" y="169"/>
                  </a:lnTo>
                  <a:lnTo>
                    <a:pt x="136" y="172"/>
                  </a:lnTo>
                  <a:lnTo>
                    <a:pt x="135" y="179"/>
                  </a:lnTo>
                  <a:lnTo>
                    <a:pt x="133" y="195"/>
                  </a:lnTo>
                  <a:lnTo>
                    <a:pt x="137" y="201"/>
                  </a:lnTo>
                  <a:lnTo>
                    <a:pt x="135" y="218"/>
                  </a:lnTo>
                  <a:lnTo>
                    <a:pt x="127" y="225"/>
                  </a:lnTo>
                  <a:lnTo>
                    <a:pt x="117" y="238"/>
                  </a:lnTo>
                  <a:lnTo>
                    <a:pt x="113" y="249"/>
                  </a:lnTo>
                  <a:lnTo>
                    <a:pt x="115" y="269"/>
                  </a:lnTo>
                  <a:lnTo>
                    <a:pt x="123" y="280"/>
                  </a:lnTo>
                  <a:lnTo>
                    <a:pt x="118" y="287"/>
                  </a:lnTo>
                  <a:lnTo>
                    <a:pt x="96" y="294"/>
                  </a:lnTo>
                  <a:lnTo>
                    <a:pt x="88" y="302"/>
                  </a:lnTo>
                  <a:lnTo>
                    <a:pt x="87" y="311"/>
                  </a:lnTo>
                  <a:lnTo>
                    <a:pt x="87" y="328"/>
                  </a:lnTo>
                  <a:lnTo>
                    <a:pt x="62" y="328"/>
                  </a:lnTo>
                  <a:lnTo>
                    <a:pt x="45" y="331"/>
                  </a:lnTo>
                  <a:lnTo>
                    <a:pt x="25" y="308"/>
                  </a:lnTo>
                  <a:lnTo>
                    <a:pt x="14" y="308"/>
                  </a:lnTo>
                  <a:lnTo>
                    <a:pt x="5" y="308"/>
                  </a:lnTo>
                  <a:lnTo>
                    <a:pt x="0" y="300"/>
                  </a:lnTo>
                  <a:lnTo>
                    <a:pt x="5" y="291"/>
                  </a:lnTo>
                  <a:lnTo>
                    <a:pt x="17" y="275"/>
                  </a:lnTo>
                  <a:lnTo>
                    <a:pt x="23" y="258"/>
                  </a:lnTo>
                  <a:lnTo>
                    <a:pt x="36" y="238"/>
                  </a:lnTo>
                  <a:lnTo>
                    <a:pt x="39" y="227"/>
                  </a:lnTo>
                  <a:lnTo>
                    <a:pt x="33" y="219"/>
                  </a:lnTo>
                  <a:lnTo>
                    <a:pt x="25" y="211"/>
                  </a:lnTo>
                  <a:lnTo>
                    <a:pt x="23" y="206"/>
                  </a:lnTo>
                  <a:lnTo>
                    <a:pt x="33" y="203"/>
                  </a:lnTo>
                  <a:lnTo>
                    <a:pt x="39" y="191"/>
                  </a:lnTo>
                  <a:lnTo>
                    <a:pt x="28" y="188"/>
                  </a:lnTo>
                  <a:lnTo>
                    <a:pt x="17" y="194"/>
                  </a:lnTo>
                  <a:lnTo>
                    <a:pt x="17" y="180"/>
                  </a:lnTo>
                  <a:lnTo>
                    <a:pt x="23" y="172"/>
                  </a:lnTo>
                  <a:lnTo>
                    <a:pt x="28" y="163"/>
                  </a:lnTo>
                  <a:lnTo>
                    <a:pt x="31" y="152"/>
                  </a:lnTo>
                  <a:lnTo>
                    <a:pt x="33" y="144"/>
                  </a:lnTo>
                  <a:lnTo>
                    <a:pt x="39" y="141"/>
                  </a:lnTo>
                  <a:lnTo>
                    <a:pt x="48" y="147"/>
                  </a:lnTo>
                  <a:lnTo>
                    <a:pt x="62" y="127"/>
                  </a:lnTo>
                  <a:lnTo>
                    <a:pt x="70" y="113"/>
                  </a:lnTo>
                  <a:lnTo>
                    <a:pt x="92" y="88"/>
                  </a:lnTo>
                  <a:lnTo>
                    <a:pt x="92" y="77"/>
                  </a:lnTo>
                  <a:lnTo>
                    <a:pt x="104" y="60"/>
                  </a:lnTo>
                  <a:lnTo>
                    <a:pt x="107" y="40"/>
                  </a:lnTo>
                  <a:lnTo>
                    <a:pt x="112" y="29"/>
                  </a:lnTo>
                  <a:lnTo>
                    <a:pt x="117" y="3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5060" name="Group 68"/>
            <p:cNvGrpSpPr>
              <a:grpSpLocks/>
            </p:cNvGrpSpPr>
            <p:nvPr/>
          </p:nvGrpSpPr>
          <p:grpSpPr bwMode="auto">
            <a:xfrm>
              <a:off x="192" y="2431"/>
              <a:ext cx="435" cy="402"/>
              <a:chOff x="2027" y="2548"/>
              <a:chExt cx="637" cy="544"/>
            </a:xfrm>
          </p:grpSpPr>
          <p:sp>
            <p:nvSpPr>
              <p:cNvPr id="85061" name="Freeform 69"/>
              <p:cNvSpPr>
                <a:spLocks/>
              </p:cNvSpPr>
              <p:nvPr/>
            </p:nvSpPr>
            <p:spPr bwMode="auto">
              <a:xfrm>
                <a:off x="2027" y="2548"/>
                <a:ext cx="614" cy="544"/>
              </a:xfrm>
              <a:custGeom>
                <a:avLst/>
                <a:gdLst>
                  <a:gd name="T0" fmla="*/ 28 w 614"/>
                  <a:gd name="T1" fmla="*/ 98 h 544"/>
                  <a:gd name="T2" fmla="*/ 48 w 614"/>
                  <a:gd name="T3" fmla="*/ 59 h 544"/>
                  <a:gd name="T4" fmla="*/ 43 w 614"/>
                  <a:gd name="T5" fmla="*/ 44 h 544"/>
                  <a:gd name="T6" fmla="*/ 33 w 614"/>
                  <a:gd name="T7" fmla="*/ 31 h 544"/>
                  <a:gd name="T8" fmla="*/ 68 w 614"/>
                  <a:gd name="T9" fmla="*/ 14 h 544"/>
                  <a:gd name="T10" fmla="*/ 92 w 614"/>
                  <a:gd name="T11" fmla="*/ 8 h 544"/>
                  <a:gd name="T12" fmla="*/ 118 w 614"/>
                  <a:gd name="T13" fmla="*/ 3 h 544"/>
                  <a:gd name="T14" fmla="*/ 168 w 614"/>
                  <a:gd name="T15" fmla="*/ 42 h 544"/>
                  <a:gd name="T16" fmla="*/ 204 w 614"/>
                  <a:gd name="T17" fmla="*/ 44 h 544"/>
                  <a:gd name="T18" fmla="*/ 302 w 614"/>
                  <a:gd name="T19" fmla="*/ 90 h 544"/>
                  <a:gd name="T20" fmla="*/ 344 w 614"/>
                  <a:gd name="T21" fmla="*/ 100 h 544"/>
                  <a:gd name="T22" fmla="*/ 373 w 614"/>
                  <a:gd name="T23" fmla="*/ 123 h 544"/>
                  <a:gd name="T24" fmla="*/ 401 w 614"/>
                  <a:gd name="T25" fmla="*/ 126 h 544"/>
                  <a:gd name="T26" fmla="*/ 401 w 614"/>
                  <a:gd name="T27" fmla="*/ 140 h 544"/>
                  <a:gd name="T28" fmla="*/ 445 w 614"/>
                  <a:gd name="T29" fmla="*/ 182 h 544"/>
                  <a:gd name="T30" fmla="*/ 482 w 614"/>
                  <a:gd name="T31" fmla="*/ 199 h 544"/>
                  <a:gd name="T32" fmla="*/ 538 w 614"/>
                  <a:gd name="T33" fmla="*/ 216 h 544"/>
                  <a:gd name="T34" fmla="*/ 549 w 614"/>
                  <a:gd name="T35" fmla="*/ 235 h 544"/>
                  <a:gd name="T36" fmla="*/ 571 w 614"/>
                  <a:gd name="T37" fmla="*/ 244 h 544"/>
                  <a:gd name="T38" fmla="*/ 594 w 614"/>
                  <a:gd name="T39" fmla="*/ 244 h 544"/>
                  <a:gd name="T40" fmla="*/ 608 w 614"/>
                  <a:gd name="T41" fmla="*/ 244 h 544"/>
                  <a:gd name="T42" fmla="*/ 614 w 614"/>
                  <a:gd name="T43" fmla="*/ 269 h 544"/>
                  <a:gd name="T44" fmla="*/ 561 w 614"/>
                  <a:gd name="T45" fmla="*/ 311 h 544"/>
                  <a:gd name="T46" fmla="*/ 485 w 614"/>
                  <a:gd name="T47" fmla="*/ 325 h 544"/>
                  <a:gd name="T48" fmla="*/ 465 w 614"/>
                  <a:gd name="T49" fmla="*/ 344 h 544"/>
                  <a:gd name="T50" fmla="*/ 442 w 614"/>
                  <a:gd name="T51" fmla="*/ 353 h 544"/>
                  <a:gd name="T52" fmla="*/ 420 w 614"/>
                  <a:gd name="T53" fmla="*/ 378 h 544"/>
                  <a:gd name="T54" fmla="*/ 395 w 614"/>
                  <a:gd name="T55" fmla="*/ 395 h 544"/>
                  <a:gd name="T56" fmla="*/ 403 w 614"/>
                  <a:gd name="T57" fmla="*/ 425 h 544"/>
                  <a:gd name="T58" fmla="*/ 406 w 614"/>
                  <a:gd name="T59" fmla="*/ 448 h 544"/>
                  <a:gd name="T60" fmla="*/ 392 w 614"/>
                  <a:gd name="T61" fmla="*/ 457 h 544"/>
                  <a:gd name="T62" fmla="*/ 353 w 614"/>
                  <a:gd name="T63" fmla="*/ 491 h 544"/>
                  <a:gd name="T64" fmla="*/ 339 w 614"/>
                  <a:gd name="T65" fmla="*/ 504 h 544"/>
                  <a:gd name="T66" fmla="*/ 314 w 614"/>
                  <a:gd name="T67" fmla="*/ 513 h 544"/>
                  <a:gd name="T68" fmla="*/ 288 w 614"/>
                  <a:gd name="T69" fmla="*/ 519 h 544"/>
                  <a:gd name="T70" fmla="*/ 274 w 614"/>
                  <a:gd name="T71" fmla="*/ 535 h 544"/>
                  <a:gd name="T72" fmla="*/ 252 w 614"/>
                  <a:gd name="T73" fmla="*/ 541 h 544"/>
                  <a:gd name="T74" fmla="*/ 207 w 614"/>
                  <a:gd name="T75" fmla="*/ 535 h 544"/>
                  <a:gd name="T76" fmla="*/ 137 w 614"/>
                  <a:gd name="T77" fmla="*/ 513 h 544"/>
                  <a:gd name="T78" fmla="*/ 104 w 614"/>
                  <a:gd name="T79" fmla="*/ 527 h 544"/>
                  <a:gd name="T80" fmla="*/ 73 w 614"/>
                  <a:gd name="T81" fmla="*/ 538 h 544"/>
                  <a:gd name="T82" fmla="*/ 33 w 614"/>
                  <a:gd name="T83" fmla="*/ 510 h 544"/>
                  <a:gd name="T84" fmla="*/ 20 w 614"/>
                  <a:gd name="T85" fmla="*/ 445 h 544"/>
                  <a:gd name="T86" fmla="*/ 0 w 614"/>
                  <a:gd name="T87" fmla="*/ 423 h 544"/>
                  <a:gd name="T88" fmla="*/ 8 w 614"/>
                  <a:gd name="T89" fmla="*/ 397 h 544"/>
                  <a:gd name="T90" fmla="*/ 36 w 614"/>
                  <a:gd name="T91" fmla="*/ 384 h 544"/>
                  <a:gd name="T92" fmla="*/ 25 w 614"/>
                  <a:gd name="T93" fmla="*/ 353 h 544"/>
                  <a:gd name="T94" fmla="*/ 51 w 614"/>
                  <a:gd name="T95" fmla="*/ 319 h 544"/>
                  <a:gd name="T96" fmla="*/ 45 w 614"/>
                  <a:gd name="T97" fmla="*/ 294 h 544"/>
                  <a:gd name="T98" fmla="*/ 53 w 614"/>
                  <a:gd name="T99" fmla="*/ 272 h 544"/>
                  <a:gd name="T100" fmla="*/ 68 w 614"/>
                  <a:gd name="T101" fmla="*/ 281 h 544"/>
                  <a:gd name="T102" fmla="*/ 79 w 614"/>
                  <a:gd name="T103" fmla="*/ 238 h 544"/>
                  <a:gd name="T104" fmla="*/ 101 w 614"/>
                  <a:gd name="T105" fmla="*/ 207 h 544"/>
                  <a:gd name="T106" fmla="*/ 124 w 614"/>
                  <a:gd name="T107" fmla="*/ 185 h 544"/>
                  <a:gd name="T108" fmla="*/ 146 w 614"/>
                  <a:gd name="T109" fmla="*/ 176 h 544"/>
                  <a:gd name="T110" fmla="*/ 121 w 614"/>
                  <a:gd name="T111" fmla="*/ 140 h 544"/>
                  <a:gd name="T112" fmla="*/ 99 w 614"/>
                  <a:gd name="T113" fmla="*/ 143 h 544"/>
                  <a:gd name="T114" fmla="*/ 71 w 614"/>
                  <a:gd name="T115" fmla="*/ 131 h 544"/>
                  <a:gd name="T116" fmla="*/ 59 w 614"/>
                  <a:gd name="T117" fmla="*/ 128 h 544"/>
                  <a:gd name="T118" fmla="*/ 51 w 614"/>
                  <a:gd name="T119" fmla="*/ 106 h 544"/>
                  <a:gd name="T120" fmla="*/ 31 w 614"/>
                  <a:gd name="T121" fmla="*/ 10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614" h="544">
                    <a:moveTo>
                      <a:pt x="31" y="106"/>
                    </a:moveTo>
                    <a:lnTo>
                      <a:pt x="28" y="98"/>
                    </a:lnTo>
                    <a:lnTo>
                      <a:pt x="31" y="87"/>
                    </a:lnTo>
                    <a:lnTo>
                      <a:pt x="48" y="59"/>
                    </a:lnTo>
                    <a:lnTo>
                      <a:pt x="39" y="53"/>
                    </a:lnTo>
                    <a:lnTo>
                      <a:pt x="43" y="44"/>
                    </a:lnTo>
                    <a:lnTo>
                      <a:pt x="33" y="42"/>
                    </a:lnTo>
                    <a:lnTo>
                      <a:pt x="33" y="31"/>
                    </a:lnTo>
                    <a:lnTo>
                      <a:pt x="39" y="22"/>
                    </a:lnTo>
                    <a:lnTo>
                      <a:pt x="68" y="14"/>
                    </a:lnTo>
                    <a:lnTo>
                      <a:pt x="90" y="16"/>
                    </a:lnTo>
                    <a:lnTo>
                      <a:pt x="92" y="8"/>
                    </a:lnTo>
                    <a:lnTo>
                      <a:pt x="109" y="0"/>
                    </a:lnTo>
                    <a:lnTo>
                      <a:pt x="118" y="3"/>
                    </a:lnTo>
                    <a:lnTo>
                      <a:pt x="137" y="28"/>
                    </a:lnTo>
                    <a:lnTo>
                      <a:pt x="168" y="42"/>
                    </a:lnTo>
                    <a:lnTo>
                      <a:pt x="196" y="42"/>
                    </a:lnTo>
                    <a:lnTo>
                      <a:pt x="204" y="44"/>
                    </a:lnTo>
                    <a:lnTo>
                      <a:pt x="280" y="87"/>
                    </a:lnTo>
                    <a:lnTo>
                      <a:pt x="302" y="90"/>
                    </a:lnTo>
                    <a:lnTo>
                      <a:pt x="319" y="106"/>
                    </a:lnTo>
                    <a:lnTo>
                      <a:pt x="344" y="100"/>
                    </a:lnTo>
                    <a:lnTo>
                      <a:pt x="358" y="109"/>
                    </a:lnTo>
                    <a:lnTo>
                      <a:pt x="373" y="123"/>
                    </a:lnTo>
                    <a:lnTo>
                      <a:pt x="389" y="123"/>
                    </a:lnTo>
                    <a:lnTo>
                      <a:pt x="401" y="126"/>
                    </a:lnTo>
                    <a:lnTo>
                      <a:pt x="406" y="131"/>
                    </a:lnTo>
                    <a:lnTo>
                      <a:pt x="401" y="140"/>
                    </a:lnTo>
                    <a:lnTo>
                      <a:pt x="401" y="151"/>
                    </a:lnTo>
                    <a:lnTo>
                      <a:pt x="445" y="182"/>
                    </a:lnTo>
                    <a:lnTo>
                      <a:pt x="470" y="202"/>
                    </a:lnTo>
                    <a:lnTo>
                      <a:pt x="482" y="199"/>
                    </a:lnTo>
                    <a:lnTo>
                      <a:pt x="495" y="196"/>
                    </a:lnTo>
                    <a:lnTo>
                      <a:pt x="538" y="216"/>
                    </a:lnTo>
                    <a:lnTo>
                      <a:pt x="543" y="230"/>
                    </a:lnTo>
                    <a:lnTo>
                      <a:pt x="549" y="235"/>
                    </a:lnTo>
                    <a:lnTo>
                      <a:pt x="563" y="238"/>
                    </a:lnTo>
                    <a:lnTo>
                      <a:pt x="571" y="244"/>
                    </a:lnTo>
                    <a:lnTo>
                      <a:pt x="583" y="244"/>
                    </a:lnTo>
                    <a:lnTo>
                      <a:pt x="594" y="244"/>
                    </a:lnTo>
                    <a:lnTo>
                      <a:pt x="605" y="247"/>
                    </a:lnTo>
                    <a:lnTo>
                      <a:pt x="608" y="244"/>
                    </a:lnTo>
                    <a:lnTo>
                      <a:pt x="614" y="255"/>
                    </a:lnTo>
                    <a:lnTo>
                      <a:pt x="614" y="269"/>
                    </a:lnTo>
                    <a:lnTo>
                      <a:pt x="605" y="278"/>
                    </a:lnTo>
                    <a:lnTo>
                      <a:pt x="561" y="311"/>
                    </a:lnTo>
                    <a:lnTo>
                      <a:pt x="541" y="311"/>
                    </a:lnTo>
                    <a:lnTo>
                      <a:pt x="485" y="325"/>
                    </a:lnTo>
                    <a:lnTo>
                      <a:pt x="465" y="328"/>
                    </a:lnTo>
                    <a:lnTo>
                      <a:pt x="465" y="344"/>
                    </a:lnTo>
                    <a:lnTo>
                      <a:pt x="454" y="344"/>
                    </a:lnTo>
                    <a:lnTo>
                      <a:pt x="442" y="353"/>
                    </a:lnTo>
                    <a:lnTo>
                      <a:pt x="431" y="367"/>
                    </a:lnTo>
                    <a:lnTo>
                      <a:pt x="420" y="378"/>
                    </a:lnTo>
                    <a:lnTo>
                      <a:pt x="406" y="381"/>
                    </a:lnTo>
                    <a:lnTo>
                      <a:pt x="395" y="395"/>
                    </a:lnTo>
                    <a:lnTo>
                      <a:pt x="395" y="415"/>
                    </a:lnTo>
                    <a:lnTo>
                      <a:pt x="403" y="425"/>
                    </a:lnTo>
                    <a:lnTo>
                      <a:pt x="406" y="434"/>
                    </a:lnTo>
                    <a:lnTo>
                      <a:pt x="406" y="448"/>
                    </a:lnTo>
                    <a:lnTo>
                      <a:pt x="403" y="454"/>
                    </a:lnTo>
                    <a:lnTo>
                      <a:pt x="392" y="457"/>
                    </a:lnTo>
                    <a:lnTo>
                      <a:pt x="375" y="471"/>
                    </a:lnTo>
                    <a:lnTo>
                      <a:pt x="353" y="491"/>
                    </a:lnTo>
                    <a:lnTo>
                      <a:pt x="344" y="499"/>
                    </a:lnTo>
                    <a:lnTo>
                      <a:pt x="339" y="504"/>
                    </a:lnTo>
                    <a:lnTo>
                      <a:pt x="339" y="513"/>
                    </a:lnTo>
                    <a:lnTo>
                      <a:pt x="314" y="513"/>
                    </a:lnTo>
                    <a:lnTo>
                      <a:pt x="299" y="516"/>
                    </a:lnTo>
                    <a:lnTo>
                      <a:pt x="288" y="519"/>
                    </a:lnTo>
                    <a:lnTo>
                      <a:pt x="283" y="524"/>
                    </a:lnTo>
                    <a:lnTo>
                      <a:pt x="274" y="535"/>
                    </a:lnTo>
                    <a:lnTo>
                      <a:pt x="260" y="541"/>
                    </a:lnTo>
                    <a:lnTo>
                      <a:pt x="252" y="541"/>
                    </a:lnTo>
                    <a:lnTo>
                      <a:pt x="235" y="538"/>
                    </a:lnTo>
                    <a:lnTo>
                      <a:pt x="207" y="535"/>
                    </a:lnTo>
                    <a:lnTo>
                      <a:pt x="157" y="516"/>
                    </a:lnTo>
                    <a:lnTo>
                      <a:pt x="137" y="513"/>
                    </a:lnTo>
                    <a:lnTo>
                      <a:pt x="118" y="519"/>
                    </a:lnTo>
                    <a:lnTo>
                      <a:pt x="104" y="527"/>
                    </a:lnTo>
                    <a:lnTo>
                      <a:pt x="87" y="529"/>
                    </a:lnTo>
                    <a:lnTo>
                      <a:pt x="73" y="538"/>
                    </a:lnTo>
                    <a:lnTo>
                      <a:pt x="64" y="544"/>
                    </a:lnTo>
                    <a:lnTo>
                      <a:pt x="33" y="510"/>
                    </a:lnTo>
                    <a:lnTo>
                      <a:pt x="33" y="463"/>
                    </a:lnTo>
                    <a:lnTo>
                      <a:pt x="20" y="445"/>
                    </a:lnTo>
                    <a:lnTo>
                      <a:pt x="3" y="432"/>
                    </a:lnTo>
                    <a:lnTo>
                      <a:pt x="0" y="423"/>
                    </a:lnTo>
                    <a:lnTo>
                      <a:pt x="0" y="406"/>
                    </a:lnTo>
                    <a:lnTo>
                      <a:pt x="8" y="397"/>
                    </a:lnTo>
                    <a:lnTo>
                      <a:pt x="31" y="389"/>
                    </a:lnTo>
                    <a:lnTo>
                      <a:pt x="36" y="384"/>
                    </a:lnTo>
                    <a:lnTo>
                      <a:pt x="28" y="372"/>
                    </a:lnTo>
                    <a:lnTo>
                      <a:pt x="25" y="353"/>
                    </a:lnTo>
                    <a:lnTo>
                      <a:pt x="33" y="336"/>
                    </a:lnTo>
                    <a:lnTo>
                      <a:pt x="51" y="319"/>
                    </a:lnTo>
                    <a:lnTo>
                      <a:pt x="51" y="306"/>
                    </a:lnTo>
                    <a:lnTo>
                      <a:pt x="45" y="294"/>
                    </a:lnTo>
                    <a:lnTo>
                      <a:pt x="51" y="275"/>
                    </a:lnTo>
                    <a:lnTo>
                      <a:pt x="53" y="272"/>
                    </a:lnTo>
                    <a:lnTo>
                      <a:pt x="61" y="272"/>
                    </a:lnTo>
                    <a:lnTo>
                      <a:pt x="68" y="281"/>
                    </a:lnTo>
                    <a:lnTo>
                      <a:pt x="76" y="269"/>
                    </a:lnTo>
                    <a:lnTo>
                      <a:pt x="79" y="238"/>
                    </a:lnTo>
                    <a:lnTo>
                      <a:pt x="101" y="219"/>
                    </a:lnTo>
                    <a:lnTo>
                      <a:pt x="101" y="207"/>
                    </a:lnTo>
                    <a:lnTo>
                      <a:pt x="101" y="199"/>
                    </a:lnTo>
                    <a:lnTo>
                      <a:pt x="124" y="185"/>
                    </a:lnTo>
                    <a:lnTo>
                      <a:pt x="140" y="182"/>
                    </a:lnTo>
                    <a:lnTo>
                      <a:pt x="146" y="176"/>
                    </a:lnTo>
                    <a:lnTo>
                      <a:pt x="132" y="163"/>
                    </a:lnTo>
                    <a:lnTo>
                      <a:pt x="121" y="140"/>
                    </a:lnTo>
                    <a:lnTo>
                      <a:pt x="115" y="135"/>
                    </a:lnTo>
                    <a:lnTo>
                      <a:pt x="99" y="143"/>
                    </a:lnTo>
                    <a:lnTo>
                      <a:pt x="87" y="138"/>
                    </a:lnTo>
                    <a:lnTo>
                      <a:pt x="71" y="131"/>
                    </a:lnTo>
                    <a:lnTo>
                      <a:pt x="64" y="135"/>
                    </a:lnTo>
                    <a:lnTo>
                      <a:pt x="59" y="128"/>
                    </a:lnTo>
                    <a:lnTo>
                      <a:pt x="59" y="118"/>
                    </a:lnTo>
                    <a:lnTo>
                      <a:pt x="51" y="106"/>
                    </a:lnTo>
                    <a:lnTo>
                      <a:pt x="45" y="103"/>
                    </a:lnTo>
                    <a:lnTo>
                      <a:pt x="31" y="106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2" name="Freeform 70"/>
              <p:cNvSpPr>
                <a:spLocks/>
              </p:cNvSpPr>
              <p:nvPr/>
            </p:nvSpPr>
            <p:spPr bwMode="auto">
              <a:xfrm>
                <a:off x="2494" y="2999"/>
                <a:ext cx="24" cy="17"/>
              </a:xfrm>
              <a:custGeom>
                <a:avLst/>
                <a:gdLst>
                  <a:gd name="T0" fmla="*/ 24 w 24"/>
                  <a:gd name="T1" fmla="*/ 0 h 17"/>
                  <a:gd name="T2" fmla="*/ 13 w 24"/>
                  <a:gd name="T3" fmla="*/ 0 h 17"/>
                  <a:gd name="T4" fmla="*/ 0 w 24"/>
                  <a:gd name="T5" fmla="*/ 12 h 17"/>
                  <a:gd name="T6" fmla="*/ 6 w 24"/>
                  <a:gd name="T7" fmla="*/ 17 h 17"/>
                  <a:gd name="T8" fmla="*/ 18 w 24"/>
                  <a:gd name="T9" fmla="*/ 17 h 17"/>
                  <a:gd name="T10" fmla="*/ 24 w 24"/>
                  <a:gd name="T1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" h="17">
                    <a:moveTo>
                      <a:pt x="24" y="0"/>
                    </a:moveTo>
                    <a:lnTo>
                      <a:pt x="13" y="0"/>
                    </a:lnTo>
                    <a:lnTo>
                      <a:pt x="0" y="12"/>
                    </a:lnTo>
                    <a:lnTo>
                      <a:pt x="6" y="17"/>
                    </a:lnTo>
                    <a:lnTo>
                      <a:pt x="18" y="1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3" name="Freeform 71"/>
              <p:cNvSpPr>
                <a:spLocks/>
              </p:cNvSpPr>
              <p:nvPr/>
            </p:nvSpPr>
            <p:spPr bwMode="auto">
              <a:xfrm>
                <a:off x="2563" y="2957"/>
                <a:ext cx="53" cy="42"/>
              </a:xfrm>
              <a:custGeom>
                <a:avLst/>
                <a:gdLst>
                  <a:gd name="T0" fmla="*/ 39 w 53"/>
                  <a:gd name="T1" fmla="*/ 0 h 42"/>
                  <a:gd name="T2" fmla="*/ 34 w 53"/>
                  <a:gd name="T3" fmla="*/ 5 h 42"/>
                  <a:gd name="T4" fmla="*/ 11 w 53"/>
                  <a:gd name="T5" fmla="*/ 8 h 42"/>
                  <a:gd name="T6" fmla="*/ 0 w 53"/>
                  <a:gd name="T7" fmla="*/ 23 h 42"/>
                  <a:gd name="T8" fmla="*/ 16 w 53"/>
                  <a:gd name="T9" fmla="*/ 34 h 42"/>
                  <a:gd name="T10" fmla="*/ 25 w 53"/>
                  <a:gd name="T11" fmla="*/ 42 h 42"/>
                  <a:gd name="T12" fmla="*/ 42 w 53"/>
                  <a:gd name="T13" fmla="*/ 39 h 42"/>
                  <a:gd name="T14" fmla="*/ 53 w 53"/>
                  <a:gd name="T15" fmla="*/ 34 h 42"/>
                  <a:gd name="T16" fmla="*/ 50 w 53"/>
                  <a:gd name="T17" fmla="*/ 23 h 42"/>
                  <a:gd name="T18" fmla="*/ 42 w 53"/>
                  <a:gd name="T19" fmla="*/ 14 h 42"/>
                  <a:gd name="T20" fmla="*/ 39 w 53"/>
                  <a:gd name="T21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3" h="42">
                    <a:moveTo>
                      <a:pt x="39" y="0"/>
                    </a:moveTo>
                    <a:lnTo>
                      <a:pt x="34" y="5"/>
                    </a:lnTo>
                    <a:lnTo>
                      <a:pt x="11" y="8"/>
                    </a:lnTo>
                    <a:lnTo>
                      <a:pt x="0" y="23"/>
                    </a:lnTo>
                    <a:lnTo>
                      <a:pt x="16" y="34"/>
                    </a:lnTo>
                    <a:lnTo>
                      <a:pt x="25" y="42"/>
                    </a:lnTo>
                    <a:lnTo>
                      <a:pt x="42" y="39"/>
                    </a:lnTo>
                    <a:lnTo>
                      <a:pt x="53" y="34"/>
                    </a:lnTo>
                    <a:lnTo>
                      <a:pt x="50" y="23"/>
                    </a:lnTo>
                    <a:lnTo>
                      <a:pt x="42" y="14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4" name="Freeform 72"/>
              <p:cNvSpPr>
                <a:spLocks/>
              </p:cNvSpPr>
              <p:nvPr/>
            </p:nvSpPr>
            <p:spPr bwMode="auto">
              <a:xfrm>
                <a:off x="2647" y="2960"/>
                <a:ext cx="17" cy="22"/>
              </a:xfrm>
              <a:custGeom>
                <a:avLst/>
                <a:gdLst>
                  <a:gd name="T0" fmla="*/ 11 w 17"/>
                  <a:gd name="T1" fmla="*/ 0 h 22"/>
                  <a:gd name="T2" fmla="*/ 0 w 17"/>
                  <a:gd name="T3" fmla="*/ 5 h 22"/>
                  <a:gd name="T4" fmla="*/ 9 w 17"/>
                  <a:gd name="T5" fmla="*/ 13 h 22"/>
                  <a:gd name="T6" fmla="*/ 17 w 17"/>
                  <a:gd name="T7" fmla="*/ 22 h 22"/>
                  <a:gd name="T8" fmla="*/ 11 w 17"/>
                  <a:gd name="T9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22">
                    <a:moveTo>
                      <a:pt x="11" y="0"/>
                    </a:moveTo>
                    <a:lnTo>
                      <a:pt x="0" y="5"/>
                    </a:lnTo>
                    <a:lnTo>
                      <a:pt x="9" y="13"/>
                    </a:lnTo>
                    <a:lnTo>
                      <a:pt x="17" y="2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065" name="Group 73"/>
            <p:cNvGrpSpPr>
              <a:grpSpLocks/>
            </p:cNvGrpSpPr>
            <p:nvPr/>
          </p:nvGrpSpPr>
          <p:grpSpPr bwMode="auto">
            <a:xfrm>
              <a:off x="752" y="2443"/>
              <a:ext cx="380" cy="520"/>
              <a:chOff x="2848" y="2564"/>
              <a:chExt cx="557" cy="704"/>
            </a:xfrm>
          </p:grpSpPr>
          <p:sp>
            <p:nvSpPr>
              <p:cNvPr id="85066" name="Freeform 74"/>
              <p:cNvSpPr>
                <a:spLocks/>
              </p:cNvSpPr>
              <p:nvPr/>
            </p:nvSpPr>
            <p:spPr bwMode="auto">
              <a:xfrm>
                <a:off x="2868" y="2937"/>
                <a:ext cx="89" cy="146"/>
              </a:xfrm>
              <a:custGeom>
                <a:avLst/>
                <a:gdLst>
                  <a:gd name="T0" fmla="*/ 53 w 89"/>
                  <a:gd name="T1" fmla="*/ 0 h 146"/>
                  <a:gd name="T2" fmla="*/ 39 w 89"/>
                  <a:gd name="T3" fmla="*/ 8 h 146"/>
                  <a:gd name="T4" fmla="*/ 28 w 89"/>
                  <a:gd name="T5" fmla="*/ 17 h 146"/>
                  <a:gd name="T6" fmla="*/ 16 w 89"/>
                  <a:gd name="T7" fmla="*/ 20 h 146"/>
                  <a:gd name="T8" fmla="*/ 0 w 89"/>
                  <a:gd name="T9" fmla="*/ 17 h 146"/>
                  <a:gd name="T10" fmla="*/ 3 w 89"/>
                  <a:gd name="T11" fmla="*/ 34 h 146"/>
                  <a:gd name="T12" fmla="*/ 11 w 89"/>
                  <a:gd name="T13" fmla="*/ 45 h 146"/>
                  <a:gd name="T14" fmla="*/ 8 w 89"/>
                  <a:gd name="T15" fmla="*/ 74 h 146"/>
                  <a:gd name="T16" fmla="*/ 8 w 89"/>
                  <a:gd name="T17" fmla="*/ 87 h 146"/>
                  <a:gd name="T18" fmla="*/ 11 w 89"/>
                  <a:gd name="T19" fmla="*/ 99 h 146"/>
                  <a:gd name="T20" fmla="*/ 3 w 89"/>
                  <a:gd name="T21" fmla="*/ 121 h 146"/>
                  <a:gd name="T22" fmla="*/ 5 w 89"/>
                  <a:gd name="T23" fmla="*/ 138 h 146"/>
                  <a:gd name="T24" fmla="*/ 16 w 89"/>
                  <a:gd name="T25" fmla="*/ 146 h 146"/>
                  <a:gd name="T26" fmla="*/ 33 w 89"/>
                  <a:gd name="T27" fmla="*/ 135 h 146"/>
                  <a:gd name="T28" fmla="*/ 39 w 89"/>
                  <a:gd name="T29" fmla="*/ 132 h 146"/>
                  <a:gd name="T30" fmla="*/ 56 w 89"/>
                  <a:gd name="T31" fmla="*/ 135 h 146"/>
                  <a:gd name="T32" fmla="*/ 67 w 89"/>
                  <a:gd name="T33" fmla="*/ 124 h 146"/>
                  <a:gd name="T34" fmla="*/ 67 w 89"/>
                  <a:gd name="T35" fmla="*/ 112 h 146"/>
                  <a:gd name="T36" fmla="*/ 81 w 89"/>
                  <a:gd name="T37" fmla="*/ 90 h 146"/>
                  <a:gd name="T38" fmla="*/ 86 w 89"/>
                  <a:gd name="T39" fmla="*/ 76 h 146"/>
                  <a:gd name="T40" fmla="*/ 81 w 89"/>
                  <a:gd name="T41" fmla="*/ 62 h 146"/>
                  <a:gd name="T42" fmla="*/ 89 w 89"/>
                  <a:gd name="T43" fmla="*/ 45 h 146"/>
                  <a:gd name="T44" fmla="*/ 84 w 89"/>
                  <a:gd name="T45" fmla="*/ 20 h 146"/>
                  <a:gd name="T46" fmla="*/ 81 w 89"/>
                  <a:gd name="T47" fmla="*/ 5 h 146"/>
                  <a:gd name="T48" fmla="*/ 53 w 89"/>
                  <a:gd name="T49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9" h="146">
                    <a:moveTo>
                      <a:pt x="53" y="0"/>
                    </a:moveTo>
                    <a:lnTo>
                      <a:pt x="39" y="8"/>
                    </a:lnTo>
                    <a:lnTo>
                      <a:pt x="28" y="17"/>
                    </a:lnTo>
                    <a:lnTo>
                      <a:pt x="16" y="20"/>
                    </a:lnTo>
                    <a:lnTo>
                      <a:pt x="0" y="17"/>
                    </a:lnTo>
                    <a:lnTo>
                      <a:pt x="3" y="34"/>
                    </a:lnTo>
                    <a:lnTo>
                      <a:pt x="11" y="45"/>
                    </a:lnTo>
                    <a:lnTo>
                      <a:pt x="8" y="74"/>
                    </a:lnTo>
                    <a:lnTo>
                      <a:pt x="8" y="87"/>
                    </a:lnTo>
                    <a:lnTo>
                      <a:pt x="11" y="99"/>
                    </a:lnTo>
                    <a:lnTo>
                      <a:pt x="3" y="121"/>
                    </a:lnTo>
                    <a:lnTo>
                      <a:pt x="5" y="138"/>
                    </a:lnTo>
                    <a:lnTo>
                      <a:pt x="16" y="146"/>
                    </a:lnTo>
                    <a:lnTo>
                      <a:pt x="33" y="135"/>
                    </a:lnTo>
                    <a:lnTo>
                      <a:pt x="39" y="132"/>
                    </a:lnTo>
                    <a:lnTo>
                      <a:pt x="56" y="135"/>
                    </a:lnTo>
                    <a:lnTo>
                      <a:pt x="67" y="124"/>
                    </a:lnTo>
                    <a:lnTo>
                      <a:pt x="67" y="112"/>
                    </a:lnTo>
                    <a:lnTo>
                      <a:pt x="81" y="90"/>
                    </a:lnTo>
                    <a:lnTo>
                      <a:pt x="86" y="76"/>
                    </a:lnTo>
                    <a:lnTo>
                      <a:pt x="81" y="62"/>
                    </a:lnTo>
                    <a:lnTo>
                      <a:pt x="89" y="45"/>
                    </a:lnTo>
                    <a:lnTo>
                      <a:pt x="84" y="20"/>
                    </a:lnTo>
                    <a:lnTo>
                      <a:pt x="81" y="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7" name="Freeform 75"/>
              <p:cNvSpPr>
                <a:spLocks/>
              </p:cNvSpPr>
              <p:nvPr/>
            </p:nvSpPr>
            <p:spPr bwMode="auto">
              <a:xfrm>
                <a:off x="3075" y="3165"/>
                <a:ext cx="164" cy="103"/>
              </a:xfrm>
              <a:custGeom>
                <a:avLst/>
                <a:gdLst>
                  <a:gd name="T0" fmla="*/ 156 w 164"/>
                  <a:gd name="T1" fmla="*/ 0 h 103"/>
                  <a:gd name="T2" fmla="*/ 164 w 164"/>
                  <a:gd name="T3" fmla="*/ 9 h 103"/>
                  <a:gd name="T4" fmla="*/ 159 w 164"/>
                  <a:gd name="T5" fmla="*/ 17 h 103"/>
                  <a:gd name="T6" fmla="*/ 153 w 164"/>
                  <a:gd name="T7" fmla="*/ 30 h 103"/>
                  <a:gd name="T8" fmla="*/ 144 w 164"/>
                  <a:gd name="T9" fmla="*/ 39 h 103"/>
                  <a:gd name="T10" fmla="*/ 147 w 164"/>
                  <a:gd name="T11" fmla="*/ 65 h 103"/>
                  <a:gd name="T12" fmla="*/ 153 w 164"/>
                  <a:gd name="T13" fmla="*/ 84 h 103"/>
                  <a:gd name="T14" fmla="*/ 138 w 164"/>
                  <a:gd name="T15" fmla="*/ 92 h 103"/>
                  <a:gd name="T16" fmla="*/ 136 w 164"/>
                  <a:gd name="T17" fmla="*/ 100 h 103"/>
                  <a:gd name="T18" fmla="*/ 124 w 164"/>
                  <a:gd name="T19" fmla="*/ 103 h 103"/>
                  <a:gd name="T20" fmla="*/ 108 w 164"/>
                  <a:gd name="T21" fmla="*/ 87 h 103"/>
                  <a:gd name="T22" fmla="*/ 96 w 164"/>
                  <a:gd name="T23" fmla="*/ 87 h 103"/>
                  <a:gd name="T24" fmla="*/ 87 w 164"/>
                  <a:gd name="T25" fmla="*/ 73 h 103"/>
                  <a:gd name="T26" fmla="*/ 71 w 164"/>
                  <a:gd name="T27" fmla="*/ 65 h 103"/>
                  <a:gd name="T28" fmla="*/ 59 w 164"/>
                  <a:gd name="T29" fmla="*/ 62 h 103"/>
                  <a:gd name="T30" fmla="*/ 48 w 164"/>
                  <a:gd name="T31" fmla="*/ 56 h 103"/>
                  <a:gd name="T32" fmla="*/ 37 w 164"/>
                  <a:gd name="T33" fmla="*/ 47 h 103"/>
                  <a:gd name="T34" fmla="*/ 17 w 164"/>
                  <a:gd name="T35" fmla="*/ 34 h 103"/>
                  <a:gd name="T36" fmla="*/ 9 w 164"/>
                  <a:gd name="T37" fmla="*/ 30 h 103"/>
                  <a:gd name="T38" fmla="*/ 0 w 164"/>
                  <a:gd name="T39" fmla="*/ 22 h 103"/>
                  <a:gd name="T40" fmla="*/ 0 w 164"/>
                  <a:gd name="T41" fmla="*/ 12 h 103"/>
                  <a:gd name="T42" fmla="*/ 3 w 164"/>
                  <a:gd name="T43" fmla="*/ 3 h 103"/>
                  <a:gd name="T44" fmla="*/ 20 w 164"/>
                  <a:gd name="T45" fmla="*/ 5 h 103"/>
                  <a:gd name="T46" fmla="*/ 46 w 164"/>
                  <a:gd name="T47" fmla="*/ 5 h 103"/>
                  <a:gd name="T48" fmla="*/ 51 w 164"/>
                  <a:gd name="T49" fmla="*/ 14 h 103"/>
                  <a:gd name="T50" fmla="*/ 79 w 164"/>
                  <a:gd name="T51" fmla="*/ 14 h 103"/>
                  <a:gd name="T52" fmla="*/ 99 w 164"/>
                  <a:gd name="T53" fmla="*/ 14 h 103"/>
                  <a:gd name="T54" fmla="*/ 124 w 164"/>
                  <a:gd name="T55" fmla="*/ 9 h 103"/>
                  <a:gd name="T56" fmla="*/ 156 w 164"/>
                  <a:gd name="T57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64" h="103">
                    <a:moveTo>
                      <a:pt x="156" y="0"/>
                    </a:moveTo>
                    <a:lnTo>
                      <a:pt x="164" y="9"/>
                    </a:lnTo>
                    <a:lnTo>
                      <a:pt x="159" y="17"/>
                    </a:lnTo>
                    <a:lnTo>
                      <a:pt x="153" y="30"/>
                    </a:lnTo>
                    <a:lnTo>
                      <a:pt x="144" y="39"/>
                    </a:lnTo>
                    <a:lnTo>
                      <a:pt x="147" y="65"/>
                    </a:lnTo>
                    <a:lnTo>
                      <a:pt x="153" y="84"/>
                    </a:lnTo>
                    <a:lnTo>
                      <a:pt x="138" y="92"/>
                    </a:lnTo>
                    <a:lnTo>
                      <a:pt x="136" y="100"/>
                    </a:lnTo>
                    <a:lnTo>
                      <a:pt x="124" y="103"/>
                    </a:lnTo>
                    <a:lnTo>
                      <a:pt x="108" y="87"/>
                    </a:lnTo>
                    <a:lnTo>
                      <a:pt x="96" y="87"/>
                    </a:lnTo>
                    <a:lnTo>
                      <a:pt x="87" y="73"/>
                    </a:lnTo>
                    <a:lnTo>
                      <a:pt x="71" y="65"/>
                    </a:lnTo>
                    <a:lnTo>
                      <a:pt x="59" y="62"/>
                    </a:lnTo>
                    <a:lnTo>
                      <a:pt x="48" y="56"/>
                    </a:lnTo>
                    <a:lnTo>
                      <a:pt x="37" y="47"/>
                    </a:lnTo>
                    <a:lnTo>
                      <a:pt x="17" y="34"/>
                    </a:lnTo>
                    <a:lnTo>
                      <a:pt x="9" y="30"/>
                    </a:lnTo>
                    <a:lnTo>
                      <a:pt x="0" y="22"/>
                    </a:lnTo>
                    <a:lnTo>
                      <a:pt x="0" y="12"/>
                    </a:lnTo>
                    <a:lnTo>
                      <a:pt x="3" y="3"/>
                    </a:lnTo>
                    <a:lnTo>
                      <a:pt x="20" y="5"/>
                    </a:lnTo>
                    <a:lnTo>
                      <a:pt x="46" y="5"/>
                    </a:lnTo>
                    <a:lnTo>
                      <a:pt x="51" y="14"/>
                    </a:lnTo>
                    <a:lnTo>
                      <a:pt x="79" y="14"/>
                    </a:lnTo>
                    <a:lnTo>
                      <a:pt x="99" y="14"/>
                    </a:lnTo>
                    <a:lnTo>
                      <a:pt x="124" y="9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8" name="Freeform 76"/>
              <p:cNvSpPr>
                <a:spLocks/>
              </p:cNvSpPr>
              <p:nvPr/>
            </p:nvSpPr>
            <p:spPr bwMode="auto">
              <a:xfrm>
                <a:off x="2848" y="2564"/>
                <a:ext cx="557" cy="629"/>
              </a:xfrm>
              <a:custGeom>
                <a:avLst/>
                <a:gdLst>
                  <a:gd name="T0" fmla="*/ 426 w 557"/>
                  <a:gd name="T1" fmla="*/ 621 h 629"/>
                  <a:gd name="T2" fmla="*/ 460 w 557"/>
                  <a:gd name="T3" fmla="*/ 562 h 629"/>
                  <a:gd name="T4" fmla="*/ 474 w 557"/>
                  <a:gd name="T5" fmla="*/ 542 h 629"/>
                  <a:gd name="T6" fmla="*/ 463 w 557"/>
                  <a:gd name="T7" fmla="*/ 514 h 629"/>
                  <a:gd name="T8" fmla="*/ 449 w 557"/>
                  <a:gd name="T9" fmla="*/ 511 h 629"/>
                  <a:gd name="T10" fmla="*/ 460 w 557"/>
                  <a:gd name="T11" fmla="*/ 489 h 629"/>
                  <a:gd name="T12" fmla="*/ 477 w 557"/>
                  <a:gd name="T13" fmla="*/ 458 h 629"/>
                  <a:gd name="T14" fmla="*/ 530 w 557"/>
                  <a:gd name="T15" fmla="*/ 494 h 629"/>
                  <a:gd name="T16" fmla="*/ 553 w 557"/>
                  <a:gd name="T17" fmla="*/ 494 h 629"/>
                  <a:gd name="T18" fmla="*/ 536 w 557"/>
                  <a:gd name="T19" fmla="*/ 452 h 629"/>
                  <a:gd name="T20" fmla="*/ 519 w 557"/>
                  <a:gd name="T21" fmla="*/ 450 h 629"/>
                  <a:gd name="T22" fmla="*/ 460 w 557"/>
                  <a:gd name="T23" fmla="*/ 402 h 629"/>
                  <a:gd name="T24" fmla="*/ 423 w 557"/>
                  <a:gd name="T25" fmla="*/ 376 h 629"/>
                  <a:gd name="T26" fmla="*/ 426 w 557"/>
                  <a:gd name="T27" fmla="*/ 359 h 629"/>
                  <a:gd name="T28" fmla="*/ 370 w 557"/>
                  <a:gd name="T29" fmla="*/ 334 h 629"/>
                  <a:gd name="T30" fmla="*/ 345 w 557"/>
                  <a:gd name="T31" fmla="*/ 312 h 629"/>
                  <a:gd name="T32" fmla="*/ 286 w 557"/>
                  <a:gd name="T33" fmla="*/ 222 h 629"/>
                  <a:gd name="T34" fmla="*/ 275 w 557"/>
                  <a:gd name="T35" fmla="*/ 152 h 629"/>
                  <a:gd name="T36" fmla="*/ 258 w 557"/>
                  <a:gd name="T37" fmla="*/ 124 h 629"/>
                  <a:gd name="T38" fmla="*/ 306 w 557"/>
                  <a:gd name="T39" fmla="*/ 102 h 629"/>
                  <a:gd name="T40" fmla="*/ 328 w 557"/>
                  <a:gd name="T41" fmla="*/ 53 h 629"/>
                  <a:gd name="T42" fmla="*/ 278 w 557"/>
                  <a:gd name="T43" fmla="*/ 31 h 629"/>
                  <a:gd name="T44" fmla="*/ 270 w 557"/>
                  <a:gd name="T45" fmla="*/ 12 h 629"/>
                  <a:gd name="T46" fmla="*/ 199 w 557"/>
                  <a:gd name="T47" fmla="*/ 3 h 629"/>
                  <a:gd name="T48" fmla="*/ 166 w 557"/>
                  <a:gd name="T49" fmla="*/ 40 h 629"/>
                  <a:gd name="T50" fmla="*/ 137 w 557"/>
                  <a:gd name="T51" fmla="*/ 37 h 629"/>
                  <a:gd name="T52" fmla="*/ 101 w 557"/>
                  <a:gd name="T53" fmla="*/ 48 h 629"/>
                  <a:gd name="T54" fmla="*/ 87 w 557"/>
                  <a:gd name="T55" fmla="*/ 23 h 629"/>
                  <a:gd name="T56" fmla="*/ 67 w 557"/>
                  <a:gd name="T57" fmla="*/ 45 h 629"/>
                  <a:gd name="T58" fmla="*/ 17 w 557"/>
                  <a:gd name="T59" fmla="*/ 65 h 629"/>
                  <a:gd name="T60" fmla="*/ 5 w 557"/>
                  <a:gd name="T61" fmla="*/ 104 h 629"/>
                  <a:gd name="T62" fmla="*/ 0 w 557"/>
                  <a:gd name="T63" fmla="*/ 144 h 629"/>
                  <a:gd name="T64" fmla="*/ 23 w 557"/>
                  <a:gd name="T65" fmla="*/ 158 h 629"/>
                  <a:gd name="T66" fmla="*/ 39 w 557"/>
                  <a:gd name="T67" fmla="*/ 189 h 629"/>
                  <a:gd name="T68" fmla="*/ 92 w 557"/>
                  <a:gd name="T69" fmla="*/ 160 h 629"/>
                  <a:gd name="T70" fmla="*/ 143 w 557"/>
                  <a:gd name="T71" fmla="*/ 206 h 629"/>
                  <a:gd name="T72" fmla="*/ 166 w 557"/>
                  <a:gd name="T73" fmla="*/ 267 h 629"/>
                  <a:gd name="T74" fmla="*/ 205 w 557"/>
                  <a:gd name="T75" fmla="*/ 301 h 629"/>
                  <a:gd name="T76" fmla="*/ 255 w 557"/>
                  <a:gd name="T77" fmla="*/ 362 h 629"/>
                  <a:gd name="T78" fmla="*/ 334 w 557"/>
                  <a:gd name="T79" fmla="*/ 421 h 629"/>
                  <a:gd name="T80" fmla="*/ 359 w 557"/>
                  <a:gd name="T81" fmla="*/ 438 h 629"/>
                  <a:gd name="T82" fmla="*/ 379 w 557"/>
                  <a:gd name="T83" fmla="*/ 478 h 629"/>
                  <a:gd name="T84" fmla="*/ 410 w 557"/>
                  <a:gd name="T85" fmla="*/ 489 h 629"/>
                  <a:gd name="T86" fmla="*/ 421 w 557"/>
                  <a:gd name="T87" fmla="*/ 539 h 629"/>
                  <a:gd name="T88" fmla="*/ 412 w 557"/>
                  <a:gd name="T89" fmla="*/ 576 h 629"/>
                  <a:gd name="T90" fmla="*/ 404 w 557"/>
                  <a:gd name="T91" fmla="*/ 621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57" h="629">
                    <a:moveTo>
                      <a:pt x="404" y="621"/>
                    </a:moveTo>
                    <a:lnTo>
                      <a:pt x="412" y="629"/>
                    </a:lnTo>
                    <a:lnTo>
                      <a:pt x="426" y="621"/>
                    </a:lnTo>
                    <a:lnTo>
                      <a:pt x="443" y="598"/>
                    </a:lnTo>
                    <a:lnTo>
                      <a:pt x="451" y="565"/>
                    </a:lnTo>
                    <a:lnTo>
                      <a:pt x="460" y="562"/>
                    </a:lnTo>
                    <a:lnTo>
                      <a:pt x="466" y="567"/>
                    </a:lnTo>
                    <a:lnTo>
                      <a:pt x="477" y="556"/>
                    </a:lnTo>
                    <a:lnTo>
                      <a:pt x="474" y="542"/>
                    </a:lnTo>
                    <a:lnTo>
                      <a:pt x="479" y="531"/>
                    </a:lnTo>
                    <a:lnTo>
                      <a:pt x="477" y="525"/>
                    </a:lnTo>
                    <a:lnTo>
                      <a:pt x="463" y="514"/>
                    </a:lnTo>
                    <a:lnTo>
                      <a:pt x="458" y="514"/>
                    </a:lnTo>
                    <a:lnTo>
                      <a:pt x="460" y="508"/>
                    </a:lnTo>
                    <a:lnTo>
                      <a:pt x="449" y="511"/>
                    </a:lnTo>
                    <a:lnTo>
                      <a:pt x="443" y="506"/>
                    </a:lnTo>
                    <a:lnTo>
                      <a:pt x="443" y="500"/>
                    </a:lnTo>
                    <a:lnTo>
                      <a:pt x="460" y="489"/>
                    </a:lnTo>
                    <a:lnTo>
                      <a:pt x="468" y="478"/>
                    </a:lnTo>
                    <a:lnTo>
                      <a:pt x="468" y="460"/>
                    </a:lnTo>
                    <a:lnTo>
                      <a:pt x="477" y="458"/>
                    </a:lnTo>
                    <a:lnTo>
                      <a:pt x="505" y="472"/>
                    </a:lnTo>
                    <a:lnTo>
                      <a:pt x="516" y="475"/>
                    </a:lnTo>
                    <a:lnTo>
                      <a:pt x="530" y="494"/>
                    </a:lnTo>
                    <a:lnTo>
                      <a:pt x="536" y="506"/>
                    </a:lnTo>
                    <a:lnTo>
                      <a:pt x="544" y="506"/>
                    </a:lnTo>
                    <a:lnTo>
                      <a:pt x="553" y="494"/>
                    </a:lnTo>
                    <a:lnTo>
                      <a:pt x="557" y="483"/>
                    </a:lnTo>
                    <a:lnTo>
                      <a:pt x="547" y="463"/>
                    </a:lnTo>
                    <a:lnTo>
                      <a:pt x="536" y="452"/>
                    </a:lnTo>
                    <a:lnTo>
                      <a:pt x="525" y="452"/>
                    </a:lnTo>
                    <a:lnTo>
                      <a:pt x="525" y="450"/>
                    </a:lnTo>
                    <a:lnTo>
                      <a:pt x="519" y="450"/>
                    </a:lnTo>
                    <a:lnTo>
                      <a:pt x="491" y="421"/>
                    </a:lnTo>
                    <a:lnTo>
                      <a:pt x="477" y="424"/>
                    </a:lnTo>
                    <a:lnTo>
                      <a:pt x="460" y="402"/>
                    </a:lnTo>
                    <a:lnTo>
                      <a:pt x="449" y="399"/>
                    </a:lnTo>
                    <a:lnTo>
                      <a:pt x="432" y="382"/>
                    </a:lnTo>
                    <a:lnTo>
                      <a:pt x="423" y="376"/>
                    </a:lnTo>
                    <a:lnTo>
                      <a:pt x="429" y="371"/>
                    </a:lnTo>
                    <a:lnTo>
                      <a:pt x="438" y="368"/>
                    </a:lnTo>
                    <a:lnTo>
                      <a:pt x="426" y="359"/>
                    </a:lnTo>
                    <a:lnTo>
                      <a:pt x="412" y="365"/>
                    </a:lnTo>
                    <a:lnTo>
                      <a:pt x="401" y="359"/>
                    </a:lnTo>
                    <a:lnTo>
                      <a:pt x="370" y="334"/>
                    </a:lnTo>
                    <a:lnTo>
                      <a:pt x="367" y="323"/>
                    </a:lnTo>
                    <a:lnTo>
                      <a:pt x="356" y="320"/>
                    </a:lnTo>
                    <a:lnTo>
                      <a:pt x="345" y="312"/>
                    </a:lnTo>
                    <a:lnTo>
                      <a:pt x="317" y="250"/>
                    </a:lnTo>
                    <a:lnTo>
                      <a:pt x="308" y="242"/>
                    </a:lnTo>
                    <a:lnTo>
                      <a:pt x="286" y="222"/>
                    </a:lnTo>
                    <a:lnTo>
                      <a:pt x="261" y="183"/>
                    </a:lnTo>
                    <a:lnTo>
                      <a:pt x="261" y="160"/>
                    </a:lnTo>
                    <a:lnTo>
                      <a:pt x="275" y="152"/>
                    </a:lnTo>
                    <a:lnTo>
                      <a:pt x="275" y="140"/>
                    </a:lnTo>
                    <a:lnTo>
                      <a:pt x="264" y="130"/>
                    </a:lnTo>
                    <a:lnTo>
                      <a:pt x="258" y="124"/>
                    </a:lnTo>
                    <a:lnTo>
                      <a:pt x="261" y="115"/>
                    </a:lnTo>
                    <a:lnTo>
                      <a:pt x="272" y="110"/>
                    </a:lnTo>
                    <a:lnTo>
                      <a:pt x="306" y="102"/>
                    </a:lnTo>
                    <a:lnTo>
                      <a:pt x="320" y="93"/>
                    </a:lnTo>
                    <a:lnTo>
                      <a:pt x="331" y="82"/>
                    </a:lnTo>
                    <a:lnTo>
                      <a:pt x="328" y="53"/>
                    </a:lnTo>
                    <a:lnTo>
                      <a:pt x="331" y="43"/>
                    </a:lnTo>
                    <a:lnTo>
                      <a:pt x="314" y="40"/>
                    </a:lnTo>
                    <a:lnTo>
                      <a:pt x="278" y="31"/>
                    </a:lnTo>
                    <a:lnTo>
                      <a:pt x="272" y="23"/>
                    </a:lnTo>
                    <a:lnTo>
                      <a:pt x="270" y="20"/>
                    </a:lnTo>
                    <a:lnTo>
                      <a:pt x="270" y="12"/>
                    </a:lnTo>
                    <a:lnTo>
                      <a:pt x="267" y="3"/>
                    </a:lnTo>
                    <a:lnTo>
                      <a:pt x="247" y="0"/>
                    </a:lnTo>
                    <a:lnTo>
                      <a:pt x="199" y="3"/>
                    </a:lnTo>
                    <a:lnTo>
                      <a:pt x="194" y="15"/>
                    </a:lnTo>
                    <a:lnTo>
                      <a:pt x="177" y="17"/>
                    </a:lnTo>
                    <a:lnTo>
                      <a:pt x="166" y="40"/>
                    </a:lnTo>
                    <a:lnTo>
                      <a:pt x="166" y="48"/>
                    </a:lnTo>
                    <a:lnTo>
                      <a:pt x="155" y="40"/>
                    </a:lnTo>
                    <a:lnTo>
                      <a:pt x="137" y="37"/>
                    </a:lnTo>
                    <a:lnTo>
                      <a:pt x="127" y="43"/>
                    </a:lnTo>
                    <a:lnTo>
                      <a:pt x="118" y="59"/>
                    </a:lnTo>
                    <a:lnTo>
                      <a:pt x="101" y="48"/>
                    </a:lnTo>
                    <a:lnTo>
                      <a:pt x="104" y="31"/>
                    </a:lnTo>
                    <a:lnTo>
                      <a:pt x="99" y="20"/>
                    </a:lnTo>
                    <a:lnTo>
                      <a:pt x="87" y="23"/>
                    </a:lnTo>
                    <a:lnTo>
                      <a:pt x="84" y="37"/>
                    </a:lnTo>
                    <a:lnTo>
                      <a:pt x="76" y="45"/>
                    </a:lnTo>
                    <a:lnTo>
                      <a:pt x="67" y="45"/>
                    </a:lnTo>
                    <a:lnTo>
                      <a:pt x="28" y="40"/>
                    </a:lnTo>
                    <a:lnTo>
                      <a:pt x="14" y="51"/>
                    </a:lnTo>
                    <a:lnTo>
                      <a:pt x="17" y="65"/>
                    </a:lnTo>
                    <a:lnTo>
                      <a:pt x="20" y="76"/>
                    </a:lnTo>
                    <a:lnTo>
                      <a:pt x="0" y="93"/>
                    </a:lnTo>
                    <a:lnTo>
                      <a:pt x="5" y="104"/>
                    </a:lnTo>
                    <a:lnTo>
                      <a:pt x="11" y="110"/>
                    </a:lnTo>
                    <a:lnTo>
                      <a:pt x="0" y="124"/>
                    </a:lnTo>
                    <a:lnTo>
                      <a:pt x="0" y="144"/>
                    </a:lnTo>
                    <a:lnTo>
                      <a:pt x="5" y="152"/>
                    </a:lnTo>
                    <a:lnTo>
                      <a:pt x="17" y="152"/>
                    </a:lnTo>
                    <a:lnTo>
                      <a:pt x="23" y="158"/>
                    </a:lnTo>
                    <a:lnTo>
                      <a:pt x="28" y="172"/>
                    </a:lnTo>
                    <a:lnTo>
                      <a:pt x="28" y="186"/>
                    </a:lnTo>
                    <a:lnTo>
                      <a:pt x="39" y="189"/>
                    </a:lnTo>
                    <a:lnTo>
                      <a:pt x="48" y="186"/>
                    </a:lnTo>
                    <a:lnTo>
                      <a:pt x="79" y="155"/>
                    </a:lnTo>
                    <a:lnTo>
                      <a:pt x="92" y="160"/>
                    </a:lnTo>
                    <a:lnTo>
                      <a:pt x="120" y="175"/>
                    </a:lnTo>
                    <a:lnTo>
                      <a:pt x="140" y="189"/>
                    </a:lnTo>
                    <a:lnTo>
                      <a:pt x="143" y="206"/>
                    </a:lnTo>
                    <a:lnTo>
                      <a:pt x="155" y="217"/>
                    </a:lnTo>
                    <a:lnTo>
                      <a:pt x="160" y="237"/>
                    </a:lnTo>
                    <a:lnTo>
                      <a:pt x="166" y="267"/>
                    </a:lnTo>
                    <a:lnTo>
                      <a:pt x="174" y="281"/>
                    </a:lnTo>
                    <a:lnTo>
                      <a:pt x="185" y="293"/>
                    </a:lnTo>
                    <a:lnTo>
                      <a:pt x="205" y="301"/>
                    </a:lnTo>
                    <a:lnTo>
                      <a:pt x="222" y="328"/>
                    </a:lnTo>
                    <a:lnTo>
                      <a:pt x="239" y="351"/>
                    </a:lnTo>
                    <a:lnTo>
                      <a:pt x="255" y="362"/>
                    </a:lnTo>
                    <a:lnTo>
                      <a:pt x="286" y="399"/>
                    </a:lnTo>
                    <a:lnTo>
                      <a:pt x="308" y="399"/>
                    </a:lnTo>
                    <a:lnTo>
                      <a:pt x="334" y="421"/>
                    </a:lnTo>
                    <a:lnTo>
                      <a:pt x="334" y="444"/>
                    </a:lnTo>
                    <a:lnTo>
                      <a:pt x="342" y="450"/>
                    </a:lnTo>
                    <a:lnTo>
                      <a:pt x="359" y="438"/>
                    </a:lnTo>
                    <a:lnTo>
                      <a:pt x="362" y="450"/>
                    </a:lnTo>
                    <a:lnTo>
                      <a:pt x="362" y="463"/>
                    </a:lnTo>
                    <a:lnTo>
                      <a:pt x="379" y="478"/>
                    </a:lnTo>
                    <a:lnTo>
                      <a:pt x="384" y="486"/>
                    </a:lnTo>
                    <a:lnTo>
                      <a:pt x="407" y="480"/>
                    </a:lnTo>
                    <a:lnTo>
                      <a:pt x="410" y="489"/>
                    </a:lnTo>
                    <a:lnTo>
                      <a:pt x="407" y="508"/>
                    </a:lnTo>
                    <a:lnTo>
                      <a:pt x="418" y="525"/>
                    </a:lnTo>
                    <a:lnTo>
                      <a:pt x="421" y="539"/>
                    </a:lnTo>
                    <a:lnTo>
                      <a:pt x="426" y="553"/>
                    </a:lnTo>
                    <a:lnTo>
                      <a:pt x="423" y="565"/>
                    </a:lnTo>
                    <a:lnTo>
                      <a:pt x="412" y="576"/>
                    </a:lnTo>
                    <a:lnTo>
                      <a:pt x="410" y="590"/>
                    </a:lnTo>
                    <a:lnTo>
                      <a:pt x="401" y="606"/>
                    </a:lnTo>
                    <a:lnTo>
                      <a:pt x="404" y="621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5069" name="Freeform 77"/>
            <p:cNvSpPr>
              <a:spLocks/>
            </p:cNvSpPr>
            <p:nvPr/>
          </p:nvSpPr>
          <p:spPr bwMode="auto">
            <a:xfrm>
              <a:off x="734" y="2378"/>
              <a:ext cx="153" cy="108"/>
            </a:xfrm>
            <a:custGeom>
              <a:avLst/>
              <a:gdLst>
                <a:gd name="T0" fmla="*/ 118 w 225"/>
                <a:gd name="T1" fmla="*/ 28 h 147"/>
                <a:gd name="T2" fmla="*/ 107 w 225"/>
                <a:gd name="T3" fmla="*/ 18 h 147"/>
                <a:gd name="T4" fmla="*/ 108 w 225"/>
                <a:gd name="T5" fmla="*/ 14 h 147"/>
                <a:gd name="T6" fmla="*/ 101 w 225"/>
                <a:gd name="T7" fmla="*/ 8 h 147"/>
                <a:gd name="T8" fmla="*/ 95 w 225"/>
                <a:gd name="T9" fmla="*/ 0 h 147"/>
                <a:gd name="T10" fmla="*/ 88 w 225"/>
                <a:gd name="T11" fmla="*/ 8 h 147"/>
                <a:gd name="T12" fmla="*/ 84 w 225"/>
                <a:gd name="T13" fmla="*/ 5 h 147"/>
                <a:gd name="T14" fmla="*/ 76 w 225"/>
                <a:gd name="T15" fmla="*/ 13 h 147"/>
                <a:gd name="T16" fmla="*/ 76 w 225"/>
                <a:gd name="T17" fmla="*/ 16 h 147"/>
                <a:gd name="T18" fmla="*/ 66 w 225"/>
                <a:gd name="T19" fmla="*/ 21 h 147"/>
                <a:gd name="T20" fmla="*/ 41 w 225"/>
                <a:gd name="T21" fmla="*/ 41 h 147"/>
                <a:gd name="T22" fmla="*/ 34 w 225"/>
                <a:gd name="T23" fmla="*/ 49 h 147"/>
                <a:gd name="T24" fmla="*/ 34 w 225"/>
                <a:gd name="T25" fmla="*/ 59 h 147"/>
                <a:gd name="T26" fmla="*/ 25 w 225"/>
                <a:gd name="T27" fmla="*/ 62 h 147"/>
                <a:gd name="T28" fmla="*/ 7 w 225"/>
                <a:gd name="T29" fmla="*/ 81 h 147"/>
                <a:gd name="T30" fmla="*/ 7 w 225"/>
                <a:gd name="T31" fmla="*/ 88 h 147"/>
                <a:gd name="T32" fmla="*/ 0 w 225"/>
                <a:gd name="T33" fmla="*/ 97 h 147"/>
                <a:gd name="T34" fmla="*/ 3 w 225"/>
                <a:gd name="T35" fmla="*/ 106 h 147"/>
                <a:gd name="T36" fmla="*/ 11 w 225"/>
                <a:gd name="T37" fmla="*/ 101 h 147"/>
                <a:gd name="T38" fmla="*/ 19 w 225"/>
                <a:gd name="T39" fmla="*/ 92 h 147"/>
                <a:gd name="T40" fmla="*/ 32 w 225"/>
                <a:gd name="T41" fmla="*/ 90 h 147"/>
                <a:gd name="T42" fmla="*/ 41 w 225"/>
                <a:gd name="T43" fmla="*/ 92 h 147"/>
                <a:gd name="T44" fmla="*/ 44 w 225"/>
                <a:gd name="T45" fmla="*/ 106 h 147"/>
                <a:gd name="T46" fmla="*/ 42 w 225"/>
                <a:gd name="T47" fmla="*/ 116 h 147"/>
                <a:gd name="T48" fmla="*/ 48 w 225"/>
                <a:gd name="T49" fmla="*/ 123 h 147"/>
                <a:gd name="T50" fmla="*/ 54 w 225"/>
                <a:gd name="T51" fmla="*/ 128 h 147"/>
                <a:gd name="T52" fmla="*/ 69 w 225"/>
                <a:gd name="T53" fmla="*/ 129 h 147"/>
                <a:gd name="T54" fmla="*/ 100 w 225"/>
                <a:gd name="T55" fmla="*/ 133 h 147"/>
                <a:gd name="T56" fmla="*/ 107 w 225"/>
                <a:gd name="T57" fmla="*/ 129 h 147"/>
                <a:gd name="T58" fmla="*/ 111 w 225"/>
                <a:gd name="T59" fmla="*/ 123 h 147"/>
                <a:gd name="T60" fmla="*/ 114 w 225"/>
                <a:gd name="T61" fmla="*/ 110 h 147"/>
                <a:gd name="T62" fmla="*/ 126 w 225"/>
                <a:gd name="T63" fmla="*/ 110 h 147"/>
                <a:gd name="T64" fmla="*/ 129 w 225"/>
                <a:gd name="T65" fmla="*/ 118 h 147"/>
                <a:gd name="T66" fmla="*/ 129 w 225"/>
                <a:gd name="T67" fmla="*/ 137 h 147"/>
                <a:gd name="T68" fmla="*/ 144 w 225"/>
                <a:gd name="T69" fmla="*/ 147 h 147"/>
                <a:gd name="T70" fmla="*/ 154 w 225"/>
                <a:gd name="T71" fmla="*/ 130 h 147"/>
                <a:gd name="T72" fmla="*/ 166 w 225"/>
                <a:gd name="T73" fmla="*/ 125 h 147"/>
                <a:gd name="T74" fmla="*/ 179 w 225"/>
                <a:gd name="T75" fmla="*/ 126 h 147"/>
                <a:gd name="T76" fmla="*/ 188 w 225"/>
                <a:gd name="T77" fmla="*/ 131 h 147"/>
                <a:gd name="T78" fmla="*/ 192 w 225"/>
                <a:gd name="T79" fmla="*/ 136 h 147"/>
                <a:gd name="T80" fmla="*/ 195 w 225"/>
                <a:gd name="T81" fmla="*/ 122 h 147"/>
                <a:gd name="T82" fmla="*/ 203 w 225"/>
                <a:gd name="T83" fmla="*/ 105 h 147"/>
                <a:gd name="T84" fmla="*/ 219 w 225"/>
                <a:gd name="T85" fmla="*/ 102 h 147"/>
                <a:gd name="T86" fmla="*/ 225 w 225"/>
                <a:gd name="T87" fmla="*/ 91 h 147"/>
                <a:gd name="T88" fmla="*/ 219 w 225"/>
                <a:gd name="T89" fmla="*/ 82 h 147"/>
                <a:gd name="T90" fmla="*/ 212 w 225"/>
                <a:gd name="T91" fmla="*/ 78 h 147"/>
                <a:gd name="T92" fmla="*/ 191 w 225"/>
                <a:gd name="T93" fmla="*/ 75 h 147"/>
                <a:gd name="T94" fmla="*/ 190 w 225"/>
                <a:gd name="T95" fmla="*/ 64 h 147"/>
                <a:gd name="T96" fmla="*/ 190 w 225"/>
                <a:gd name="T97" fmla="*/ 53 h 147"/>
                <a:gd name="T98" fmla="*/ 190 w 225"/>
                <a:gd name="T99" fmla="*/ 44 h 147"/>
                <a:gd name="T100" fmla="*/ 177 w 225"/>
                <a:gd name="T101" fmla="*/ 38 h 147"/>
                <a:gd name="T102" fmla="*/ 170 w 225"/>
                <a:gd name="T103" fmla="*/ 41 h 147"/>
                <a:gd name="T104" fmla="*/ 159 w 225"/>
                <a:gd name="T105" fmla="*/ 32 h 147"/>
                <a:gd name="T106" fmla="*/ 157 w 225"/>
                <a:gd name="T107" fmla="*/ 26 h 147"/>
                <a:gd name="T108" fmla="*/ 153 w 225"/>
                <a:gd name="T109" fmla="*/ 19 h 147"/>
                <a:gd name="T110" fmla="*/ 153 w 225"/>
                <a:gd name="T111" fmla="*/ 16 h 147"/>
                <a:gd name="T112" fmla="*/ 141 w 225"/>
                <a:gd name="T113" fmla="*/ 13 h 147"/>
                <a:gd name="T114" fmla="*/ 136 w 225"/>
                <a:gd name="T115" fmla="*/ 18 h 147"/>
                <a:gd name="T116" fmla="*/ 128 w 225"/>
                <a:gd name="T117" fmla="*/ 24 h 147"/>
                <a:gd name="T118" fmla="*/ 118 w 225"/>
                <a:gd name="T119" fmla="*/ 28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5" h="147">
                  <a:moveTo>
                    <a:pt x="118" y="28"/>
                  </a:moveTo>
                  <a:lnTo>
                    <a:pt x="107" y="18"/>
                  </a:lnTo>
                  <a:lnTo>
                    <a:pt x="108" y="14"/>
                  </a:lnTo>
                  <a:lnTo>
                    <a:pt x="101" y="8"/>
                  </a:lnTo>
                  <a:lnTo>
                    <a:pt x="95" y="0"/>
                  </a:lnTo>
                  <a:lnTo>
                    <a:pt x="88" y="8"/>
                  </a:lnTo>
                  <a:lnTo>
                    <a:pt x="84" y="5"/>
                  </a:lnTo>
                  <a:lnTo>
                    <a:pt x="76" y="13"/>
                  </a:lnTo>
                  <a:lnTo>
                    <a:pt x="76" y="16"/>
                  </a:lnTo>
                  <a:lnTo>
                    <a:pt x="66" y="21"/>
                  </a:lnTo>
                  <a:lnTo>
                    <a:pt x="41" y="41"/>
                  </a:lnTo>
                  <a:lnTo>
                    <a:pt x="34" y="49"/>
                  </a:lnTo>
                  <a:lnTo>
                    <a:pt x="34" y="59"/>
                  </a:lnTo>
                  <a:lnTo>
                    <a:pt x="25" y="62"/>
                  </a:lnTo>
                  <a:lnTo>
                    <a:pt x="7" y="81"/>
                  </a:lnTo>
                  <a:lnTo>
                    <a:pt x="7" y="88"/>
                  </a:lnTo>
                  <a:lnTo>
                    <a:pt x="0" y="97"/>
                  </a:lnTo>
                  <a:lnTo>
                    <a:pt x="3" y="106"/>
                  </a:lnTo>
                  <a:lnTo>
                    <a:pt x="11" y="101"/>
                  </a:lnTo>
                  <a:lnTo>
                    <a:pt x="19" y="92"/>
                  </a:lnTo>
                  <a:lnTo>
                    <a:pt x="32" y="90"/>
                  </a:lnTo>
                  <a:lnTo>
                    <a:pt x="41" y="92"/>
                  </a:lnTo>
                  <a:lnTo>
                    <a:pt x="44" y="106"/>
                  </a:lnTo>
                  <a:lnTo>
                    <a:pt x="42" y="116"/>
                  </a:lnTo>
                  <a:lnTo>
                    <a:pt x="48" y="123"/>
                  </a:lnTo>
                  <a:lnTo>
                    <a:pt x="54" y="128"/>
                  </a:lnTo>
                  <a:lnTo>
                    <a:pt x="69" y="129"/>
                  </a:lnTo>
                  <a:lnTo>
                    <a:pt x="100" y="133"/>
                  </a:lnTo>
                  <a:lnTo>
                    <a:pt x="107" y="129"/>
                  </a:lnTo>
                  <a:lnTo>
                    <a:pt x="111" y="123"/>
                  </a:lnTo>
                  <a:lnTo>
                    <a:pt x="114" y="110"/>
                  </a:lnTo>
                  <a:lnTo>
                    <a:pt x="126" y="110"/>
                  </a:lnTo>
                  <a:lnTo>
                    <a:pt x="129" y="118"/>
                  </a:lnTo>
                  <a:lnTo>
                    <a:pt x="129" y="137"/>
                  </a:lnTo>
                  <a:lnTo>
                    <a:pt x="144" y="147"/>
                  </a:lnTo>
                  <a:lnTo>
                    <a:pt x="154" y="130"/>
                  </a:lnTo>
                  <a:lnTo>
                    <a:pt x="166" y="125"/>
                  </a:lnTo>
                  <a:lnTo>
                    <a:pt x="179" y="126"/>
                  </a:lnTo>
                  <a:lnTo>
                    <a:pt x="188" y="131"/>
                  </a:lnTo>
                  <a:lnTo>
                    <a:pt x="192" y="136"/>
                  </a:lnTo>
                  <a:lnTo>
                    <a:pt x="195" y="122"/>
                  </a:lnTo>
                  <a:lnTo>
                    <a:pt x="203" y="105"/>
                  </a:lnTo>
                  <a:lnTo>
                    <a:pt x="219" y="102"/>
                  </a:lnTo>
                  <a:lnTo>
                    <a:pt x="225" y="91"/>
                  </a:lnTo>
                  <a:lnTo>
                    <a:pt x="219" y="82"/>
                  </a:lnTo>
                  <a:lnTo>
                    <a:pt x="212" y="78"/>
                  </a:lnTo>
                  <a:lnTo>
                    <a:pt x="191" y="75"/>
                  </a:lnTo>
                  <a:lnTo>
                    <a:pt x="190" y="64"/>
                  </a:lnTo>
                  <a:lnTo>
                    <a:pt x="190" y="53"/>
                  </a:lnTo>
                  <a:lnTo>
                    <a:pt x="190" y="44"/>
                  </a:lnTo>
                  <a:lnTo>
                    <a:pt x="177" y="38"/>
                  </a:lnTo>
                  <a:lnTo>
                    <a:pt x="170" y="41"/>
                  </a:lnTo>
                  <a:lnTo>
                    <a:pt x="159" y="32"/>
                  </a:lnTo>
                  <a:lnTo>
                    <a:pt x="157" y="26"/>
                  </a:lnTo>
                  <a:lnTo>
                    <a:pt x="153" y="19"/>
                  </a:lnTo>
                  <a:lnTo>
                    <a:pt x="153" y="16"/>
                  </a:lnTo>
                  <a:lnTo>
                    <a:pt x="141" y="13"/>
                  </a:lnTo>
                  <a:lnTo>
                    <a:pt x="136" y="18"/>
                  </a:lnTo>
                  <a:lnTo>
                    <a:pt x="128" y="24"/>
                  </a:lnTo>
                  <a:lnTo>
                    <a:pt x="118" y="28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0" name="Freeform 78"/>
            <p:cNvSpPr>
              <a:spLocks/>
            </p:cNvSpPr>
            <p:nvPr/>
          </p:nvSpPr>
          <p:spPr bwMode="auto">
            <a:xfrm>
              <a:off x="857" y="2365"/>
              <a:ext cx="233" cy="115"/>
            </a:xfrm>
            <a:custGeom>
              <a:avLst/>
              <a:gdLst>
                <a:gd name="T0" fmla="*/ 14 w 342"/>
                <a:gd name="T1" fmla="*/ 55 h 156"/>
                <a:gd name="T2" fmla="*/ 27 w 342"/>
                <a:gd name="T3" fmla="*/ 62 h 156"/>
                <a:gd name="T4" fmla="*/ 48 w 342"/>
                <a:gd name="T5" fmla="*/ 61 h 156"/>
                <a:gd name="T6" fmla="*/ 67 w 342"/>
                <a:gd name="T7" fmla="*/ 59 h 156"/>
                <a:gd name="T8" fmla="*/ 89 w 342"/>
                <a:gd name="T9" fmla="*/ 67 h 156"/>
                <a:gd name="T10" fmla="*/ 105 w 342"/>
                <a:gd name="T11" fmla="*/ 64 h 156"/>
                <a:gd name="T12" fmla="*/ 130 w 342"/>
                <a:gd name="T13" fmla="*/ 61 h 156"/>
                <a:gd name="T14" fmla="*/ 158 w 342"/>
                <a:gd name="T15" fmla="*/ 76 h 156"/>
                <a:gd name="T16" fmla="*/ 172 w 342"/>
                <a:gd name="T17" fmla="*/ 61 h 156"/>
                <a:gd name="T18" fmla="*/ 161 w 342"/>
                <a:gd name="T19" fmla="*/ 30 h 156"/>
                <a:gd name="T20" fmla="*/ 208 w 342"/>
                <a:gd name="T21" fmla="*/ 4 h 156"/>
                <a:gd name="T22" fmla="*/ 220 w 342"/>
                <a:gd name="T23" fmla="*/ 15 h 156"/>
                <a:gd name="T24" fmla="*/ 255 w 342"/>
                <a:gd name="T25" fmla="*/ 1 h 156"/>
                <a:gd name="T26" fmla="*/ 292 w 342"/>
                <a:gd name="T27" fmla="*/ 13 h 156"/>
                <a:gd name="T28" fmla="*/ 315 w 342"/>
                <a:gd name="T29" fmla="*/ 6 h 156"/>
                <a:gd name="T30" fmla="*/ 334 w 342"/>
                <a:gd name="T31" fmla="*/ 39 h 156"/>
                <a:gd name="T32" fmla="*/ 340 w 342"/>
                <a:gd name="T33" fmla="*/ 62 h 156"/>
                <a:gd name="T34" fmla="*/ 324 w 342"/>
                <a:gd name="T35" fmla="*/ 76 h 156"/>
                <a:gd name="T36" fmla="*/ 326 w 342"/>
                <a:gd name="T37" fmla="*/ 91 h 156"/>
                <a:gd name="T38" fmla="*/ 320 w 342"/>
                <a:gd name="T39" fmla="*/ 112 h 156"/>
                <a:gd name="T40" fmla="*/ 303 w 342"/>
                <a:gd name="T41" fmla="*/ 130 h 156"/>
                <a:gd name="T42" fmla="*/ 288 w 342"/>
                <a:gd name="T43" fmla="*/ 143 h 156"/>
                <a:gd name="T44" fmla="*/ 250 w 342"/>
                <a:gd name="T45" fmla="*/ 145 h 156"/>
                <a:gd name="T46" fmla="*/ 219 w 342"/>
                <a:gd name="T47" fmla="*/ 156 h 156"/>
                <a:gd name="T48" fmla="*/ 167 w 342"/>
                <a:gd name="T49" fmla="*/ 145 h 156"/>
                <a:gd name="T50" fmla="*/ 117 w 342"/>
                <a:gd name="T51" fmla="*/ 125 h 156"/>
                <a:gd name="T52" fmla="*/ 114 w 342"/>
                <a:gd name="T53" fmla="*/ 107 h 156"/>
                <a:gd name="T54" fmla="*/ 81 w 342"/>
                <a:gd name="T55" fmla="*/ 105 h 156"/>
                <a:gd name="T56" fmla="*/ 39 w 342"/>
                <a:gd name="T57" fmla="*/ 100 h 156"/>
                <a:gd name="T58" fmla="*/ 21 w 342"/>
                <a:gd name="T59" fmla="*/ 93 h 156"/>
                <a:gd name="T60" fmla="*/ 10 w 342"/>
                <a:gd name="T61" fmla="*/ 80 h 156"/>
                <a:gd name="T62" fmla="*/ 0 w 342"/>
                <a:gd name="T63" fmla="*/ 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42" h="156">
                  <a:moveTo>
                    <a:pt x="0" y="56"/>
                  </a:moveTo>
                  <a:lnTo>
                    <a:pt x="14" y="55"/>
                  </a:lnTo>
                  <a:lnTo>
                    <a:pt x="20" y="53"/>
                  </a:lnTo>
                  <a:lnTo>
                    <a:pt x="27" y="62"/>
                  </a:lnTo>
                  <a:lnTo>
                    <a:pt x="36" y="59"/>
                  </a:lnTo>
                  <a:lnTo>
                    <a:pt x="48" y="61"/>
                  </a:lnTo>
                  <a:lnTo>
                    <a:pt x="55" y="66"/>
                  </a:lnTo>
                  <a:lnTo>
                    <a:pt x="67" y="59"/>
                  </a:lnTo>
                  <a:lnTo>
                    <a:pt x="83" y="60"/>
                  </a:lnTo>
                  <a:lnTo>
                    <a:pt x="89" y="67"/>
                  </a:lnTo>
                  <a:lnTo>
                    <a:pt x="99" y="69"/>
                  </a:lnTo>
                  <a:lnTo>
                    <a:pt x="105" y="64"/>
                  </a:lnTo>
                  <a:lnTo>
                    <a:pt x="122" y="61"/>
                  </a:lnTo>
                  <a:lnTo>
                    <a:pt x="130" y="61"/>
                  </a:lnTo>
                  <a:lnTo>
                    <a:pt x="143" y="66"/>
                  </a:lnTo>
                  <a:lnTo>
                    <a:pt x="158" y="76"/>
                  </a:lnTo>
                  <a:lnTo>
                    <a:pt x="170" y="71"/>
                  </a:lnTo>
                  <a:lnTo>
                    <a:pt x="172" y="61"/>
                  </a:lnTo>
                  <a:lnTo>
                    <a:pt x="164" y="48"/>
                  </a:lnTo>
                  <a:lnTo>
                    <a:pt x="161" y="30"/>
                  </a:lnTo>
                  <a:lnTo>
                    <a:pt x="199" y="4"/>
                  </a:lnTo>
                  <a:lnTo>
                    <a:pt x="208" y="4"/>
                  </a:lnTo>
                  <a:lnTo>
                    <a:pt x="209" y="13"/>
                  </a:lnTo>
                  <a:lnTo>
                    <a:pt x="220" y="15"/>
                  </a:lnTo>
                  <a:lnTo>
                    <a:pt x="245" y="12"/>
                  </a:lnTo>
                  <a:lnTo>
                    <a:pt x="255" y="1"/>
                  </a:lnTo>
                  <a:lnTo>
                    <a:pt x="285" y="0"/>
                  </a:lnTo>
                  <a:lnTo>
                    <a:pt x="292" y="13"/>
                  </a:lnTo>
                  <a:lnTo>
                    <a:pt x="304" y="13"/>
                  </a:lnTo>
                  <a:lnTo>
                    <a:pt x="315" y="6"/>
                  </a:lnTo>
                  <a:lnTo>
                    <a:pt x="334" y="18"/>
                  </a:lnTo>
                  <a:lnTo>
                    <a:pt x="334" y="39"/>
                  </a:lnTo>
                  <a:lnTo>
                    <a:pt x="342" y="48"/>
                  </a:lnTo>
                  <a:lnTo>
                    <a:pt x="340" y="62"/>
                  </a:lnTo>
                  <a:lnTo>
                    <a:pt x="334" y="76"/>
                  </a:lnTo>
                  <a:lnTo>
                    <a:pt x="324" y="76"/>
                  </a:lnTo>
                  <a:lnTo>
                    <a:pt x="320" y="80"/>
                  </a:lnTo>
                  <a:lnTo>
                    <a:pt x="326" y="91"/>
                  </a:lnTo>
                  <a:lnTo>
                    <a:pt x="326" y="102"/>
                  </a:lnTo>
                  <a:lnTo>
                    <a:pt x="320" y="112"/>
                  </a:lnTo>
                  <a:lnTo>
                    <a:pt x="304" y="120"/>
                  </a:lnTo>
                  <a:lnTo>
                    <a:pt x="303" y="130"/>
                  </a:lnTo>
                  <a:lnTo>
                    <a:pt x="303" y="140"/>
                  </a:lnTo>
                  <a:lnTo>
                    <a:pt x="288" y="143"/>
                  </a:lnTo>
                  <a:lnTo>
                    <a:pt x="262" y="142"/>
                  </a:lnTo>
                  <a:lnTo>
                    <a:pt x="250" y="145"/>
                  </a:lnTo>
                  <a:lnTo>
                    <a:pt x="228" y="145"/>
                  </a:lnTo>
                  <a:lnTo>
                    <a:pt x="219" y="156"/>
                  </a:lnTo>
                  <a:lnTo>
                    <a:pt x="184" y="145"/>
                  </a:lnTo>
                  <a:lnTo>
                    <a:pt x="167" y="145"/>
                  </a:lnTo>
                  <a:lnTo>
                    <a:pt x="123" y="136"/>
                  </a:lnTo>
                  <a:lnTo>
                    <a:pt x="117" y="125"/>
                  </a:lnTo>
                  <a:lnTo>
                    <a:pt x="117" y="114"/>
                  </a:lnTo>
                  <a:lnTo>
                    <a:pt x="114" y="107"/>
                  </a:lnTo>
                  <a:lnTo>
                    <a:pt x="108" y="104"/>
                  </a:lnTo>
                  <a:lnTo>
                    <a:pt x="81" y="105"/>
                  </a:lnTo>
                  <a:lnTo>
                    <a:pt x="43" y="109"/>
                  </a:lnTo>
                  <a:lnTo>
                    <a:pt x="39" y="100"/>
                  </a:lnTo>
                  <a:lnTo>
                    <a:pt x="33" y="97"/>
                  </a:lnTo>
                  <a:lnTo>
                    <a:pt x="21" y="93"/>
                  </a:lnTo>
                  <a:lnTo>
                    <a:pt x="10" y="90"/>
                  </a:lnTo>
                  <a:lnTo>
                    <a:pt x="10" y="80"/>
                  </a:lnTo>
                  <a:lnTo>
                    <a:pt x="10" y="64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1" name="Freeform 79"/>
            <p:cNvSpPr>
              <a:spLocks/>
            </p:cNvSpPr>
            <p:nvPr/>
          </p:nvSpPr>
          <p:spPr bwMode="auto">
            <a:xfrm>
              <a:off x="969" y="2469"/>
              <a:ext cx="102" cy="65"/>
            </a:xfrm>
            <a:custGeom>
              <a:avLst/>
              <a:gdLst>
                <a:gd name="T0" fmla="*/ 13 w 150"/>
                <a:gd name="T1" fmla="*/ 48 h 87"/>
                <a:gd name="T2" fmla="*/ 28 w 150"/>
                <a:gd name="T3" fmla="*/ 63 h 87"/>
                <a:gd name="T4" fmla="*/ 24 w 150"/>
                <a:gd name="T5" fmla="*/ 70 h 87"/>
                <a:gd name="T6" fmla="*/ 17 w 150"/>
                <a:gd name="T7" fmla="*/ 76 h 87"/>
                <a:gd name="T8" fmla="*/ 9 w 150"/>
                <a:gd name="T9" fmla="*/ 77 h 87"/>
                <a:gd name="T10" fmla="*/ 0 w 150"/>
                <a:gd name="T11" fmla="*/ 79 h 87"/>
                <a:gd name="T12" fmla="*/ 16 w 150"/>
                <a:gd name="T13" fmla="*/ 86 h 87"/>
                <a:gd name="T14" fmla="*/ 22 w 150"/>
                <a:gd name="T15" fmla="*/ 87 h 87"/>
                <a:gd name="T16" fmla="*/ 41 w 150"/>
                <a:gd name="T17" fmla="*/ 76 h 87"/>
                <a:gd name="T18" fmla="*/ 82 w 150"/>
                <a:gd name="T19" fmla="*/ 86 h 87"/>
                <a:gd name="T20" fmla="*/ 109 w 150"/>
                <a:gd name="T21" fmla="*/ 56 h 87"/>
                <a:gd name="T22" fmla="*/ 115 w 150"/>
                <a:gd name="T23" fmla="*/ 43 h 87"/>
                <a:gd name="T24" fmla="*/ 120 w 150"/>
                <a:gd name="T25" fmla="*/ 39 h 87"/>
                <a:gd name="T26" fmla="*/ 135 w 150"/>
                <a:gd name="T27" fmla="*/ 41 h 87"/>
                <a:gd name="T28" fmla="*/ 150 w 150"/>
                <a:gd name="T29" fmla="*/ 23 h 87"/>
                <a:gd name="T30" fmla="*/ 149 w 150"/>
                <a:gd name="T31" fmla="*/ 11 h 87"/>
                <a:gd name="T32" fmla="*/ 138 w 150"/>
                <a:gd name="T33" fmla="*/ 0 h 87"/>
                <a:gd name="T34" fmla="*/ 131 w 150"/>
                <a:gd name="T35" fmla="*/ 1 h 87"/>
                <a:gd name="T36" fmla="*/ 124 w 150"/>
                <a:gd name="T37" fmla="*/ 4 h 87"/>
                <a:gd name="T38" fmla="*/ 110 w 150"/>
                <a:gd name="T39" fmla="*/ 1 h 87"/>
                <a:gd name="T40" fmla="*/ 97 w 150"/>
                <a:gd name="T41" fmla="*/ 1 h 87"/>
                <a:gd name="T42" fmla="*/ 83 w 150"/>
                <a:gd name="T43" fmla="*/ 5 h 87"/>
                <a:gd name="T44" fmla="*/ 64 w 150"/>
                <a:gd name="T45" fmla="*/ 4 h 87"/>
                <a:gd name="T46" fmla="*/ 56 w 150"/>
                <a:gd name="T47" fmla="*/ 15 h 87"/>
                <a:gd name="T48" fmla="*/ 24 w 150"/>
                <a:gd name="T49" fmla="*/ 5 h 87"/>
                <a:gd name="T50" fmla="*/ 12 w 150"/>
                <a:gd name="T51" fmla="*/ 5 h 87"/>
                <a:gd name="T52" fmla="*/ 12 w 150"/>
                <a:gd name="T53" fmla="*/ 24 h 87"/>
                <a:gd name="T54" fmla="*/ 13 w 150"/>
                <a:gd name="T55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50" h="87">
                  <a:moveTo>
                    <a:pt x="13" y="48"/>
                  </a:moveTo>
                  <a:lnTo>
                    <a:pt x="28" y="63"/>
                  </a:lnTo>
                  <a:lnTo>
                    <a:pt x="24" y="70"/>
                  </a:lnTo>
                  <a:lnTo>
                    <a:pt x="17" y="76"/>
                  </a:lnTo>
                  <a:lnTo>
                    <a:pt x="9" y="77"/>
                  </a:lnTo>
                  <a:lnTo>
                    <a:pt x="0" y="79"/>
                  </a:lnTo>
                  <a:lnTo>
                    <a:pt x="16" y="86"/>
                  </a:lnTo>
                  <a:lnTo>
                    <a:pt x="22" y="87"/>
                  </a:lnTo>
                  <a:lnTo>
                    <a:pt x="41" y="76"/>
                  </a:lnTo>
                  <a:lnTo>
                    <a:pt x="82" y="86"/>
                  </a:lnTo>
                  <a:lnTo>
                    <a:pt x="109" y="56"/>
                  </a:lnTo>
                  <a:lnTo>
                    <a:pt x="115" y="43"/>
                  </a:lnTo>
                  <a:lnTo>
                    <a:pt x="120" y="39"/>
                  </a:lnTo>
                  <a:lnTo>
                    <a:pt x="135" y="41"/>
                  </a:lnTo>
                  <a:lnTo>
                    <a:pt x="150" y="23"/>
                  </a:lnTo>
                  <a:lnTo>
                    <a:pt x="149" y="11"/>
                  </a:lnTo>
                  <a:lnTo>
                    <a:pt x="138" y="0"/>
                  </a:lnTo>
                  <a:lnTo>
                    <a:pt x="131" y="1"/>
                  </a:lnTo>
                  <a:lnTo>
                    <a:pt x="124" y="4"/>
                  </a:lnTo>
                  <a:lnTo>
                    <a:pt x="110" y="1"/>
                  </a:lnTo>
                  <a:lnTo>
                    <a:pt x="97" y="1"/>
                  </a:lnTo>
                  <a:lnTo>
                    <a:pt x="83" y="5"/>
                  </a:lnTo>
                  <a:lnTo>
                    <a:pt x="64" y="4"/>
                  </a:lnTo>
                  <a:lnTo>
                    <a:pt x="56" y="15"/>
                  </a:lnTo>
                  <a:lnTo>
                    <a:pt x="24" y="5"/>
                  </a:lnTo>
                  <a:lnTo>
                    <a:pt x="12" y="5"/>
                  </a:lnTo>
                  <a:lnTo>
                    <a:pt x="12" y="24"/>
                  </a:lnTo>
                  <a:lnTo>
                    <a:pt x="13" y="48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2" name="Freeform 80"/>
            <p:cNvSpPr>
              <a:spLocks/>
            </p:cNvSpPr>
            <p:nvPr/>
          </p:nvSpPr>
          <p:spPr bwMode="auto">
            <a:xfrm>
              <a:off x="683" y="2178"/>
              <a:ext cx="108" cy="104"/>
            </a:xfrm>
            <a:custGeom>
              <a:avLst/>
              <a:gdLst>
                <a:gd name="T0" fmla="*/ 0 w 158"/>
                <a:gd name="T1" fmla="*/ 25 h 140"/>
                <a:gd name="T2" fmla="*/ 4 w 158"/>
                <a:gd name="T3" fmla="*/ 20 h 140"/>
                <a:gd name="T4" fmla="*/ 2 w 158"/>
                <a:gd name="T5" fmla="*/ 13 h 140"/>
                <a:gd name="T6" fmla="*/ 26 w 158"/>
                <a:gd name="T7" fmla="*/ 0 h 140"/>
                <a:gd name="T8" fmla="*/ 29 w 158"/>
                <a:gd name="T9" fmla="*/ 4 h 140"/>
                <a:gd name="T10" fmla="*/ 46 w 158"/>
                <a:gd name="T11" fmla="*/ 1 h 140"/>
                <a:gd name="T12" fmla="*/ 60 w 158"/>
                <a:gd name="T13" fmla="*/ 2 h 140"/>
                <a:gd name="T14" fmla="*/ 54 w 158"/>
                <a:gd name="T15" fmla="*/ 9 h 140"/>
                <a:gd name="T16" fmla="*/ 57 w 158"/>
                <a:gd name="T17" fmla="*/ 18 h 140"/>
                <a:gd name="T18" fmla="*/ 69 w 158"/>
                <a:gd name="T19" fmla="*/ 22 h 140"/>
                <a:gd name="T20" fmla="*/ 79 w 158"/>
                <a:gd name="T21" fmla="*/ 21 h 140"/>
                <a:gd name="T22" fmla="*/ 88 w 158"/>
                <a:gd name="T23" fmla="*/ 14 h 140"/>
                <a:gd name="T24" fmla="*/ 104 w 158"/>
                <a:gd name="T25" fmla="*/ 13 h 140"/>
                <a:gd name="T26" fmla="*/ 108 w 158"/>
                <a:gd name="T27" fmla="*/ 19 h 140"/>
                <a:gd name="T28" fmla="*/ 117 w 158"/>
                <a:gd name="T29" fmla="*/ 24 h 140"/>
                <a:gd name="T30" fmla="*/ 130 w 158"/>
                <a:gd name="T31" fmla="*/ 25 h 140"/>
                <a:gd name="T32" fmla="*/ 128 w 158"/>
                <a:gd name="T33" fmla="*/ 35 h 140"/>
                <a:gd name="T34" fmla="*/ 129 w 158"/>
                <a:gd name="T35" fmla="*/ 57 h 140"/>
                <a:gd name="T36" fmla="*/ 131 w 158"/>
                <a:gd name="T37" fmla="*/ 70 h 140"/>
                <a:gd name="T38" fmla="*/ 145 w 158"/>
                <a:gd name="T39" fmla="*/ 68 h 140"/>
                <a:gd name="T40" fmla="*/ 150 w 158"/>
                <a:gd name="T41" fmla="*/ 77 h 140"/>
                <a:gd name="T42" fmla="*/ 151 w 158"/>
                <a:gd name="T43" fmla="*/ 85 h 140"/>
                <a:gd name="T44" fmla="*/ 158 w 158"/>
                <a:gd name="T45" fmla="*/ 95 h 140"/>
                <a:gd name="T46" fmla="*/ 149 w 158"/>
                <a:gd name="T47" fmla="*/ 103 h 140"/>
                <a:gd name="T48" fmla="*/ 141 w 158"/>
                <a:gd name="T49" fmla="*/ 109 h 140"/>
                <a:gd name="T50" fmla="*/ 132 w 158"/>
                <a:gd name="T51" fmla="*/ 109 h 140"/>
                <a:gd name="T52" fmla="*/ 121 w 158"/>
                <a:gd name="T53" fmla="*/ 112 h 140"/>
                <a:gd name="T54" fmla="*/ 121 w 158"/>
                <a:gd name="T55" fmla="*/ 123 h 140"/>
                <a:gd name="T56" fmla="*/ 116 w 158"/>
                <a:gd name="T57" fmla="*/ 131 h 140"/>
                <a:gd name="T58" fmla="*/ 105 w 158"/>
                <a:gd name="T59" fmla="*/ 140 h 140"/>
                <a:gd name="T60" fmla="*/ 86 w 158"/>
                <a:gd name="T61" fmla="*/ 126 h 140"/>
                <a:gd name="T62" fmla="*/ 81 w 158"/>
                <a:gd name="T63" fmla="*/ 113 h 140"/>
                <a:gd name="T64" fmla="*/ 64 w 158"/>
                <a:gd name="T65" fmla="*/ 109 h 140"/>
                <a:gd name="T66" fmla="*/ 58 w 158"/>
                <a:gd name="T67" fmla="*/ 92 h 140"/>
                <a:gd name="T68" fmla="*/ 46 w 158"/>
                <a:gd name="T69" fmla="*/ 82 h 140"/>
                <a:gd name="T70" fmla="*/ 41 w 158"/>
                <a:gd name="T71" fmla="*/ 70 h 140"/>
                <a:gd name="T72" fmla="*/ 32 w 158"/>
                <a:gd name="T73" fmla="*/ 58 h 140"/>
                <a:gd name="T74" fmla="*/ 25 w 158"/>
                <a:gd name="T75" fmla="*/ 46 h 140"/>
                <a:gd name="T76" fmla="*/ 12 w 158"/>
                <a:gd name="T77" fmla="*/ 37 h 140"/>
                <a:gd name="T78" fmla="*/ 0 w 158"/>
                <a:gd name="T79" fmla="*/ 25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8" h="140">
                  <a:moveTo>
                    <a:pt x="0" y="25"/>
                  </a:moveTo>
                  <a:lnTo>
                    <a:pt x="4" y="20"/>
                  </a:lnTo>
                  <a:lnTo>
                    <a:pt x="2" y="13"/>
                  </a:lnTo>
                  <a:lnTo>
                    <a:pt x="26" y="0"/>
                  </a:lnTo>
                  <a:lnTo>
                    <a:pt x="29" y="4"/>
                  </a:lnTo>
                  <a:lnTo>
                    <a:pt x="46" y="1"/>
                  </a:lnTo>
                  <a:lnTo>
                    <a:pt x="60" y="2"/>
                  </a:lnTo>
                  <a:lnTo>
                    <a:pt x="54" y="9"/>
                  </a:lnTo>
                  <a:lnTo>
                    <a:pt x="57" y="18"/>
                  </a:lnTo>
                  <a:lnTo>
                    <a:pt x="69" y="22"/>
                  </a:lnTo>
                  <a:lnTo>
                    <a:pt x="79" y="21"/>
                  </a:lnTo>
                  <a:lnTo>
                    <a:pt x="88" y="14"/>
                  </a:lnTo>
                  <a:lnTo>
                    <a:pt x="104" y="13"/>
                  </a:lnTo>
                  <a:lnTo>
                    <a:pt x="108" y="19"/>
                  </a:lnTo>
                  <a:lnTo>
                    <a:pt x="117" y="24"/>
                  </a:lnTo>
                  <a:lnTo>
                    <a:pt x="130" y="25"/>
                  </a:lnTo>
                  <a:lnTo>
                    <a:pt x="128" y="35"/>
                  </a:lnTo>
                  <a:lnTo>
                    <a:pt x="129" y="57"/>
                  </a:lnTo>
                  <a:lnTo>
                    <a:pt x="131" y="70"/>
                  </a:lnTo>
                  <a:lnTo>
                    <a:pt x="145" y="68"/>
                  </a:lnTo>
                  <a:lnTo>
                    <a:pt x="150" y="77"/>
                  </a:lnTo>
                  <a:lnTo>
                    <a:pt x="151" y="85"/>
                  </a:lnTo>
                  <a:lnTo>
                    <a:pt x="158" y="95"/>
                  </a:lnTo>
                  <a:lnTo>
                    <a:pt x="149" y="103"/>
                  </a:lnTo>
                  <a:lnTo>
                    <a:pt x="141" y="109"/>
                  </a:lnTo>
                  <a:lnTo>
                    <a:pt x="132" y="109"/>
                  </a:lnTo>
                  <a:lnTo>
                    <a:pt x="121" y="112"/>
                  </a:lnTo>
                  <a:lnTo>
                    <a:pt x="121" y="123"/>
                  </a:lnTo>
                  <a:lnTo>
                    <a:pt x="116" y="131"/>
                  </a:lnTo>
                  <a:lnTo>
                    <a:pt x="105" y="140"/>
                  </a:lnTo>
                  <a:lnTo>
                    <a:pt x="86" y="126"/>
                  </a:lnTo>
                  <a:lnTo>
                    <a:pt x="81" y="113"/>
                  </a:lnTo>
                  <a:lnTo>
                    <a:pt x="64" y="109"/>
                  </a:lnTo>
                  <a:lnTo>
                    <a:pt x="58" y="92"/>
                  </a:lnTo>
                  <a:lnTo>
                    <a:pt x="46" y="82"/>
                  </a:lnTo>
                  <a:lnTo>
                    <a:pt x="41" y="70"/>
                  </a:lnTo>
                  <a:lnTo>
                    <a:pt x="32" y="58"/>
                  </a:lnTo>
                  <a:lnTo>
                    <a:pt x="25" y="46"/>
                  </a:lnTo>
                  <a:lnTo>
                    <a:pt x="12" y="37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3" name="Freeform 81"/>
            <p:cNvSpPr>
              <a:spLocks/>
            </p:cNvSpPr>
            <p:nvPr/>
          </p:nvSpPr>
          <p:spPr bwMode="auto">
            <a:xfrm>
              <a:off x="756" y="2259"/>
              <a:ext cx="30" cy="40"/>
            </a:xfrm>
            <a:custGeom>
              <a:avLst/>
              <a:gdLst>
                <a:gd name="T0" fmla="*/ 31 w 44"/>
                <a:gd name="T1" fmla="*/ 54 h 54"/>
                <a:gd name="T2" fmla="*/ 34 w 44"/>
                <a:gd name="T3" fmla="*/ 36 h 54"/>
                <a:gd name="T4" fmla="*/ 44 w 44"/>
                <a:gd name="T5" fmla="*/ 30 h 54"/>
                <a:gd name="T6" fmla="*/ 44 w 44"/>
                <a:gd name="T7" fmla="*/ 21 h 54"/>
                <a:gd name="T8" fmla="*/ 38 w 44"/>
                <a:gd name="T9" fmla="*/ 15 h 54"/>
                <a:gd name="T10" fmla="*/ 33 w 44"/>
                <a:gd name="T11" fmla="*/ 7 h 54"/>
                <a:gd name="T12" fmla="*/ 30 w 44"/>
                <a:gd name="T13" fmla="*/ 0 h 54"/>
                <a:gd name="T14" fmla="*/ 20 w 44"/>
                <a:gd name="T15" fmla="*/ 0 h 54"/>
                <a:gd name="T16" fmla="*/ 13 w 44"/>
                <a:gd name="T17" fmla="*/ 3 h 54"/>
                <a:gd name="T18" fmla="*/ 13 w 44"/>
                <a:gd name="T19" fmla="*/ 14 h 54"/>
                <a:gd name="T20" fmla="*/ 7 w 44"/>
                <a:gd name="T21" fmla="*/ 24 h 54"/>
                <a:gd name="T22" fmla="*/ 0 w 44"/>
                <a:gd name="T23" fmla="*/ 27 h 54"/>
                <a:gd name="T24" fmla="*/ 3 w 44"/>
                <a:gd name="T25" fmla="*/ 36 h 54"/>
                <a:gd name="T26" fmla="*/ 12 w 44"/>
                <a:gd name="T27" fmla="*/ 38 h 54"/>
                <a:gd name="T28" fmla="*/ 22 w 44"/>
                <a:gd name="T29" fmla="*/ 40 h 54"/>
                <a:gd name="T30" fmla="*/ 27 w 44"/>
                <a:gd name="T31" fmla="*/ 45 h 54"/>
                <a:gd name="T32" fmla="*/ 31 w 44"/>
                <a:gd name="T33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4" h="54">
                  <a:moveTo>
                    <a:pt x="31" y="54"/>
                  </a:moveTo>
                  <a:lnTo>
                    <a:pt x="34" y="36"/>
                  </a:lnTo>
                  <a:lnTo>
                    <a:pt x="44" y="30"/>
                  </a:lnTo>
                  <a:lnTo>
                    <a:pt x="44" y="21"/>
                  </a:lnTo>
                  <a:lnTo>
                    <a:pt x="38" y="15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13" y="3"/>
                  </a:lnTo>
                  <a:lnTo>
                    <a:pt x="13" y="14"/>
                  </a:lnTo>
                  <a:lnTo>
                    <a:pt x="7" y="24"/>
                  </a:lnTo>
                  <a:lnTo>
                    <a:pt x="0" y="27"/>
                  </a:lnTo>
                  <a:lnTo>
                    <a:pt x="3" y="36"/>
                  </a:lnTo>
                  <a:lnTo>
                    <a:pt x="12" y="38"/>
                  </a:lnTo>
                  <a:lnTo>
                    <a:pt x="22" y="40"/>
                  </a:lnTo>
                  <a:lnTo>
                    <a:pt x="27" y="45"/>
                  </a:lnTo>
                  <a:lnTo>
                    <a:pt x="31" y="54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4" name="Freeform 82"/>
            <p:cNvSpPr>
              <a:spLocks/>
            </p:cNvSpPr>
            <p:nvPr/>
          </p:nvSpPr>
          <p:spPr bwMode="auto">
            <a:xfrm>
              <a:off x="720" y="2103"/>
              <a:ext cx="110" cy="127"/>
            </a:xfrm>
            <a:custGeom>
              <a:avLst/>
              <a:gdLst>
                <a:gd name="T0" fmla="*/ 67 w 161"/>
                <a:gd name="T1" fmla="*/ 4 h 172"/>
                <a:gd name="T2" fmla="*/ 50 w 161"/>
                <a:gd name="T3" fmla="*/ 25 h 172"/>
                <a:gd name="T4" fmla="*/ 50 w 161"/>
                <a:gd name="T5" fmla="*/ 31 h 172"/>
                <a:gd name="T6" fmla="*/ 40 w 161"/>
                <a:gd name="T7" fmla="*/ 41 h 172"/>
                <a:gd name="T8" fmla="*/ 42 w 161"/>
                <a:gd name="T9" fmla="*/ 43 h 172"/>
                <a:gd name="T10" fmla="*/ 39 w 161"/>
                <a:gd name="T11" fmla="*/ 50 h 172"/>
                <a:gd name="T12" fmla="*/ 29 w 161"/>
                <a:gd name="T13" fmla="*/ 59 h 172"/>
                <a:gd name="T14" fmla="*/ 19 w 161"/>
                <a:gd name="T15" fmla="*/ 71 h 172"/>
                <a:gd name="T16" fmla="*/ 15 w 161"/>
                <a:gd name="T17" fmla="*/ 77 h 172"/>
                <a:gd name="T18" fmla="*/ 19 w 161"/>
                <a:gd name="T19" fmla="*/ 82 h 172"/>
                <a:gd name="T20" fmla="*/ 16 w 161"/>
                <a:gd name="T21" fmla="*/ 91 h 172"/>
                <a:gd name="T22" fmla="*/ 11 w 161"/>
                <a:gd name="T23" fmla="*/ 97 h 172"/>
                <a:gd name="T24" fmla="*/ 7 w 161"/>
                <a:gd name="T25" fmla="*/ 100 h 172"/>
                <a:gd name="T26" fmla="*/ 0 w 161"/>
                <a:gd name="T27" fmla="*/ 109 h 172"/>
                <a:gd name="T28" fmla="*/ 1 w 161"/>
                <a:gd name="T29" fmla="*/ 117 h 172"/>
                <a:gd name="T30" fmla="*/ 8 w 161"/>
                <a:gd name="T31" fmla="*/ 122 h 172"/>
                <a:gd name="T32" fmla="*/ 26 w 161"/>
                <a:gd name="T33" fmla="*/ 122 h 172"/>
                <a:gd name="T34" fmla="*/ 36 w 161"/>
                <a:gd name="T35" fmla="*/ 116 h 172"/>
                <a:gd name="T36" fmla="*/ 47 w 161"/>
                <a:gd name="T37" fmla="*/ 114 h 172"/>
                <a:gd name="T38" fmla="*/ 55 w 161"/>
                <a:gd name="T39" fmla="*/ 122 h 172"/>
                <a:gd name="T40" fmla="*/ 64 w 161"/>
                <a:gd name="T41" fmla="*/ 125 h 172"/>
                <a:gd name="T42" fmla="*/ 75 w 161"/>
                <a:gd name="T43" fmla="*/ 127 h 172"/>
                <a:gd name="T44" fmla="*/ 72 w 161"/>
                <a:gd name="T45" fmla="*/ 140 h 172"/>
                <a:gd name="T46" fmla="*/ 76 w 161"/>
                <a:gd name="T47" fmla="*/ 172 h 172"/>
                <a:gd name="T48" fmla="*/ 86 w 161"/>
                <a:gd name="T49" fmla="*/ 171 h 172"/>
                <a:gd name="T50" fmla="*/ 92 w 161"/>
                <a:gd name="T51" fmla="*/ 170 h 172"/>
                <a:gd name="T52" fmla="*/ 94 w 161"/>
                <a:gd name="T53" fmla="*/ 161 h 172"/>
                <a:gd name="T54" fmla="*/ 96 w 161"/>
                <a:gd name="T55" fmla="*/ 142 h 172"/>
                <a:gd name="T56" fmla="*/ 103 w 161"/>
                <a:gd name="T57" fmla="*/ 132 h 172"/>
                <a:gd name="T58" fmla="*/ 103 w 161"/>
                <a:gd name="T59" fmla="*/ 116 h 172"/>
                <a:gd name="T60" fmla="*/ 109 w 161"/>
                <a:gd name="T61" fmla="*/ 106 h 172"/>
                <a:gd name="T62" fmla="*/ 121 w 161"/>
                <a:gd name="T63" fmla="*/ 100 h 172"/>
                <a:gd name="T64" fmla="*/ 145 w 161"/>
                <a:gd name="T65" fmla="*/ 74 h 172"/>
                <a:gd name="T66" fmla="*/ 148 w 161"/>
                <a:gd name="T67" fmla="*/ 62 h 172"/>
                <a:gd name="T68" fmla="*/ 144 w 161"/>
                <a:gd name="T69" fmla="*/ 44 h 172"/>
                <a:gd name="T70" fmla="*/ 159 w 161"/>
                <a:gd name="T71" fmla="*/ 32 h 172"/>
                <a:gd name="T72" fmla="*/ 161 w 161"/>
                <a:gd name="T73" fmla="*/ 12 h 172"/>
                <a:gd name="T74" fmla="*/ 151 w 161"/>
                <a:gd name="T75" fmla="*/ 3 h 172"/>
                <a:gd name="T76" fmla="*/ 144 w 161"/>
                <a:gd name="T77" fmla="*/ 1 h 172"/>
                <a:gd name="T78" fmla="*/ 131 w 161"/>
                <a:gd name="T79" fmla="*/ 0 h 172"/>
                <a:gd name="T80" fmla="*/ 103 w 161"/>
                <a:gd name="T81" fmla="*/ 0 h 172"/>
                <a:gd name="T82" fmla="*/ 95 w 161"/>
                <a:gd name="T83" fmla="*/ 6 h 172"/>
                <a:gd name="T84" fmla="*/ 88 w 161"/>
                <a:gd name="T85" fmla="*/ 15 h 172"/>
                <a:gd name="T86" fmla="*/ 89 w 161"/>
                <a:gd name="T87" fmla="*/ 22 h 172"/>
                <a:gd name="T88" fmla="*/ 99 w 161"/>
                <a:gd name="T89" fmla="*/ 29 h 172"/>
                <a:gd name="T90" fmla="*/ 106 w 161"/>
                <a:gd name="T91" fmla="*/ 37 h 172"/>
                <a:gd name="T92" fmla="*/ 106 w 161"/>
                <a:gd name="T93" fmla="*/ 49 h 172"/>
                <a:gd name="T94" fmla="*/ 95 w 161"/>
                <a:gd name="T95" fmla="*/ 57 h 172"/>
                <a:gd name="T96" fmla="*/ 83 w 161"/>
                <a:gd name="T97" fmla="*/ 59 h 172"/>
                <a:gd name="T98" fmla="*/ 75 w 161"/>
                <a:gd name="T99" fmla="*/ 61 h 172"/>
                <a:gd name="T100" fmla="*/ 71 w 161"/>
                <a:gd name="T101" fmla="*/ 54 h 172"/>
                <a:gd name="T102" fmla="*/ 68 w 161"/>
                <a:gd name="T103" fmla="*/ 44 h 172"/>
                <a:gd name="T104" fmla="*/ 74 w 161"/>
                <a:gd name="T105" fmla="*/ 36 h 172"/>
                <a:gd name="T106" fmla="*/ 72 w 161"/>
                <a:gd name="T107" fmla="*/ 26 h 172"/>
                <a:gd name="T108" fmla="*/ 71 w 161"/>
                <a:gd name="T109" fmla="*/ 16 h 172"/>
                <a:gd name="T110" fmla="*/ 67 w 161"/>
                <a:gd name="T111" fmla="*/ 4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1" h="172">
                  <a:moveTo>
                    <a:pt x="67" y="4"/>
                  </a:moveTo>
                  <a:lnTo>
                    <a:pt x="50" y="25"/>
                  </a:lnTo>
                  <a:lnTo>
                    <a:pt x="50" y="31"/>
                  </a:lnTo>
                  <a:lnTo>
                    <a:pt x="40" y="41"/>
                  </a:lnTo>
                  <a:lnTo>
                    <a:pt x="42" y="43"/>
                  </a:lnTo>
                  <a:lnTo>
                    <a:pt x="39" y="50"/>
                  </a:lnTo>
                  <a:lnTo>
                    <a:pt x="29" y="59"/>
                  </a:lnTo>
                  <a:lnTo>
                    <a:pt x="19" y="71"/>
                  </a:lnTo>
                  <a:lnTo>
                    <a:pt x="15" y="77"/>
                  </a:lnTo>
                  <a:lnTo>
                    <a:pt x="19" y="82"/>
                  </a:lnTo>
                  <a:lnTo>
                    <a:pt x="16" y="91"/>
                  </a:lnTo>
                  <a:lnTo>
                    <a:pt x="11" y="97"/>
                  </a:lnTo>
                  <a:lnTo>
                    <a:pt x="7" y="100"/>
                  </a:lnTo>
                  <a:lnTo>
                    <a:pt x="0" y="109"/>
                  </a:lnTo>
                  <a:lnTo>
                    <a:pt x="1" y="117"/>
                  </a:lnTo>
                  <a:lnTo>
                    <a:pt x="8" y="122"/>
                  </a:lnTo>
                  <a:lnTo>
                    <a:pt x="26" y="122"/>
                  </a:lnTo>
                  <a:lnTo>
                    <a:pt x="36" y="116"/>
                  </a:lnTo>
                  <a:lnTo>
                    <a:pt x="47" y="114"/>
                  </a:lnTo>
                  <a:lnTo>
                    <a:pt x="55" y="122"/>
                  </a:lnTo>
                  <a:lnTo>
                    <a:pt x="64" y="125"/>
                  </a:lnTo>
                  <a:lnTo>
                    <a:pt x="75" y="127"/>
                  </a:lnTo>
                  <a:lnTo>
                    <a:pt x="72" y="140"/>
                  </a:lnTo>
                  <a:lnTo>
                    <a:pt x="76" y="172"/>
                  </a:lnTo>
                  <a:lnTo>
                    <a:pt x="86" y="171"/>
                  </a:lnTo>
                  <a:lnTo>
                    <a:pt x="92" y="170"/>
                  </a:lnTo>
                  <a:lnTo>
                    <a:pt x="94" y="161"/>
                  </a:lnTo>
                  <a:lnTo>
                    <a:pt x="96" y="142"/>
                  </a:lnTo>
                  <a:lnTo>
                    <a:pt x="103" y="132"/>
                  </a:lnTo>
                  <a:lnTo>
                    <a:pt x="103" y="116"/>
                  </a:lnTo>
                  <a:lnTo>
                    <a:pt x="109" y="106"/>
                  </a:lnTo>
                  <a:lnTo>
                    <a:pt x="121" y="100"/>
                  </a:lnTo>
                  <a:lnTo>
                    <a:pt x="145" y="74"/>
                  </a:lnTo>
                  <a:lnTo>
                    <a:pt x="148" y="62"/>
                  </a:lnTo>
                  <a:lnTo>
                    <a:pt x="144" y="44"/>
                  </a:lnTo>
                  <a:lnTo>
                    <a:pt x="159" y="32"/>
                  </a:lnTo>
                  <a:lnTo>
                    <a:pt x="161" y="12"/>
                  </a:lnTo>
                  <a:lnTo>
                    <a:pt x="151" y="3"/>
                  </a:lnTo>
                  <a:lnTo>
                    <a:pt x="144" y="1"/>
                  </a:lnTo>
                  <a:lnTo>
                    <a:pt x="131" y="0"/>
                  </a:lnTo>
                  <a:lnTo>
                    <a:pt x="103" y="0"/>
                  </a:lnTo>
                  <a:lnTo>
                    <a:pt x="95" y="6"/>
                  </a:lnTo>
                  <a:lnTo>
                    <a:pt x="88" y="15"/>
                  </a:lnTo>
                  <a:lnTo>
                    <a:pt x="89" y="22"/>
                  </a:lnTo>
                  <a:lnTo>
                    <a:pt x="99" y="29"/>
                  </a:lnTo>
                  <a:lnTo>
                    <a:pt x="106" y="37"/>
                  </a:lnTo>
                  <a:lnTo>
                    <a:pt x="106" y="49"/>
                  </a:lnTo>
                  <a:lnTo>
                    <a:pt x="95" y="57"/>
                  </a:lnTo>
                  <a:lnTo>
                    <a:pt x="83" y="59"/>
                  </a:lnTo>
                  <a:lnTo>
                    <a:pt x="75" y="61"/>
                  </a:lnTo>
                  <a:lnTo>
                    <a:pt x="71" y="54"/>
                  </a:lnTo>
                  <a:lnTo>
                    <a:pt x="68" y="44"/>
                  </a:lnTo>
                  <a:lnTo>
                    <a:pt x="74" y="36"/>
                  </a:lnTo>
                  <a:lnTo>
                    <a:pt x="72" y="26"/>
                  </a:lnTo>
                  <a:lnTo>
                    <a:pt x="71" y="16"/>
                  </a:lnTo>
                  <a:lnTo>
                    <a:pt x="67" y="4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5" name="Freeform 83"/>
            <p:cNvSpPr>
              <a:spLocks/>
            </p:cNvSpPr>
            <p:nvPr/>
          </p:nvSpPr>
          <p:spPr bwMode="auto">
            <a:xfrm>
              <a:off x="344" y="1903"/>
              <a:ext cx="156" cy="155"/>
            </a:xfrm>
            <a:custGeom>
              <a:avLst/>
              <a:gdLst>
                <a:gd name="T0" fmla="*/ 82 w 229"/>
                <a:gd name="T1" fmla="*/ 87 h 210"/>
                <a:gd name="T2" fmla="*/ 80 w 229"/>
                <a:gd name="T3" fmla="*/ 105 h 210"/>
                <a:gd name="T4" fmla="*/ 65 w 229"/>
                <a:gd name="T5" fmla="*/ 102 h 210"/>
                <a:gd name="T6" fmla="*/ 48 w 229"/>
                <a:gd name="T7" fmla="*/ 127 h 210"/>
                <a:gd name="T8" fmla="*/ 25 w 229"/>
                <a:gd name="T9" fmla="*/ 145 h 210"/>
                <a:gd name="T10" fmla="*/ 10 w 229"/>
                <a:gd name="T11" fmla="*/ 148 h 210"/>
                <a:gd name="T12" fmla="*/ 5 w 229"/>
                <a:gd name="T13" fmla="*/ 153 h 210"/>
                <a:gd name="T14" fmla="*/ 8 w 229"/>
                <a:gd name="T15" fmla="*/ 168 h 210"/>
                <a:gd name="T16" fmla="*/ 3 w 229"/>
                <a:gd name="T17" fmla="*/ 186 h 210"/>
                <a:gd name="T18" fmla="*/ 13 w 229"/>
                <a:gd name="T19" fmla="*/ 186 h 210"/>
                <a:gd name="T20" fmla="*/ 23 w 229"/>
                <a:gd name="T21" fmla="*/ 185 h 210"/>
                <a:gd name="T22" fmla="*/ 18 w 229"/>
                <a:gd name="T23" fmla="*/ 199 h 210"/>
                <a:gd name="T24" fmla="*/ 41 w 229"/>
                <a:gd name="T25" fmla="*/ 203 h 210"/>
                <a:gd name="T26" fmla="*/ 61 w 229"/>
                <a:gd name="T27" fmla="*/ 210 h 210"/>
                <a:gd name="T28" fmla="*/ 82 w 229"/>
                <a:gd name="T29" fmla="*/ 199 h 210"/>
                <a:gd name="T30" fmla="*/ 141 w 229"/>
                <a:gd name="T31" fmla="*/ 203 h 210"/>
                <a:gd name="T32" fmla="*/ 172 w 229"/>
                <a:gd name="T33" fmla="*/ 183 h 210"/>
                <a:gd name="T34" fmla="*/ 189 w 229"/>
                <a:gd name="T35" fmla="*/ 168 h 210"/>
                <a:gd name="T36" fmla="*/ 203 w 229"/>
                <a:gd name="T37" fmla="*/ 148 h 210"/>
                <a:gd name="T38" fmla="*/ 210 w 229"/>
                <a:gd name="T39" fmla="*/ 102 h 210"/>
                <a:gd name="T40" fmla="*/ 218 w 229"/>
                <a:gd name="T41" fmla="*/ 81 h 210"/>
                <a:gd name="T42" fmla="*/ 207 w 229"/>
                <a:gd name="T43" fmla="*/ 58 h 210"/>
                <a:gd name="T44" fmla="*/ 190 w 229"/>
                <a:gd name="T45" fmla="*/ 53 h 210"/>
                <a:gd name="T46" fmla="*/ 182 w 229"/>
                <a:gd name="T47" fmla="*/ 31 h 210"/>
                <a:gd name="T48" fmla="*/ 205 w 229"/>
                <a:gd name="T49" fmla="*/ 0 h 210"/>
                <a:gd name="T50" fmla="*/ 169 w 229"/>
                <a:gd name="T51" fmla="*/ 3 h 210"/>
                <a:gd name="T52" fmla="*/ 152 w 229"/>
                <a:gd name="T53" fmla="*/ 14 h 210"/>
                <a:gd name="T54" fmla="*/ 136 w 229"/>
                <a:gd name="T55" fmla="*/ 17 h 210"/>
                <a:gd name="T56" fmla="*/ 155 w 229"/>
                <a:gd name="T57" fmla="*/ 33 h 210"/>
                <a:gd name="T58" fmla="*/ 120 w 229"/>
                <a:gd name="T59" fmla="*/ 38 h 210"/>
                <a:gd name="T60" fmla="*/ 86 w 229"/>
                <a:gd name="T61" fmla="*/ 24 h 210"/>
                <a:gd name="T62" fmla="*/ 76 w 229"/>
                <a:gd name="T63" fmla="*/ 41 h 210"/>
                <a:gd name="T64" fmla="*/ 75 w 229"/>
                <a:gd name="T65" fmla="*/ 51 h 210"/>
                <a:gd name="T66" fmla="*/ 66 w 229"/>
                <a:gd name="T67" fmla="*/ 68 h 210"/>
                <a:gd name="T68" fmla="*/ 55 w 229"/>
                <a:gd name="T69" fmla="*/ 84 h 210"/>
                <a:gd name="T70" fmla="*/ 67 w 229"/>
                <a:gd name="T71" fmla="*/ 96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29" h="210">
                  <a:moveTo>
                    <a:pt x="85" y="79"/>
                  </a:moveTo>
                  <a:lnTo>
                    <a:pt x="82" y="87"/>
                  </a:lnTo>
                  <a:lnTo>
                    <a:pt x="85" y="99"/>
                  </a:lnTo>
                  <a:lnTo>
                    <a:pt x="80" y="105"/>
                  </a:lnTo>
                  <a:lnTo>
                    <a:pt x="73" y="101"/>
                  </a:lnTo>
                  <a:lnTo>
                    <a:pt x="65" y="102"/>
                  </a:lnTo>
                  <a:lnTo>
                    <a:pt x="65" y="111"/>
                  </a:lnTo>
                  <a:lnTo>
                    <a:pt x="48" y="127"/>
                  </a:lnTo>
                  <a:lnTo>
                    <a:pt x="38" y="130"/>
                  </a:lnTo>
                  <a:lnTo>
                    <a:pt x="25" y="145"/>
                  </a:lnTo>
                  <a:lnTo>
                    <a:pt x="17" y="149"/>
                  </a:lnTo>
                  <a:lnTo>
                    <a:pt x="10" y="148"/>
                  </a:lnTo>
                  <a:lnTo>
                    <a:pt x="7" y="150"/>
                  </a:lnTo>
                  <a:lnTo>
                    <a:pt x="5" y="153"/>
                  </a:lnTo>
                  <a:lnTo>
                    <a:pt x="8" y="158"/>
                  </a:lnTo>
                  <a:lnTo>
                    <a:pt x="8" y="168"/>
                  </a:lnTo>
                  <a:lnTo>
                    <a:pt x="0" y="177"/>
                  </a:lnTo>
                  <a:lnTo>
                    <a:pt x="3" y="186"/>
                  </a:lnTo>
                  <a:lnTo>
                    <a:pt x="3" y="186"/>
                  </a:lnTo>
                  <a:lnTo>
                    <a:pt x="13" y="186"/>
                  </a:lnTo>
                  <a:lnTo>
                    <a:pt x="17" y="179"/>
                  </a:lnTo>
                  <a:lnTo>
                    <a:pt x="23" y="185"/>
                  </a:lnTo>
                  <a:lnTo>
                    <a:pt x="15" y="190"/>
                  </a:lnTo>
                  <a:lnTo>
                    <a:pt x="18" y="199"/>
                  </a:lnTo>
                  <a:lnTo>
                    <a:pt x="23" y="200"/>
                  </a:lnTo>
                  <a:lnTo>
                    <a:pt x="41" y="203"/>
                  </a:lnTo>
                  <a:lnTo>
                    <a:pt x="44" y="205"/>
                  </a:lnTo>
                  <a:lnTo>
                    <a:pt x="61" y="210"/>
                  </a:lnTo>
                  <a:lnTo>
                    <a:pt x="67" y="207"/>
                  </a:lnTo>
                  <a:lnTo>
                    <a:pt x="82" y="199"/>
                  </a:lnTo>
                  <a:lnTo>
                    <a:pt x="103" y="203"/>
                  </a:lnTo>
                  <a:lnTo>
                    <a:pt x="141" y="203"/>
                  </a:lnTo>
                  <a:lnTo>
                    <a:pt x="162" y="199"/>
                  </a:lnTo>
                  <a:lnTo>
                    <a:pt x="172" y="183"/>
                  </a:lnTo>
                  <a:lnTo>
                    <a:pt x="185" y="177"/>
                  </a:lnTo>
                  <a:lnTo>
                    <a:pt x="189" y="168"/>
                  </a:lnTo>
                  <a:lnTo>
                    <a:pt x="193" y="155"/>
                  </a:lnTo>
                  <a:lnTo>
                    <a:pt x="203" y="148"/>
                  </a:lnTo>
                  <a:lnTo>
                    <a:pt x="211" y="127"/>
                  </a:lnTo>
                  <a:lnTo>
                    <a:pt x="210" y="102"/>
                  </a:lnTo>
                  <a:lnTo>
                    <a:pt x="229" y="91"/>
                  </a:lnTo>
                  <a:lnTo>
                    <a:pt x="218" y="81"/>
                  </a:lnTo>
                  <a:lnTo>
                    <a:pt x="214" y="64"/>
                  </a:lnTo>
                  <a:lnTo>
                    <a:pt x="207" y="58"/>
                  </a:lnTo>
                  <a:lnTo>
                    <a:pt x="198" y="58"/>
                  </a:lnTo>
                  <a:lnTo>
                    <a:pt x="190" y="53"/>
                  </a:lnTo>
                  <a:lnTo>
                    <a:pt x="175" y="35"/>
                  </a:lnTo>
                  <a:lnTo>
                    <a:pt x="182" y="31"/>
                  </a:lnTo>
                  <a:lnTo>
                    <a:pt x="208" y="7"/>
                  </a:lnTo>
                  <a:lnTo>
                    <a:pt x="205" y="0"/>
                  </a:lnTo>
                  <a:lnTo>
                    <a:pt x="197" y="2"/>
                  </a:lnTo>
                  <a:lnTo>
                    <a:pt x="169" y="3"/>
                  </a:lnTo>
                  <a:lnTo>
                    <a:pt x="159" y="10"/>
                  </a:lnTo>
                  <a:lnTo>
                    <a:pt x="152" y="14"/>
                  </a:lnTo>
                  <a:lnTo>
                    <a:pt x="142" y="13"/>
                  </a:lnTo>
                  <a:lnTo>
                    <a:pt x="136" y="17"/>
                  </a:lnTo>
                  <a:lnTo>
                    <a:pt x="141" y="24"/>
                  </a:lnTo>
                  <a:lnTo>
                    <a:pt x="155" y="33"/>
                  </a:lnTo>
                  <a:lnTo>
                    <a:pt x="145" y="35"/>
                  </a:lnTo>
                  <a:lnTo>
                    <a:pt x="120" y="38"/>
                  </a:lnTo>
                  <a:lnTo>
                    <a:pt x="103" y="31"/>
                  </a:lnTo>
                  <a:lnTo>
                    <a:pt x="86" y="24"/>
                  </a:lnTo>
                  <a:lnTo>
                    <a:pt x="80" y="28"/>
                  </a:lnTo>
                  <a:lnTo>
                    <a:pt x="76" y="41"/>
                  </a:lnTo>
                  <a:lnTo>
                    <a:pt x="77" y="48"/>
                  </a:lnTo>
                  <a:lnTo>
                    <a:pt x="75" y="51"/>
                  </a:lnTo>
                  <a:lnTo>
                    <a:pt x="65" y="55"/>
                  </a:lnTo>
                  <a:lnTo>
                    <a:pt x="66" y="68"/>
                  </a:lnTo>
                  <a:lnTo>
                    <a:pt x="65" y="71"/>
                  </a:lnTo>
                  <a:lnTo>
                    <a:pt x="55" y="84"/>
                  </a:lnTo>
                  <a:lnTo>
                    <a:pt x="64" y="97"/>
                  </a:lnTo>
                  <a:lnTo>
                    <a:pt x="67" y="96"/>
                  </a:lnTo>
                  <a:lnTo>
                    <a:pt x="85" y="79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5076" name="Group 84"/>
            <p:cNvGrpSpPr>
              <a:grpSpLocks/>
            </p:cNvGrpSpPr>
            <p:nvPr/>
          </p:nvGrpSpPr>
          <p:grpSpPr bwMode="auto">
            <a:xfrm>
              <a:off x="875" y="1914"/>
              <a:ext cx="180" cy="152"/>
              <a:chOff x="3028" y="1848"/>
              <a:chExt cx="264" cy="206"/>
            </a:xfrm>
          </p:grpSpPr>
          <p:sp>
            <p:nvSpPr>
              <p:cNvPr id="85077" name="Freeform 85"/>
              <p:cNvSpPr>
                <a:spLocks/>
              </p:cNvSpPr>
              <p:nvPr/>
            </p:nvSpPr>
            <p:spPr bwMode="auto">
              <a:xfrm>
                <a:off x="3028" y="1890"/>
                <a:ext cx="109" cy="136"/>
              </a:xfrm>
              <a:custGeom>
                <a:avLst/>
                <a:gdLst>
                  <a:gd name="T0" fmla="*/ 8 w 109"/>
                  <a:gd name="T1" fmla="*/ 116 h 136"/>
                  <a:gd name="T2" fmla="*/ 14 w 109"/>
                  <a:gd name="T3" fmla="*/ 126 h 136"/>
                  <a:gd name="T4" fmla="*/ 26 w 109"/>
                  <a:gd name="T5" fmla="*/ 126 h 136"/>
                  <a:gd name="T6" fmla="*/ 37 w 109"/>
                  <a:gd name="T7" fmla="*/ 129 h 136"/>
                  <a:gd name="T8" fmla="*/ 46 w 109"/>
                  <a:gd name="T9" fmla="*/ 136 h 136"/>
                  <a:gd name="T10" fmla="*/ 55 w 109"/>
                  <a:gd name="T11" fmla="*/ 136 h 136"/>
                  <a:gd name="T12" fmla="*/ 49 w 109"/>
                  <a:gd name="T13" fmla="*/ 127 h 136"/>
                  <a:gd name="T14" fmla="*/ 53 w 109"/>
                  <a:gd name="T15" fmla="*/ 116 h 136"/>
                  <a:gd name="T16" fmla="*/ 59 w 109"/>
                  <a:gd name="T17" fmla="*/ 103 h 136"/>
                  <a:gd name="T18" fmla="*/ 62 w 109"/>
                  <a:gd name="T19" fmla="*/ 89 h 136"/>
                  <a:gd name="T20" fmla="*/ 75 w 109"/>
                  <a:gd name="T21" fmla="*/ 80 h 136"/>
                  <a:gd name="T22" fmla="*/ 85 w 109"/>
                  <a:gd name="T23" fmla="*/ 74 h 136"/>
                  <a:gd name="T24" fmla="*/ 84 w 109"/>
                  <a:gd name="T25" fmla="*/ 66 h 136"/>
                  <a:gd name="T26" fmla="*/ 84 w 109"/>
                  <a:gd name="T27" fmla="*/ 52 h 136"/>
                  <a:gd name="T28" fmla="*/ 87 w 109"/>
                  <a:gd name="T29" fmla="*/ 46 h 136"/>
                  <a:gd name="T30" fmla="*/ 97 w 109"/>
                  <a:gd name="T31" fmla="*/ 45 h 136"/>
                  <a:gd name="T32" fmla="*/ 101 w 109"/>
                  <a:gd name="T33" fmla="*/ 48 h 136"/>
                  <a:gd name="T34" fmla="*/ 109 w 109"/>
                  <a:gd name="T35" fmla="*/ 38 h 136"/>
                  <a:gd name="T36" fmla="*/ 106 w 109"/>
                  <a:gd name="T37" fmla="*/ 29 h 136"/>
                  <a:gd name="T38" fmla="*/ 101 w 109"/>
                  <a:gd name="T39" fmla="*/ 28 h 136"/>
                  <a:gd name="T40" fmla="*/ 91 w 109"/>
                  <a:gd name="T41" fmla="*/ 28 h 136"/>
                  <a:gd name="T42" fmla="*/ 87 w 109"/>
                  <a:gd name="T43" fmla="*/ 28 h 136"/>
                  <a:gd name="T44" fmla="*/ 84 w 109"/>
                  <a:gd name="T45" fmla="*/ 15 h 136"/>
                  <a:gd name="T46" fmla="*/ 85 w 109"/>
                  <a:gd name="T47" fmla="*/ 3 h 136"/>
                  <a:gd name="T48" fmla="*/ 78 w 109"/>
                  <a:gd name="T49" fmla="*/ 0 h 136"/>
                  <a:gd name="T50" fmla="*/ 75 w 109"/>
                  <a:gd name="T51" fmla="*/ 4 h 136"/>
                  <a:gd name="T52" fmla="*/ 59 w 109"/>
                  <a:gd name="T53" fmla="*/ 1 h 136"/>
                  <a:gd name="T54" fmla="*/ 55 w 109"/>
                  <a:gd name="T55" fmla="*/ 5 h 136"/>
                  <a:gd name="T56" fmla="*/ 59 w 109"/>
                  <a:gd name="T57" fmla="*/ 17 h 136"/>
                  <a:gd name="T58" fmla="*/ 57 w 109"/>
                  <a:gd name="T59" fmla="*/ 28 h 136"/>
                  <a:gd name="T60" fmla="*/ 50 w 109"/>
                  <a:gd name="T61" fmla="*/ 20 h 136"/>
                  <a:gd name="T62" fmla="*/ 47 w 109"/>
                  <a:gd name="T63" fmla="*/ 13 h 136"/>
                  <a:gd name="T64" fmla="*/ 37 w 109"/>
                  <a:gd name="T65" fmla="*/ 14 h 136"/>
                  <a:gd name="T66" fmla="*/ 34 w 109"/>
                  <a:gd name="T67" fmla="*/ 21 h 136"/>
                  <a:gd name="T68" fmla="*/ 31 w 109"/>
                  <a:gd name="T69" fmla="*/ 24 h 136"/>
                  <a:gd name="T70" fmla="*/ 31 w 109"/>
                  <a:gd name="T71" fmla="*/ 34 h 136"/>
                  <a:gd name="T72" fmla="*/ 29 w 109"/>
                  <a:gd name="T73" fmla="*/ 32 h 136"/>
                  <a:gd name="T74" fmla="*/ 21 w 109"/>
                  <a:gd name="T75" fmla="*/ 20 h 136"/>
                  <a:gd name="T76" fmla="*/ 16 w 109"/>
                  <a:gd name="T77" fmla="*/ 15 h 136"/>
                  <a:gd name="T78" fmla="*/ 11 w 109"/>
                  <a:gd name="T79" fmla="*/ 18 h 136"/>
                  <a:gd name="T80" fmla="*/ 12 w 109"/>
                  <a:gd name="T81" fmla="*/ 25 h 136"/>
                  <a:gd name="T82" fmla="*/ 12 w 109"/>
                  <a:gd name="T83" fmla="*/ 29 h 136"/>
                  <a:gd name="T84" fmla="*/ 5 w 109"/>
                  <a:gd name="T85" fmla="*/ 32 h 136"/>
                  <a:gd name="T86" fmla="*/ 5 w 109"/>
                  <a:gd name="T87" fmla="*/ 42 h 136"/>
                  <a:gd name="T88" fmla="*/ 11 w 109"/>
                  <a:gd name="T89" fmla="*/ 52 h 136"/>
                  <a:gd name="T90" fmla="*/ 11 w 109"/>
                  <a:gd name="T91" fmla="*/ 59 h 136"/>
                  <a:gd name="T92" fmla="*/ 8 w 109"/>
                  <a:gd name="T93" fmla="*/ 66 h 136"/>
                  <a:gd name="T94" fmla="*/ 0 w 109"/>
                  <a:gd name="T95" fmla="*/ 73 h 136"/>
                  <a:gd name="T96" fmla="*/ 1 w 109"/>
                  <a:gd name="T97" fmla="*/ 80 h 136"/>
                  <a:gd name="T98" fmla="*/ 9 w 109"/>
                  <a:gd name="T99" fmla="*/ 87 h 136"/>
                  <a:gd name="T100" fmla="*/ 12 w 109"/>
                  <a:gd name="T101" fmla="*/ 94 h 136"/>
                  <a:gd name="T102" fmla="*/ 11 w 109"/>
                  <a:gd name="T103" fmla="*/ 108 h 136"/>
                  <a:gd name="T104" fmla="*/ 8 w 109"/>
                  <a:gd name="T105" fmla="*/ 11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09" h="136">
                    <a:moveTo>
                      <a:pt x="8" y="116"/>
                    </a:moveTo>
                    <a:lnTo>
                      <a:pt x="14" y="126"/>
                    </a:lnTo>
                    <a:lnTo>
                      <a:pt x="26" y="126"/>
                    </a:lnTo>
                    <a:lnTo>
                      <a:pt x="37" y="129"/>
                    </a:lnTo>
                    <a:lnTo>
                      <a:pt x="46" y="136"/>
                    </a:lnTo>
                    <a:lnTo>
                      <a:pt x="55" y="136"/>
                    </a:lnTo>
                    <a:lnTo>
                      <a:pt x="49" y="127"/>
                    </a:lnTo>
                    <a:lnTo>
                      <a:pt x="53" y="116"/>
                    </a:lnTo>
                    <a:lnTo>
                      <a:pt x="59" y="103"/>
                    </a:lnTo>
                    <a:lnTo>
                      <a:pt x="62" y="89"/>
                    </a:lnTo>
                    <a:lnTo>
                      <a:pt x="75" y="80"/>
                    </a:lnTo>
                    <a:lnTo>
                      <a:pt x="85" y="74"/>
                    </a:lnTo>
                    <a:lnTo>
                      <a:pt x="84" y="66"/>
                    </a:lnTo>
                    <a:lnTo>
                      <a:pt x="84" y="52"/>
                    </a:lnTo>
                    <a:lnTo>
                      <a:pt x="87" y="46"/>
                    </a:lnTo>
                    <a:lnTo>
                      <a:pt x="97" y="45"/>
                    </a:lnTo>
                    <a:lnTo>
                      <a:pt x="101" y="48"/>
                    </a:lnTo>
                    <a:lnTo>
                      <a:pt x="109" y="38"/>
                    </a:lnTo>
                    <a:lnTo>
                      <a:pt x="106" y="29"/>
                    </a:lnTo>
                    <a:lnTo>
                      <a:pt x="101" y="28"/>
                    </a:lnTo>
                    <a:lnTo>
                      <a:pt x="91" y="28"/>
                    </a:lnTo>
                    <a:lnTo>
                      <a:pt x="87" y="28"/>
                    </a:lnTo>
                    <a:lnTo>
                      <a:pt x="84" y="15"/>
                    </a:lnTo>
                    <a:lnTo>
                      <a:pt x="85" y="3"/>
                    </a:lnTo>
                    <a:lnTo>
                      <a:pt x="78" y="0"/>
                    </a:lnTo>
                    <a:lnTo>
                      <a:pt x="75" y="4"/>
                    </a:lnTo>
                    <a:lnTo>
                      <a:pt x="59" y="1"/>
                    </a:lnTo>
                    <a:lnTo>
                      <a:pt x="55" y="5"/>
                    </a:lnTo>
                    <a:lnTo>
                      <a:pt x="59" y="17"/>
                    </a:lnTo>
                    <a:lnTo>
                      <a:pt x="57" y="28"/>
                    </a:lnTo>
                    <a:lnTo>
                      <a:pt x="50" y="20"/>
                    </a:lnTo>
                    <a:lnTo>
                      <a:pt x="47" y="13"/>
                    </a:lnTo>
                    <a:lnTo>
                      <a:pt x="37" y="14"/>
                    </a:lnTo>
                    <a:lnTo>
                      <a:pt x="34" y="21"/>
                    </a:lnTo>
                    <a:lnTo>
                      <a:pt x="31" y="24"/>
                    </a:lnTo>
                    <a:lnTo>
                      <a:pt x="31" y="34"/>
                    </a:lnTo>
                    <a:lnTo>
                      <a:pt x="29" y="32"/>
                    </a:lnTo>
                    <a:lnTo>
                      <a:pt x="21" y="20"/>
                    </a:lnTo>
                    <a:lnTo>
                      <a:pt x="16" y="15"/>
                    </a:lnTo>
                    <a:lnTo>
                      <a:pt x="11" y="18"/>
                    </a:lnTo>
                    <a:lnTo>
                      <a:pt x="12" y="25"/>
                    </a:lnTo>
                    <a:lnTo>
                      <a:pt x="12" y="29"/>
                    </a:lnTo>
                    <a:lnTo>
                      <a:pt x="5" y="32"/>
                    </a:lnTo>
                    <a:lnTo>
                      <a:pt x="5" y="42"/>
                    </a:lnTo>
                    <a:lnTo>
                      <a:pt x="11" y="52"/>
                    </a:lnTo>
                    <a:lnTo>
                      <a:pt x="11" y="59"/>
                    </a:lnTo>
                    <a:lnTo>
                      <a:pt x="8" y="66"/>
                    </a:lnTo>
                    <a:lnTo>
                      <a:pt x="0" y="73"/>
                    </a:lnTo>
                    <a:lnTo>
                      <a:pt x="1" y="80"/>
                    </a:lnTo>
                    <a:lnTo>
                      <a:pt x="9" y="87"/>
                    </a:lnTo>
                    <a:lnTo>
                      <a:pt x="12" y="94"/>
                    </a:lnTo>
                    <a:lnTo>
                      <a:pt x="11" y="108"/>
                    </a:lnTo>
                    <a:lnTo>
                      <a:pt x="8" y="116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78" name="Freeform 86"/>
              <p:cNvSpPr>
                <a:spLocks/>
              </p:cNvSpPr>
              <p:nvPr/>
            </p:nvSpPr>
            <p:spPr bwMode="auto">
              <a:xfrm>
                <a:off x="3050" y="1848"/>
                <a:ext cx="83" cy="52"/>
              </a:xfrm>
              <a:custGeom>
                <a:avLst/>
                <a:gdLst>
                  <a:gd name="T0" fmla="*/ 0 w 83"/>
                  <a:gd name="T1" fmla="*/ 50 h 52"/>
                  <a:gd name="T2" fmla="*/ 7 w 83"/>
                  <a:gd name="T3" fmla="*/ 52 h 52"/>
                  <a:gd name="T4" fmla="*/ 15 w 83"/>
                  <a:gd name="T5" fmla="*/ 46 h 52"/>
                  <a:gd name="T6" fmla="*/ 24 w 83"/>
                  <a:gd name="T7" fmla="*/ 36 h 52"/>
                  <a:gd name="T8" fmla="*/ 46 w 83"/>
                  <a:gd name="T9" fmla="*/ 36 h 52"/>
                  <a:gd name="T10" fmla="*/ 66 w 83"/>
                  <a:gd name="T11" fmla="*/ 32 h 52"/>
                  <a:gd name="T12" fmla="*/ 78 w 83"/>
                  <a:gd name="T13" fmla="*/ 23 h 52"/>
                  <a:gd name="T14" fmla="*/ 81 w 83"/>
                  <a:gd name="T15" fmla="*/ 12 h 52"/>
                  <a:gd name="T16" fmla="*/ 83 w 83"/>
                  <a:gd name="T17" fmla="*/ 0 h 52"/>
                  <a:gd name="T18" fmla="*/ 68 w 83"/>
                  <a:gd name="T19" fmla="*/ 7 h 52"/>
                  <a:gd name="T20" fmla="*/ 40 w 83"/>
                  <a:gd name="T21" fmla="*/ 20 h 52"/>
                  <a:gd name="T22" fmla="*/ 32 w 83"/>
                  <a:gd name="T23" fmla="*/ 21 h 52"/>
                  <a:gd name="T24" fmla="*/ 24 w 83"/>
                  <a:gd name="T25" fmla="*/ 28 h 52"/>
                  <a:gd name="T26" fmla="*/ 7 w 83"/>
                  <a:gd name="T27" fmla="*/ 31 h 52"/>
                  <a:gd name="T28" fmla="*/ 0 w 83"/>
                  <a:gd name="T29" fmla="*/ 34 h 52"/>
                  <a:gd name="T30" fmla="*/ 0 w 83"/>
                  <a:gd name="T31" fmla="*/ 5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3" h="52">
                    <a:moveTo>
                      <a:pt x="0" y="50"/>
                    </a:moveTo>
                    <a:lnTo>
                      <a:pt x="7" y="52"/>
                    </a:lnTo>
                    <a:lnTo>
                      <a:pt x="15" y="46"/>
                    </a:lnTo>
                    <a:lnTo>
                      <a:pt x="24" y="36"/>
                    </a:lnTo>
                    <a:lnTo>
                      <a:pt x="46" y="36"/>
                    </a:lnTo>
                    <a:lnTo>
                      <a:pt x="66" y="32"/>
                    </a:lnTo>
                    <a:lnTo>
                      <a:pt x="78" y="23"/>
                    </a:lnTo>
                    <a:lnTo>
                      <a:pt x="81" y="12"/>
                    </a:lnTo>
                    <a:lnTo>
                      <a:pt x="83" y="0"/>
                    </a:lnTo>
                    <a:lnTo>
                      <a:pt x="68" y="7"/>
                    </a:lnTo>
                    <a:lnTo>
                      <a:pt x="40" y="20"/>
                    </a:lnTo>
                    <a:lnTo>
                      <a:pt x="32" y="21"/>
                    </a:lnTo>
                    <a:lnTo>
                      <a:pt x="24" y="28"/>
                    </a:lnTo>
                    <a:lnTo>
                      <a:pt x="7" y="31"/>
                    </a:lnTo>
                    <a:lnTo>
                      <a:pt x="0" y="34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79" name="Freeform 87"/>
              <p:cNvSpPr>
                <a:spLocks/>
              </p:cNvSpPr>
              <p:nvPr/>
            </p:nvSpPr>
            <p:spPr bwMode="auto">
              <a:xfrm>
                <a:off x="3093" y="1975"/>
                <a:ext cx="35" cy="43"/>
              </a:xfrm>
              <a:custGeom>
                <a:avLst/>
                <a:gdLst>
                  <a:gd name="T0" fmla="*/ 11 w 35"/>
                  <a:gd name="T1" fmla="*/ 0 h 43"/>
                  <a:gd name="T2" fmla="*/ 34 w 35"/>
                  <a:gd name="T3" fmla="*/ 15 h 43"/>
                  <a:gd name="T4" fmla="*/ 35 w 35"/>
                  <a:gd name="T5" fmla="*/ 22 h 43"/>
                  <a:gd name="T6" fmla="*/ 27 w 35"/>
                  <a:gd name="T7" fmla="*/ 30 h 43"/>
                  <a:gd name="T8" fmla="*/ 19 w 35"/>
                  <a:gd name="T9" fmla="*/ 36 h 43"/>
                  <a:gd name="T10" fmla="*/ 21 w 35"/>
                  <a:gd name="T11" fmla="*/ 43 h 43"/>
                  <a:gd name="T12" fmla="*/ 11 w 35"/>
                  <a:gd name="T13" fmla="*/ 41 h 43"/>
                  <a:gd name="T14" fmla="*/ 1 w 35"/>
                  <a:gd name="T15" fmla="*/ 30 h 43"/>
                  <a:gd name="T16" fmla="*/ 0 w 35"/>
                  <a:gd name="T17" fmla="*/ 22 h 43"/>
                  <a:gd name="T18" fmla="*/ 4 w 35"/>
                  <a:gd name="T19" fmla="*/ 13 h 43"/>
                  <a:gd name="T20" fmla="*/ 11 w 35"/>
                  <a:gd name="T21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" h="43">
                    <a:moveTo>
                      <a:pt x="11" y="0"/>
                    </a:moveTo>
                    <a:lnTo>
                      <a:pt x="34" y="15"/>
                    </a:lnTo>
                    <a:lnTo>
                      <a:pt x="35" y="22"/>
                    </a:lnTo>
                    <a:lnTo>
                      <a:pt x="27" y="30"/>
                    </a:lnTo>
                    <a:lnTo>
                      <a:pt x="19" y="36"/>
                    </a:lnTo>
                    <a:lnTo>
                      <a:pt x="21" y="43"/>
                    </a:lnTo>
                    <a:lnTo>
                      <a:pt x="11" y="41"/>
                    </a:lnTo>
                    <a:lnTo>
                      <a:pt x="1" y="30"/>
                    </a:lnTo>
                    <a:lnTo>
                      <a:pt x="0" y="22"/>
                    </a:lnTo>
                    <a:lnTo>
                      <a:pt x="4" y="13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80" name="Freeform 88"/>
              <p:cNvSpPr>
                <a:spLocks/>
              </p:cNvSpPr>
              <p:nvPr/>
            </p:nvSpPr>
            <p:spPr bwMode="auto">
              <a:xfrm>
                <a:off x="3137" y="1963"/>
                <a:ext cx="53" cy="63"/>
              </a:xfrm>
              <a:custGeom>
                <a:avLst/>
                <a:gdLst>
                  <a:gd name="T0" fmla="*/ 50 w 53"/>
                  <a:gd name="T1" fmla="*/ 0 h 63"/>
                  <a:gd name="T2" fmla="*/ 53 w 53"/>
                  <a:gd name="T3" fmla="*/ 3 h 63"/>
                  <a:gd name="T4" fmla="*/ 50 w 53"/>
                  <a:gd name="T5" fmla="*/ 6 h 63"/>
                  <a:gd name="T6" fmla="*/ 53 w 53"/>
                  <a:gd name="T7" fmla="*/ 13 h 63"/>
                  <a:gd name="T8" fmla="*/ 49 w 53"/>
                  <a:gd name="T9" fmla="*/ 22 h 63"/>
                  <a:gd name="T10" fmla="*/ 41 w 53"/>
                  <a:gd name="T11" fmla="*/ 28 h 63"/>
                  <a:gd name="T12" fmla="*/ 44 w 53"/>
                  <a:gd name="T13" fmla="*/ 35 h 63"/>
                  <a:gd name="T14" fmla="*/ 41 w 53"/>
                  <a:gd name="T15" fmla="*/ 41 h 63"/>
                  <a:gd name="T16" fmla="*/ 44 w 53"/>
                  <a:gd name="T17" fmla="*/ 47 h 63"/>
                  <a:gd name="T18" fmla="*/ 34 w 53"/>
                  <a:gd name="T19" fmla="*/ 63 h 63"/>
                  <a:gd name="T20" fmla="*/ 12 w 53"/>
                  <a:gd name="T21" fmla="*/ 47 h 63"/>
                  <a:gd name="T22" fmla="*/ 0 w 53"/>
                  <a:gd name="T23" fmla="*/ 39 h 63"/>
                  <a:gd name="T24" fmla="*/ 7 w 53"/>
                  <a:gd name="T25" fmla="*/ 35 h 63"/>
                  <a:gd name="T26" fmla="*/ 7 w 53"/>
                  <a:gd name="T27" fmla="*/ 25 h 63"/>
                  <a:gd name="T28" fmla="*/ 21 w 53"/>
                  <a:gd name="T29" fmla="*/ 16 h 63"/>
                  <a:gd name="T30" fmla="*/ 28 w 53"/>
                  <a:gd name="T31" fmla="*/ 19 h 63"/>
                  <a:gd name="T32" fmla="*/ 34 w 53"/>
                  <a:gd name="T33" fmla="*/ 16 h 63"/>
                  <a:gd name="T34" fmla="*/ 46 w 53"/>
                  <a:gd name="T35" fmla="*/ 8 h 63"/>
                  <a:gd name="T36" fmla="*/ 50 w 53"/>
                  <a:gd name="T37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63">
                    <a:moveTo>
                      <a:pt x="50" y="0"/>
                    </a:moveTo>
                    <a:lnTo>
                      <a:pt x="53" y="3"/>
                    </a:lnTo>
                    <a:lnTo>
                      <a:pt x="50" y="6"/>
                    </a:lnTo>
                    <a:lnTo>
                      <a:pt x="53" y="13"/>
                    </a:lnTo>
                    <a:lnTo>
                      <a:pt x="49" y="22"/>
                    </a:lnTo>
                    <a:lnTo>
                      <a:pt x="41" y="28"/>
                    </a:lnTo>
                    <a:lnTo>
                      <a:pt x="44" y="35"/>
                    </a:lnTo>
                    <a:lnTo>
                      <a:pt x="41" y="41"/>
                    </a:lnTo>
                    <a:lnTo>
                      <a:pt x="44" y="47"/>
                    </a:lnTo>
                    <a:lnTo>
                      <a:pt x="34" y="63"/>
                    </a:lnTo>
                    <a:lnTo>
                      <a:pt x="12" y="47"/>
                    </a:lnTo>
                    <a:lnTo>
                      <a:pt x="0" y="39"/>
                    </a:lnTo>
                    <a:lnTo>
                      <a:pt x="7" y="35"/>
                    </a:lnTo>
                    <a:lnTo>
                      <a:pt x="7" y="25"/>
                    </a:lnTo>
                    <a:lnTo>
                      <a:pt x="21" y="16"/>
                    </a:lnTo>
                    <a:lnTo>
                      <a:pt x="28" y="19"/>
                    </a:lnTo>
                    <a:lnTo>
                      <a:pt x="34" y="16"/>
                    </a:lnTo>
                    <a:lnTo>
                      <a:pt x="46" y="8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81" name="Freeform 89"/>
              <p:cNvSpPr>
                <a:spLocks/>
              </p:cNvSpPr>
              <p:nvPr/>
            </p:nvSpPr>
            <p:spPr bwMode="auto">
              <a:xfrm>
                <a:off x="3131" y="2028"/>
                <a:ext cx="21" cy="26"/>
              </a:xfrm>
              <a:custGeom>
                <a:avLst/>
                <a:gdLst>
                  <a:gd name="T0" fmla="*/ 0 w 21"/>
                  <a:gd name="T1" fmla="*/ 0 h 26"/>
                  <a:gd name="T2" fmla="*/ 14 w 21"/>
                  <a:gd name="T3" fmla="*/ 4 h 26"/>
                  <a:gd name="T4" fmla="*/ 19 w 21"/>
                  <a:gd name="T5" fmla="*/ 11 h 26"/>
                  <a:gd name="T6" fmla="*/ 21 w 21"/>
                  <a:gd name="T7" fmla="*/ 21 h 26"/>
                  <a:gd name="T8" fmla="*/ 14 w 21"/>
                  <a:gd name="T9" fmla="*/ 26 h 26"/>
                  <a:gd name="T10" fmla="*/ 3 w 21"/>
                  <a:gd name="T11" fmla="*/ 22 h 26"/>
                  <a:gd name="T12" fmla="*/ 1 w 21"/>
                  <a:gd name="T13" fmla="*/ 15 h 26"/>
                  <a:gd name="T14" fmla="*/ 0 w 21"/>
                  <a:gd name="T1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26">
                    <a:moveTo>
                      <a:pt x="0" y="0"/>
                    </a:moveTo>
                    <a:lnTo>
                      <a:pt x="14" y="4"/>
                    </a:lnTo>
                    <a:lnTo>
                      <a:pt x="19" y="11"/>
                    </a:lnTo>
                    <a:lnTo>
                      <a:pt x="21" y="21"/>
                    </a:lnTo>
                    <a:lnTo>
                      <a:pt x="14" y="26"/>
                    </a:lnTo>
                    <a:lnTo>
                      <a:pt x="3" y="22"/>
                    </a:lnTo>
                    <a:lnTo>
                      <a:pt x="1" y="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82" name="Freeform 90"/>
              <p:cNvSpPr>
                <a:spLocks/>
              </p:cNvSpPr>
              <p:nvPr/>
            </p:nvSpPr>
            <p:spPr bwMode="auto">
              <a:xfrm>
                <a:off x="3276" y="2021"/>
                <a:ext cx="16" cy="22"/>
              </a:xfrm>
              <a:custGeom>
                <a:avLst/>
                <a:gdLst>
                  <a:gd name="T0" fmla="*/ 5 w 16"/>
                  <a:gd name="T1" fmla="*/ 0 h 22"/>
                  <a:gd name="T2" fmla="*/ 0 w 16"/>
                  <a:gd name="T3" fmla="*/ 4 h 22"/>
                  <a:gd name="T4" fmla="*/ 0 w 16"/>
                  <a:gd name="T5" fmla="*/ 15 h 22"/>
                  <a:gd name="T6" fmla="*/ 11 w 16"/>
                  <a:gd name="T7" fmla="*/ 22 h 22"/>
                  <a:gd name="T8" fmla="*/ 16 w 16"/>
                  <a:gd name="T9" fmla="*/ 12 h 22"/>
                  <a:gd name="T10" fmla="*/ 5 w 16"/>
                  <a:gd name="T11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22">
                    <a:moveTo>
                      <a:pt x="5" y="0"/>
                    </a:moveTo>
                    <a:lnTo>
                      <a:pt x="0" y="4"/>
                    </a:lnTo>
                    <a:lnTo>
                      <a:pt x="0" y="15"/>
                    </a:lnTo>
                    <a:lnTo>
                      <a:pt x="11" y="22"/>
                    </a:lnTo>
                    <a:lnTo>
                      <a:pt x="16" y="1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083" name="Group 91"/>
            <p:cNvGrpSpPr>
              <a:grpSpLocks/>
            </p:cNvGrpSpPr>
            <p:nvPr/>
          </p:nvGrpSpPr>
          <p:grpSpPr bwMode="auto">
            <a:xfrm>
              <a:off x="776" y="2037"/>
              <a:ext cx="264" cy="383"/>
              <a:chOff x="2883" y="2015"/>
              <a:chExt cx="387" cy="518"/>
            </a:xfrm>
          </p:grpSpPr>
          <p:sp>
            <p:nvSpPr>
              <p:cNvPr id="85084" name="Freeform 92"/>
              <p:cNvSpPr>
                <a:spLocks/>
              </p:cNvSpPr>
              <p:nvPr/>
            </p:nvSpPr>
            <p:spPr bwMode="auto">
              <a:xfrm>
                <a:off x="3211" y="2064"/>
                <a:ext cx="18" cy="17"/>
              </a:xfrm>
              <a:custGeom>
                <a:avLst/>
                <a:gdLst>
                  <a:gd name="T0" fmla="*/ 1 w 18"/>
                  <a:gd name="T1" fmla="*/ 0 h 17"/>
                  <a:gd name="T2" fmla="*/ 0 w 18"/>
                  <a:gd name="T3" fmla="*/ 3 h 17"/>
                  <a:gd name="T4" fmla="*/ 1 w 18"/>
                  <a:gd name="T5" fmla="*/ 12 h 17"/>
                  <a:gd name="T6" fmla="*/ 11 w 18"/>
                  <a:gd name="T7" fmla="*/ 17 h 17"/>
                  <a:gd name="T8" fmla="*/ 18 w 18"/>
                  <a:gd name="T9" fmla="*/ 10 h 17"/>
                  <a:gd name="T10" fmla="*/ 1 w 18"/>
                  <a:gd name="T1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17">
                    <a:moveTo>
                      <a:pt x="1" y="0"/>
                    </a:moveTo>
                    <a:lnTo>
                      <a:pt x="0" y="3"/>
                    </a:lnTo>
                    <a:lnTo>
                      <a:pt x="1" y="12"/>
                    </a:lnTo>
                    <a:lnTo>
                      <a:pt x="11" y="17"/>
                    </a:lnTo>
                    <a:lnTo>
                      <a:pt x="18" y="1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85" name="Freeform 93"/>
              <p:cNvSpPr>
                <a:spLocks/>
              </p:cNvSpPr>
              <p:nvPr/>
            </p:nvSpPr>
            <p:spPr bwMode="auto">
              <a:xfrm>
                <a:off x="2883" y="2015"/>
                <a:ext cx="387" cy="518"/>
              </a:xfrm>
              <a:custGeom>
                <a:avLst/>
                <a:gdLst>
                  <a:gd name="T0" fmla="*/ 151 w 387"/>
                  <a:gd name="T1" fmla="*/ 11 h 518"/>
                  <a:gd name="T2" fmla="*/ 156 w 387"/>
                  <a:gd name="T3" fmla="*/ 36 h 518"/>
                  <a:gd name="T4" fmla="*/ 153 w 387"/>
                  <a:gd name="T5" fmla="*/ 54 h 518"/>
                  <a:gd name="T6" fmla="*/ 174 w 387"/>
                  <a:gd name="T7" fmla="*/ 81 h 518"/>
                  <a:gd name="T8" fmla="*/ 143 w 387"/>
                  <a:gd name="T9" fmla="*/ 73 h 518"/>
                  <a:gd name="T10" fmla="*/ 119 w 387"/>
                  <a:gd name="T11" fmla="*/ 92 h 518"/>
                  <a:gd name="T12" fmla="*/ 102 w 387"/>
                  <a:gd name="T13" fmla="*/ 76 h 518"/>
                  <a:gd name="T14" fmla="*/ 71 w 387"/>
                  <a:gd name="T15" fmla="*/ 92 h 518"/>
                  <a:gd name="T16" fmla="*/ 77 w 387"/>
                  <a:gd name="T17" fmla="*/ 119 h 518"/>
                  <a:gd name="T18" fmla="*/ 61 w 387"/>
                  <a:gd name="T19" fmla="*/ 133 h 518"/>
                  <a:gd name="T20" fmla="*/ 64 w 387"/>
                  <a:gd name="T21" fmla="*/ 158 h 518"/>
                  <a:gd name="T22" fmla="*/ 43 w 387"/>
                  <a:gd name="T23" fmla="*/ 185 h 518"/>
                  <a:gd name="T24" fmla="*/ 21 w 387"/>
                  <a:gd name="T25" fmla="*/ 206 h 518"/>
                  <a:gd name="T26" fmla="*/ 14 w 387"/>
                  <a:gd name="T27" fmla="*/ 247 h 518"/>
                  <a:gd name="T28" fmla="*/ 11 w 387"/>
                  <a:gd name="T29" fmla="*/ 265 h 518"/>
                  <a:gd name="T30" fmla="*/ 1 w 387"/>
                  <a:gd name="T31" fmla="*/ 303 h 518"/>
                  <a:gd name="T32" fmla="*/ 14 w 387"/>
                  <a:gd name="T33" fmla="*/ 321 h 518"/>
                  <a:gd name="T34" fmla="*/ 0 w 387"/>
                  <a:gd name="T35" fmla="*/ 345 h 518"/>
                  <a:gd name="T36" fmla="*/ 21 w 387"/>
                  <a:gd name="T37" fmla="*/ 370 h 518"/>
                  <a:gd name="T38" fmla="*/ 60 w 387"/>
                  <a:gd name="T39" fmla="*/ 376 h 518"/>
                  <a:gd name="T40" fmla="*/ 67 w 387"/>
                  <a:gd name="T41" fmla="*/ 394 h 518"/>
                  <a:gd name="T42" fmla="*/ 49 w 387"/>
                  <a:gd name="T43" fmla="*/ 419 h 518"/>
                  <a:gd name="T44" fmla="*/ 33 w 387"/>
                  <a:gd name="T45" fmla="*/ 461 h 518"/>
                  <a:gd name="T46" fmla="*/ 54 w 387"/>
                  <a:gd name="T47" fmla="*/ 486 h 518"/>
                  <a:gd name="T48" fmla="*/ 74 w 387"/>
                  <a:gd name="T49" fmla="*/ 476 h 518"/>
                  <a:gd name="T50" fmla="*/ 94 w 387"/>
                  <a:gd name="T51" fmla="*/ 483 h 518"/>
                  <a:gd name="T52" fmla="*/ 112 w 387"/>
                  <a:gd name="T53" fmla="*/ 500 h 518"/>
                  <a:gd name="T54" fmla="*/ 148 w 387"/>
                  <a:gd name="T55" fmla="*/ 505 h 518"/>
                  <a:gd name="T56" fmla="*/ 173 w 387"/>
                  <a:gd name="T57" fmla="*/ 510 h 518"/>
                  <a:gd name="T58" fmla="*/ 209 w 387"/>
                  <a:gd name="T59" fmla="*/ 510 h 518"/>
                  <a:gd name="T60" fmla="*/ 232 w 387"/>
                  <a:gd name="T61" fmla="*/ 507 h 518"/>
                  <a:gd name="T62" fmla="*/ 258 w 387"/>
                  <a:gd name="T63" fmla="*/ 507 h 518"/>
                  <a:gd name="T64" fmla="*/ 288 w 387"/>
                  <a:gd name="T65" fmla="*/ 514 h 518"/>
                  <a:gd name="T66" fmla="*/ 282 w 387"/>
                  <a:gd name="T67" fmla="*/ 492 h 518"/>
                  <a:gd name="T68" fmla="*/ 326 w 387"/>
                  <a:gd name="T69" fmla="*/ 449 h 518"/>
                  <a:gd name="T70" fmla="*/ 304 w 387"/>
                  <a:gd name="T71" fmla="*/ 430 h 518"/>
                  <a:gd name="T72" fmla="*/ 262 w 387"/>
                  <a:gd name="T73" fmla="*/ 387 h 518"/>
                  <a:gd name="T74" fmla="*/ 251 w 387"/>
                  <a:gd name="T75" fmla="*/ 349 h 518"/>
                  <a:gd name="T76" fmla="*/ 266 w 387"/>
                  <a:gd name="T77" fmla="*/ 340 h 518"/>
                  <a:gd name="T78" fmla="*/ 350 w 387"/>
                  <a:gd name="T79" fmla="*/ 303 h 518"/>
                  <a:gd name="T80" fmla="*/ 380 w 387"/>
                  <a:gd name="T81" fmla="*/ 301 h 518"/>
                  <a:gd name="T82" fmla="*/ 387 w 387"/>
                  <a:gd name="T83" fmla="*/ 275 h 518"/>
                  <a:gd name="T84" fmla="*/ 379 w 387"/>
                  <a:gd name="T85" fmla="*/ 227 h 518"/>
                  <a:gd name="T86" fmla="*/ 372 w 387"/>
                  <a:gd name="T87" fmla="*/ 194 h 518"/>
                  <a:gd name="T88" fmla="*/ 362 w 387"/>
                  <a:gd name="T89" fmla="*/ 157 h 518"/>
                  <a:gd name="T90" fmla="*/ 346 w 387"/>
                  <a:gd name="T91" fmla="*/ 98 h 518"/>
                  <a:gd name="T92" fmla="*/ 313 w 387"/>
                  <a:gd name="T93" fmla="*/ 64 h 518"/>
                  <a:gd name="T94" fmla="*/ 286 w 387"/>
                  <a:gd name="T95" fmla="*/ 63 h 518"/>
                  <a:gd name="T96" fmla="*/ 241 w 387"/>
                  <a:gd name="T97" fmla="*/ 80 h 518"/>
                  <a:gd name="T98" fmla="*/ 237 w 387"/>
                  <a:gd name="T99" fmla="*/ 66 h 518"/>
                  <a:gd name="T100" fmla="*/ 214 w 387"/>
                  <a:gd name="T101" fmla="*/ 45 h 518"/>
                  <a:gd name="T102" fmla="*/ 196 w 387"/>
                  <a:gd name="T103" fmla="*/ 11 h 518"/>
                  <a:gd name="T104" fmla="*/ 170 w 387"/>
                  <a:gd name="T105" fmla="*/ 1 h 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87" h="518">
                    <a:moveTo>
                      <a:pt x="160" y="0"/>
                    </a:moveTo>
                    <a:lnTo>
                      <a:pt x="151" y="5"/>
                    </a:lnTo>
                    <a:lnTo>
                      <a:pt x="151" y="11"/>
                    </a:lnTo>
                    <a:lnTo>
                      <a:pt x="153" y="17"/>
                    </a:lnTo>
                    <a:lnTo>
                      <a:pt x="154" y="25"/>
                    </a:lnTo>
                    <a:lnTo>
                      <a:pt x="156" y="36"/>
                    </a:lnTo>
                    <a:lnTo>
                      <a:pt x="151" y="41"/>
                    </a:lnTo>
                    <a:lnTo>
                      <a:pt x="151" y="48"/>
                    </a:lnTo>
                    <a:lnTo>
                      <a:pt x="153" y="54"/>
                    </a:lnTo>
                    <a:lnTo>
                      <a:pt x="164" y="64"/>
                    </a:lnTo>
                    <a:lnTo>
                      <a:pt x="171" y="66"/>
                    </a:lnTo>
                    <a:lnTo>
                      <a:pt x="174" y="81"/>
                    </a:lnTo>
                    <a:lnTo>
                      <a:pt x="158" y="77"/>
                    </a:lnTo>
                    <a:lnTo>
                      <a:pt x="150" y="69"/>
                    </a:lnTo>
                    <a:lnTo>
                      <a:pt x="143" y="73"/>
                    </a:lnTo>
                    <a:lnTo>
                      <a:pt x="130" y="89"/>
                    </a:lnTo>
                    <a:lnTo>
                      <a:pt x="125" y="94"/>
                    </a:lnTo>
                    <a:lnTo>
                      <a:pt x="119" y="92"/>
                    </a:lnTo>
                    <a:lnTo>
                      <a:pt x="118" y="86"/>
                    </a:lnTo>
                    <a:lnTo>
                      <a:pt x="114" y="80"/>
                    </a:lnTo>
                    <a:lnTo>
                      <a:pt x="102" y="76"/>
                    </a:lnTo>
                    <a:lnTo>
                      <a:pt x="85" y="76"/>
                    </a:lnTo>
                    <a:lnTo>
                      <a:pt x="80" y="83"/>
                    </a:lnTo>
                    <a:lnTo>
                      <a:pt x="71" y="92"/>
                    </a:lnTo>
                    <a:lnTo>
                      <a:pt x="79" y="99"/>
                    </a:lnTo>
                    <a:lnTo>
                      <a:pt x="79" y="112"/>
                    </a:lnTo>
                    <a:lnTo>
                      <a:pt x="77" y="119"/>
                    </a:lnTo>
                    <a:lnTo>
                      <a:pt x="74" y="125"/>
                    </a:lnTo>
                    <a:lnTo>
                      <a:pt x="64" y="132"/>
                    </a:lnTo>
                    <a:lnTo>
                      <a:pt x="61" y="133"/>
                    </a:lnTo>
                    <a:lnTo>
                      <a:pt x="63" y="143"/>
                    </a:lnTo>
                    <a:lnTo>
                      <a:pt x="67" y="150"/>
                    </a:lnTo>
                    <a:lnTo>
                      <a:pt x="64" y="158"/>
                    </a:lnTo>
                    <a:lnTo>
                      <a:pt x="57" y="168"/>
                    </a:lnTo>
                    <a:lnTo>
                      <a:pt x="49" y="178"/>
                    </a:lnTo>
                    <a:lnTo>
                      <a:pt x="43" y="185"/>
                    </a:lnTo>
                    <a:lnTo>
                      <a:pt x="33" y="192"/>
                    </a:lnTo>
                    <a:lnTo>
                      <a:pt x="26" y="195"/>
                    </a:lnTo>
                    <a:lnTo>
                      <a:pt x="21" y="206"/>
                    </a:lnTo>
                    <a:lnTo>
                      <a:pt x="20" y="223"/>
                    </a:lnTo>
                    <a:lnTo>
                      <a:pt x="14" y="233"/>
                    </a:lnTo>
                    <a:lnTo>
                      <a:pt x="14" y="247"/>
                    </a:lnTo>
                    <a:lnTo>
                      <a:pt x="8" y="254"/>
                    </a:lnTo>
                    <a:lnTo>
                      <a:pt x="7" y="258"/>
                    </a:lnTo>
                    <a:lnTo>
                      <a:pt x="11" y="265"/>
                    </a:lnTo>
                    <a:lnTo>
                      <a:pt x="14" y="277"/>
                    </a:lnTo>
                    <a:lnTo>
                      <a:pt x="21" y="286"/>
                    </a:lnTo>
                    <a:lnTo>
                      <a:pt x="1" y="303"/>
                    </a:lnTo>
                    <a:lnTo>
                      <a:pt x="5" y="313"/>
                    </a:lnTo>
                    <a:lnTo>
                      <a:pt x="13" y="320"/>
                    </a:lnTo>
                    <a:lnTo>
                      <a:pt x="14" y="321"/>
                    </a:lnTo>
                    <a:lnTo>
                      <a:pt x="14" y="328"/>
                    </a:lnTo>
                    <a:lnTo>
                      <a:pt x="4" y="335"/>
                    </a:lnTo>
                    <a:lnTo>
                      <a:pt x="0" y="345"/>
                    </a:lnTo>
                    <a:lnTo>
                      <a:pt x="4" y="358"/>
                    </a:lnTo>
                    <a:lnTo>
                      <a:pt x="10" y="366"/>
                    </a:lnTo>
                    <a:lnTo>
                      <a:pt x="21" y="370"/>
                    </a:lnTo>
                    <a:lnTo>
                      <a:pt x="35" y="373"/>
                    </a:lnTo>
                    <a:lnTo>
                      <a:pt x="49" y="374"/>
                    </a:lnTo>
                    <a:lnTo>
                      <a:pt x="60" y="376"/>
                    </a:lnTo>
                    <a:lnTo>
                      <a:pt x="69" y="382"/>
                    </a:lnTo>
                    <a:lnTo>
                      <a:pt x="77" y="389"/>
                    </a:lnTo>
                    <a:lnTo>
                      <a:pt x="67" y="394"/>
                    </a:lnTo>
                    <a:lnTo>
                      <a:pt x="59" y="402"/>
                    </a:lnTo>
                    <a:lnTo>
                      <a:pt x="51" y="410"/>
                    </a:lnTo>
                    <a:lnTo>
                      <a:pt x="49" y="419"/>
                    </a:lnTo>
                    <a:lnTo>
                      <a:pt x="45" y="439"/>
                    </a:lnTo>
                    <a:lnTo>
                      <a:pt x="38" y="452"/>
                    </a:lnTo>
                    <a:lnTo>
                      <a:pt x="33" y="461"/>
                    </a:lnTo>
                    <a:lnTo>
                      <a:pt x="45" y="476"/>
                    </a:lnTo>
                    <a:lnTo>
                      <a:pt x="48" y="480"/>
                    </a:lnTo>
                    <a:lnTo>
                      <a:pt x="54" y="486"/>
                    </a:lnTo>
                    <a:lnTo>
                      <a:pt x="61" y="485"/>
                    </a:lnTo>
                    <a:lnTo>
                      <a:pt x="70" y="480"/>
                    </a:lnTo>
                    <a:lnTo>
                      <a:pt x="74" y="476"/>
                    </a:lnTo>
                    <a:lnTo>
                      <a:pt x="76" y="474"/>
                    </a:lnTo>
                    <a:lnTo>
                      <a:pt x="89" y="476"/>
                    </a:lnTo>
                    <a:lnTo>
                      <a:pt x="94" y="483"/>
                    </a:lnTo>
                    <a:lnTo>
                      <a:pt x="98" y="492"/>
                    </a:lnTo>
                    <a:lnTo>
                      <a:pt x="104" y="499"/>
                    </a:lnTo>
                    <a:lnTo>
                      <a:pt x="112" y="500"/>
                    </a:lnTo>
                    <a:lnTo>
                      <a:pt x="129" y="499"/>
                    </a:lnTo>
                    <a:lnTo>
                      <a:pt x="137" y="497"/>
                    </a:lnTo>
                    <a:lnTo>
                      <a:pt x="148" y="505"/>
                    </a:lnTo>
                    <a:lnTo>
                      <a:pt x="157" y="502"/>
                    </a:lnTo>
                    <a:lnTo>
                      <a:pt x="165" y="504"/>
                    </a:lnTo>
                    <a:lnTo>
                      <a:pt x="173" y="510"/>
                    </a:lnTo>
                    <a:lnTo>
                      <a:pt x="186" y="504"/>
                    </a:lnTo>
                    <a:lnTo>
                      <a:pt x="199" y="504"/>
                    </a:lnTo>
                    <a:lnTo>
                      <a:pt x="209" y="510"/>
                    </a:lnTo>
                    <a:lnTo>
                      <a:pt x="216" y="513"/>
                    </a:lnTo>
                    <a:lnTo>
                      <a:pt x="224" y="507"/>
                    </a:lnTo>
                    <a:lnTo>
                      <a:pt x="232" y="507"/>
                    </a:lnTo>
                    <a:lnTo>
                      <a:pt x="247" y="504"/>
                    </a:lnTo>
                    <a:lnTo>
                      <a:pt x="257" y="510"/>
                    </a:lnTo>
                    <a:lnTo>
                      <a:pt x="258" y="507"/>
                    </a:lnTo>
                    <a:lnTo>
                      <a:pt x="269" y="514"/>
                    </a:lnTo>
                    <a:lnTo>
                      <a:pt x="278" y="518"/>
                    </a:lnTo>
                    <a:lnTo>
                      <a:pt x="288" y="514"/>
                    </a:lnTo>
                    <a:lnTo>
                      <a:pt x="290" y="507"/>
                    </a:lnTo>
                    <a:lnTo>
                      <a:pt x="283" y="497"/>
                    </a:lnTo>
                    <a:lnTo>
                      <a:pt x="282" y="492"/>
                    </a:lnTo>
                    <a:lnTo>
                      <a:pt x="278" y="475"/>
                    </a:lnTo>
                    <a:lnTo>
                      <a:pt x="316" y="449"/>
                    </a:lnTo>
                    <a:lnTo>
                      <a:pt x="326" y="449"/>
                    </a:lnTo>
                    <a:lnTo>
                      <a:pt x="328" y="445"/>
                    </a:lnTo>
                    <a:lnTo>
                      <a:pt x="314" y="440"/>
                    </a:lnTo>
                    <a:lnTo>
                      <a:pt x="304" y="430"/>
                    </a:lnTo>
                    <a:lnTo>
                      <a:pt x="279" y="408"/>
                    </a:lnTo>
                    <a:lnTo>
                      <a:pt x="276" y="390"/>
                    </a:lnTo>
                    <a:lnTo>
                      <a:pt x="262" y="387"/>
                    </a:lnTo>
                    <a:lnTo>
                      <a:pt x="260" y="370"/>
                    </a:lnTo>
                    <a:lnTo>
                      <a:pt x="257" y="356"/>
                    </a:lnTo>
                    <a:lnTo>
                      <a:pt x="251" y="349"/>
                    </a:lnTo>
                    <a:lnTo>
                      <a:pt x="255" y="342"/>
                    </a:lnTo>
                    <a:lnTo>
                      <a:pt x="258" y="339"/>
                    </a:lnTo>
                    <a:lnTo>
                      <a:pt x="266" y="340"/>
                    </a:lnTo>
                    <a:lnTo>
                      <a:pt x="289" y="333"/>
                    </a:lnTo>
                    <a:lnTo>
                      <a:pt x="339" y="308"/>
                    </a:lnTo>
                    <a:lnTo>
                      <a:pt x="350" y="303"/>
                    </a:lnTo>
                    <a:lnTo>
                      <a:pt x="360" y="296"/>
                    </a:lnTo>
                    <a:lnTo>
                      <a:pt x="369" y="305"/>
                    </a:lnTo>
                    <a:lnTo>
                      <a:pt x="380" y="301"/>
                    </a:lnTo>
                    <a:lnTo>
                      <a:pt x="383" y="289"/>
                    </a:lnTo>
                    <a:lnTo>
                      <a:pt x="382" y="283"/>
                    </a:lnTo>
                    <a:lnTo>
                      <a:pt x="387" y="275"/>
                    </a:lnTo>
                    <a:lnTo>
                      <a:pt x="381" y="266"/>
                    </a:lnTo>
                    <a:lnTo>
                      <a:pt x="374" y="250"/>
                    </a:lnTo>
                    <a:lnTo>
                      <a:pt x="379" y="227"/>
                    </a:lnTo>
                    <a:lnTo>
                      <a:pt x="371" y="216"/>
                    </a:lnTo>
                    <a:lnTo>
                      <a:pt x="368" y="205"/>
                    </a:lnTo>
                    <a:lnTo>
                      <a:pt x="372" y="194"/>
                    </a:lnTo>
                    <a:lnTo>
                      <a:pt x="369" y="185"/>
                    </a:lnTo>
                    <a:lnTo>
                      <a:pt x="354" y="167"/>
                    </a:lnTo>
                    <a:lnTo>
                      <a:pt x="362" y="157"/>
                    </a:lnTo>
                    <a:lnTo>
                      <a:pt x="362" y="139"/>
                    </a:lnTo>
                    <a:lnTo>
                      <a:pt x="363" y="117"/>
                    </a:lnTo>
                    <a:lnTo>
                      <a:pt x="346" y="98"/>
                    </a:lnTo>
                    <a:lnTo>
                      <a:pt x="338" y="87"/>
                    </a:lnTo>
                    <a:lnTo>
                      <a:pt x="328" y="77"/>
                    </a:lnTo>
                    <a:lnTo>
                      <a:pt x="313" y="64"/>
                    </a:lnTo>
                    <a:lnTo>
                      <a:pt x="303" y="58"/>
                    </a:lnTo>
                    <a:lnTo>
                      <a:pt x="296" y="56"/>
                    </a:lnTo>
                    <a:lnTo>
                      <a:pt x="286" y="63"/>
                    </a:lnTo>
                    <a:lnTo>
                      <a:pt x="279" y="67"/>
                    </a:lnTo>
                    <a:lnTo>
                      <a:pt x="257" y="84"/>
                    </a:lnTo>
                    <a:lnTo>
                      <a:pt x="241" y="80"/>
                    </a:lnTo>
                    <a:lnTo>
                      <a:pt x="234" y="80"/>
                    </a:lnTo>
                    <a:lnTo>
                      <a:pt x="234" y="74"/>
                    </a:lnTo>
                    <a:lnTo>
                      <a:pt x="237" y="66"/>
                    </a:lnTo>
                    <a:lnTo>
                      <a:pt x="241" y="59"/>
                    </a:lnTo>
                    <a:lnTo>
                      <a:pt x="220" y="46"/>
                    </a:lnTo>
                    <a:lnTo>
                      <a:pt x="214" y="45"/>
                    </a:lnTo>
                    <a:lnTo>
                      <a:pt x="204" y="36"/>
                    </a:lnTo>
                    <a:lnTo>
                      <a:pt x="201" y="21"/>
                    </a:lnTo>
                    <a:lnTo>
                      <a:pt x="196" y="11"/>
                    </a:lnTo>
                    <a:lnTo>
                      <a:pt x="189" y="13"/>
                    </a:lnTo>
                    <a:lnTo>
                      <a:pt x="181" y="3"/>
                    </a:lnTo>
                    <a:lnTo>
                      <a:pt x="170" y="1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086" name="Group 94"/>
            <p:cNvGrpSpPr>
              <a:grpSpLocks/>
            </p:cNvGrpSpPr>
            <p:nvPr/>
          </p:nvGrpSpPr>
          <p:grpSpPr bwMode="auto">
            <a:xfrm>
              <a:off x="436" y="2195"/>
              <a:ext cx="393" cy="507"/>
              <a:chOff x="2384" y="2229"/>
              <a:chExt cx="576" cy="686"/>
            </a:xfrm>
          </p:grpSpPr>
          <p:sp>
            <p:nvSpPr>
              <p:cNvPr id="85087" name="Freeform 95"/>
              <p:cNvSpPr>
                <a:spLocks/>
              </p:cNvSpPr>
              <p:nvPr/>
            </p:nvSpPr>
            <p:spPr bwMode="auto">
              <a:xfrm>
                <a:off x="2909" y="2823"/>
                <a:ext cx="51" cy="92"/>
              </a:xfrm>
              <a:custGeom>
                <a:avLst/>
                <a:gdLst>
                  <a:gd name="T0" fmla="*/ 51 w 51"/>
                  <a:gd name="T1" fmla="*/ 0 h 92"/>
                  <a:gd name="T2" fmla="*/ 34 w 51"/>
                  <a:gd name="T3" fmla="*/ 19 h 92"/>
                  <a:gd name="T4" fmla="*/ 15 w 51"/>
                  <a:gd name="T5" fmla="*/ 19 h 92"/>
                  <a:gd name="T6" fmla="*/ 0 w 51"/>
                  <a:gd name="T7" fmla="*/ 31 h 92"/>
                  <a:gd name="T8" fmla="*/ 3 w 51"/>
                  <a:gd name="T9" fmla="*/ 47 h 92"/>
                  <a:gd name="T10" fmla="*/ 3 w 51"/>
                  <a:gd name="T11" fmla="*/ 72 h 92"/>
                  <a:gd name="T12" fmla="*/ 15 w 51"/>
                  <a:gd name="T13" fmla="*/ 92 h 92"/>
                  <a:gd name="T14" fmla="*/ 28 w 51"/>
                  <a:gd name="T15" fmla="*/ 87 h 92"/>
                  <a:gd name="T16" fmla="*/ 31 w 51"/>
                  <a:gd name="T17" fmla="*/ 75 h 92"/>
                  <a:gd name="T18" fmla="*/ 46 w 51"/>
                  <a:gd name="T19" fmla="*/ 50 h 92"/>
                  <a:gd name="T20" fmla="*/ 46 w 51"/>
                  <a:gd name="T21" fmla="*/ 36 h 92"/>
                  <a:gd name="T22" fmla="*/ 51 w 51"/>
                  <a:gd name="T23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1" h="92">
                    <a:moveTo>
                      <a:pt x="51" y="0"/>
                    </a:moveTo>
                    <a:lnTo>
                      <a:pt x="34" y="19"/>
                    </a:lnTo>
                    <a:lnTo>
                      <a:pt x="15" y="19"/>
                    </a:lnTo>
                    <a:lnTo>
                      <a:pt x="0" y="31"/>
                    </a:lnTo>
                    <a:lnTo>
                      <a:pt x="3" y="47"/>
                    </a:lnTo>
                    <a:lnTo>
                      <a:pt x="3" y="72"/>
                    </a:lnTo>
                    <a:lnTo>
                      <a:pt x="15" y="92"/>
                    </a:lnTo>
                    <a:lnTo>
                      <a:pt x="28" y="87"/>
                    </a:lnTo>
                    <a:lnTo>
                      <a:pt x="31" y="75"/>
                    </a:lnTo>
                    <a:lnTo>
                      <a:pt x="46" y="50"/>
                    </a:lnTo>
                    <a:lnTo>
                      <a:pt x="46" y="36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88" name="Freeform 96"/>
              <p:cNvSpPr>
                <a:spLocks/>
              </p:cNvSpPr>
              <p:nvPr/>
            </p:nvSpPr>
            <p:spPr bwMode="auto">
              <a:xfrm>
                <a:off x="2384" y="2229"/>
                <a:ext cx="576" cy="565"/>
              </a:xfrm>
              <a:custGeom>
                <a:avLst/>
                <a:gdLst>
                  <a:gd name="T0" fmla="*/ 8 w 576"/>
                  <a:gd name="T1" fmla="*/ 109 h 565"/>
                  <a:gd name="T2" fmla="*/ 10 w 576"/>
                  <a:gd name="T3" fmla="*/ 131 h 565"/>
                  <a:gd name="T4" fmla="*/ 56 w 576"/>
                  <a:gd name="T5" fmla="*/ 167 h 565"/>
                  <a:gd name="T6" fmla="*/ 92 w 576"/>
                  <a:gd name="T7" fmla="*/ 189 h 565"/>
                  <a:gd name="T8" fmla="*/ 88 w 576"/>
                  <a:gd name="T9" fmla="*/ 219 h 565"/>
                  <a:gd name="T10" fmla="*/ 110 w 576"/>
                  <a:gd name="T11" fmla="*/ 264 h 565"/>
                  <a:gd name="T12" fmla="*/ 119 w 576"/>
                  <a:gd name="T13" fmla="*/ 325 h 565"/>
                  <a:gd name="T14" fmla="*/ 100 w 576"/>
                  <a:gd name="T15" fmla="*/ 325 h 565"/>
                  <a:gd name="T16" fmla="*/ 87 w 576"/>
                  <a:gd name="T17" fmla="*/ 356 h 565"/>
                  <a:gd name="T18" fmla="*/ 74 w 576"/>
                  <a:gd name="T19" fmla="*/ 387 h 565"/>
                  <a:gd name="T20" fmla="*/ 43 w 576"/>
                  <a:gd name="T21" fmla="*/ 441 h 565"/>
                  <a:gd name="T22" fmla="*/ 44 w 576"/>
                  <a:gd name="T23" fmla="*/ 468 h 565"/>
                  <a:gd name="T24" fmla="*/ 122 w 576"/>
                  <a:gd name="T25" fmla="*/ 519 h 565"/>
                  <a:gd name="T26" fmla="*/ 188 w 576"/>
                  <a:gd name="T27" fmla="*/ 550 h 565"/>
                  <a:gd name="T28" fmla="*/ 245 w 576"/>
                  <a:gd name="T29" fmla="*/ 565 h 565"/>
                  <a:gd name="T30" fmla="*/ 266 w 576"/>
                  <a:gd name="T31" fmla="*/ 522 h 565"/>
                  <a:gd name="T32" fmla="*/ 319 w 576"/>
                  <a:gd name="T33" fmla="*/ 503 h 565"/>
                  <a:gd name="T34" fmla="*/ 357 w 576"/>
                  <a:gd name="T35" fmla="*/ 522 h 565"/>
                  <a:gd name="T36" fmla="*/ 409 w 576"/>
                  <a:gd name="T37" fmla="*/ 550 h 565"/>
                  <a:gd name="T38" fmla="*/ 456 w 576"/>
                  <a:gd name="T39" fmla="*/ 538 h 565"/>
                  <a:gd name="T40" fmla="*/ 491 w 576"/>
                  <a:gd name="T41" fmla="*/ 502 h 565"/>
                  <a:gd name="T42" fmla="*/ 469 w 576"/>
                  <a:gd name="T43" fmla="*/ 486 h 565"/>
                  <a:gd name="T44" fmla="*/ 466 w 576"/>
                  <a:gd name="T45" fmla="*/ 435 h 565"/>
                  <a:gd name="T46" fmla="*/ 479 w 576"/>
                  <a:gd name="T47" fmla="*/ 387 h 565"/>
                  <a:gd name="T48" fmla="*/ 479 w 576"/>
                  <a:gd name="T49" fmla="*/ 343 h 565"/>
                  <a:gd name="T50" fmla="*/ 454 w 576"/>
                  <a:gd name="T51" fmla="*/ 344 h 565"/>
                  <a:gd name="T52" fmla="*/ 443 w 576"/>
                  <a:gd name="T53" fmla="*/ 338 h 565"/>
                  <a:gd name="T54" fmla="*/ 469 w 576"/>
                  <a:gd name="T55" fmla="*/ 307 h 565"/>
                  <a:gd name="T56" fmla="*/ 510 w 576"/>
                  <a:gd name="T57" fmla="*/ 267 h 565"/>
                  <a:gd name="T58" fmla="*/ 531 w 576"/>
                  <a:gd name="T59" fmla="*/ 247 h 565"/>
                  <a:gd name="T60" fmla="*/ 548 w 576"/>
                  <a:gd name="T61" fmla="*/ 210 h 565"/>
                  <a:gd name="T62" fmla="*/ 576 w 576"/>
                  <a:gd name="T63" fmla="*/ 177 h 565"/>
                  <a:gd name="T64" fmla="*/ 543 w 576"/>
                  <a:gd name="T65" fmla="*/ 161 h 565"/>
                  <a:gd name="T66" fmla="*/ 503 w 576"/>
                  <a:gd name="T67" fmla="*/ 147 h 565"/>
                  <a:gd name="T68" fmla="*/ 476 w 576"/>
                  <a:gd name="T69" fmla="*/ 123 h 565"/>
                  <a:gd name="T70" fmla="*/ 438 w 576"/>
                  <a:gd name="T71" fmla="*/ 90 h 565"/>
                  <a:gd name="T72" fmla="*/ 407 w 576"/>
                  <a:gd name="T73" fmla="*/ 57 h 565"/>
                  <a:gd name="T74" fmla="*/ 385 w 576"/>
                  <a:gd name="T75" fmla="*/ 22 h 565"/>
                  <a:gd name="T76" fmla="*/ 335 w 576"/>
                  <a:gd name="T77" fmla="*/ 1 h 565"/>
                  <a:gd name="T78" fmla="*/ 314 w 576"/>
                  <a:gd name="T79" fmla="*/ 26 h 565"/>
                  <a:gd name="T80" fmla="*/ 240 w 576"/>
                  <a:gd name="T81" fmla="*/ 66 h 565"/>
                  <a:gd name="T82" fmla="*/ 201 w 576"/>
                  <a:gd name="T83" fmla="*/ 78 h 565"/>
                  <a:gd name="T84" fmla="*/ 166 w 576"/>
                  <a:gd name="T85" fmla="*/ 59 h 565"/>
                  <a:gd name="T86" fmla="*/ 150 w 576"/>
                  <a:gd name="T87" fmla="*/ 42 h 565"/>
                  <a:gd name="T88" fmla="*/ 154 w 576"/>
                  <a:gd name="T89" fmla="*/ 63 h 565"/>
                  <a:gd name="T90" fmla="*/ 149 w 576"/>
                  <a:gd name="T91" fmla="*/ 85 h 565"/>
                  <a:gd name="T92" fmla="*/ 138 w 576"/>
                  <a:gd name="T93" fmla="*/ 103 h 565"/>
                  <a:gd name="T94" fmla="*/ 107 w 576"/>
                  <a:gd name="T95" fmla="*/ 95 h 565"/>
                  <a:gd name="T96" fmla="*/ 70 w 576"/>
                  <a:gd name="T97" fmla="*/ 72 h 565"/>
                  <a:gd name="T98" fmla="*/ 44 w 576"/>
                  <a:gd name="T99" fmla="*/ 81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76" h="565">
                    <a:moveTo>
                      <a:pt x="10" y="80"/>
                    </a:moveTo>
                    <a:lnTo>
                      <a:pt x="15" y="94"/>
                    </a:lnTo>
                    <a:lnTo>
                      <a:pt x="10" y="105"/>
                    </a:lnTo>
                    <a:lnTo>
                      <a:pt x="8" y="109"/>
                    </a:lnTo>
                    <a:lnTo>
                      <a:pt x="0" y="106"/>
                    </a:lnTo>
                    <a:lnTo>
                      <a:pt x="3" y="113"/>
                    </a:lnTo>
                    <a:lnTo>
                      <a:pt x="3" y="120"/>
                    </a:lnTo>
                    <a:lnTo>
                      <a:pt x="10" y="131"/>
                    </a:lnTo>
                    <a:lnTo>
                      <a:pt x="23" y="128"/>
                    </a:lnTo>
                    <a:lnTo>
                      <a:pt x="39" y="146"/>
                    </a:lnTo>
                    <a:lnTo>
                      <a:pt x="46" y="158"/>
                    </a:lnTo>
                    <a:lnTo>
                      <a:pt x="56" y="167"/>
                    </a:lnTo>
                    <a:lnTo>
                      <a:pt x="69" y="167"/>
                    </a:lnTo>
                    <a:lnTo>
                      <a:pt x="74" y="178"/>
                    </a:lnTo>
                    <a:lnTo>
                      <a:pt x="85" y="188"/>
                    </a:lnTo>
                    <a:lnTo>
                      <a:pt x="92" y="189"/>
                    </a:lnTo>
                    <a:lnTo>
                      <a:pt x="94" y="194"/>
                    </a:lnTo>
                    <a:lnTo>
                      <a:pt x="90" y="203"/>
                    </a:lnTo>
                    <a:lnTo>
                      <a:pt x="90" y="211"/>
                    </a:lnTo>
                    <a:lnTo>
                      <a:pt x="88" y="219"/>
                    </a:lnTo>
                    <a:lnTo>
                      <a:pt x="85" y="234"/>
                    </a:lnTo>
                    <a:lnTo>
                      <a:pt x="97" y="247"/>
                    </a:lnTo>
                    <a:lnTo>
                      <a:pt x="110" y="257"/>
                    </a:lnTo>
                    <a:lnTo>
                      <a:pt x="110" y="264"/>
                    </a:lnTo>
                    <a:lnTo>
                      <a:pt x="108" y="288"/>
                    </a:lnTo>
                    <a:lnTo>
                      <a:pt x="105" y="308"/>
                    </a:lnTo>
                    <a:lnTo>
                      <a:pt x="108" y="316"/>
                    </a:lnTo>
                    <a:lnTo>
                      <a:pt x="119" y="325"/>
                    </a:lnTo>
                    <a:lnTo>
                      <a:pt x="119" y="341"/>
                    </a:lnTo>
                    <a:lnTo>
                      <a:pt x="119" y="353"/>
                    </a:lnTo>
                    <a:lnTo>
                      <a:pt x="107" y="336"/>
                    </a:lnTo>
                    <a:lnTo>
                      <a:pt x="100" y="325"/>
                    </a:lnTo>
                    <a:lnTo>
                      <a:pt x="95" y="328"/>
                    </a:lnTo>
                    <a:lnTo>
                      <a:pt x="98" y="336"/>
                    </a:lnTo>
                    <a:lnTo>
                      <a:pt x="94" y="346"/>
                    </a:lnTo>
                    <a:lnTo>
                      <a:pt x="87" y="356"/>
                    </a:lnTo>
                    <a:lnTo>
                      <a:pt x="82" y="363"/>
                    </a:lnTo>
                    <a:lnTo>
                      <a:pt x="88" y="369"/>
                    </a:lnTo>
                    <a:lnTo>
                      <a:pt x="84" y="377"/>
                    </a:lnTo>
                    <a:lnTo>
                      <a:pt x="74" y="387"/>
                    </a:lnTo>
                    <a:lnTo>
                      <a:pt x="73" y="395"/>
                    </a:lnTo>
                    <a:lnTo>
                      <a:pt x="67" y="405"/>
                    </a:lnTo>
                    <a:lnTo>
                      <a:pt x="52" y="423"/>
                    </a:lnTo>
                    <a:lnTo>
                      <a:pt x="43" y="441"/>
                    </a:lnTo>
                    <a:lnTo>
                      <a:pt x="43" y="444"/>
                    </a:lnTo>
                    <a:lnTo>
                      <a:pt x="48" y="450"/>
                    </a:lnTo>
                    <a:lnTo>
                      <a:pt x="42" y="458"/>
                    </a:lnTo>
                    <a:lnTo>
                      <a:pt x="44" y="468"/>
                    </a:lnTo>
                    <a:lnTo>
                      <a:pt x="53" y="481"/>
                    </a:lnTo>
                    <a:lnTo>
                      <a:pt x="88" y="500"/>
                    </a:lnTo>
                    <a:lnTo>
                      <a:pt x="113" y="522"/>
                    </a:lnTo>
                    <a:lnTo>
                      <a:pt x="122" y="519"/>
                    </a:lnTo>
                    <a:lnTo>
                      <a:pt x="135" y="514"/>
                    </a:lnTo>
                    <a:lnTo>
                      <a:pt x="178" y="532"/>
                    </a:lnTo>
                    <a:lnTo>
                      <a:pt x="184" y="538"/>
                    </a:lnTo>
                    <a:lnTo>
                      <a:pt x="188" y="550"/>
                    </a:lnTo>
                    <a:lnTo>
                      <a:pt x="195" y="554"/>
                    </a:lnTo>
                    <a:lnTo>
                      <a:pt x="205" y="555"/>
                    </a:lnTo>
                    <a:lnTo>
                      <a:pt x="220" y="563"/>
                    </a:lnTo>
                    <a:lnTo>
                      <a:pt x="245" y="565"/>
                    </a:lnTo>
                    <a:lnTo>
                      <a:pt x="253" y="555"/>
                    </a:lnTo>
                    <a:lnTo>
                      <a:pt x="255" y="544"/>
                    </a:lnTo>
                    <a:lnTo>
                      <a:pt x="255" y="532"/>
                    </a:lnTo>
                    <a:lnTo>
                      <a:pt x="266" y="522"/>
                    </a:lnTo>
                    <a:lnTo>
                      <a:pt x="288" y="510"/>
                    </a:lnTo>
                    <a:lnTo>
                      <a:pt x="297" y="509"/>
                    </a:lnTo>
                    <a:lnTo>
                      <a:pt x="309" y="503"/>
                    </a:lnTo>
                    <a:lnTo>
                      <a:pt x="319" y="503"/>
                    </a:lnTo>
                    <a:lnTo>
                      <a:pt x="330" y="510"/>
                    </a:lnTo>
                    <a:lnTo>
                      <a:pt x="338" y="520"/>
                    </a:lnTo>
                    <a:lnTo>
                      <a:pt x="348" y="520"/>
                    </a:lnTo>
                    <a:lnTo>
                      <a:pt x="357" y="522"/>
                    </a:lnTo>
                    <a:lnTo>
                      <a:pt x="373" y="524"/>
                    </a:lnTo>
                    <a:lnTo>
                      <a:pt x="385" y="538"/>
                    </a:lnTo>
                    <a:lnTo>
                      <a:pt x="394" y="545"/>
                    </a:lnTo>
                    <a:lnTo>
                      <a:pt x="409" y="550"/>
                    </a:lnTo>
                    <a:lnTo>
                      <a:pt x="421" y="557"/>
                    </a:lnTo>
                    <a:lnTo>
                      <a:pt x="428" y="558"/>
                    </a:lnTo>
                    <a:lnTo>
                      <a:pt x="444" y="541"/>
                    </a:lnTo>
                    <a:lnTo>
                      <a:pt x="456" y="538"/>
                    </a:lnTo>
                    <a:lnTo>
                      <a:pt x="464" y="532"/>
                    </a:lnTo>
                    <a:lnTo>
                      <a:pt x="476" y="522"/>
                    </a:lnTo>
                    <a:lnTo>
                      <a:pt x="492" y="522"/>
                    </a:lnTo>
                    <a:lnTo>
                      <a:pt x="491" y="502"/>
                    </a:lnTo>
                    <a:lnTo>
                      <a:pt x="488" y="496"/>
                    </a:lnTo>
                    <a:lnTo>
                      <a:pt x="481" y="486"/>
                    </a:lnTo>
                    <a:lnTo>
                      <a:pt x="475" y="488"/>
                    </a:lnTo>
                    <a:lnTo>
                      <a:pt x="469" y="486"/>
                    </a:lnTo>
                    <a:lnTo>
                      <a:pt x="464" y="478"/>
                    </a:lnTo>
                    <a:lnTo>
                      <a:pt x="463" y="458"/>
                    </a:lnTo>
                    <a:lnTo>
                      <a:pt x="474" y="445"/>
                    </a:lnTo>
                    <a:lnTo>
                      <a:pt x="466" y="435"/>
                    </a:lnTo>
                    <a:lnTo>
                      <a:pt x="466" y="430"/>
                    </a:lnTo>
                    <a:lnTo>
                      <a:pt x="482" y="413"/>
                    </a:lnTo>
                    <a:lnTo>
                      <a:pt x="482" y="407"/>
                    </a:lnTo>
                    <a:lnTo>
                      <a:pt x="479" y="387"/>
                    </a:lnTo>
                    <a:lnTo>
                      <a:pt x="489" y="377"/>
                    </a:lnTo>
                    <a:lnTo>
                      <a:pt x="481" y="366"/>
                    </a:lnTo>
                    <a:lnTo>
                      <a:pt x="481" y="357"/>
                    </a:lnTo>
                    <a:lnTo>
                      <a:pt x="479" y="343"/>
                    </a:lnTo>
                    <a:lnTo>
                      <a:pt x="475" y="339"/>
                    </a:lnTo>
                    <a:lnTo>
                      <a:pt x="466" y="339"/>
                    </a:lnTo>
                    <a:lnTo>
                      <a:pt x="456" y="341"/>
                    </a:lnTo>
                    <a:lnTo>
                      <a:pt x="454" y="344"/>
                    </a:lnTo>
                    <a:lnTo>
                      <a:pt x="448" y="350"/>
                    </a:lnTo>
                    <a:lnTo>
                      <a:pt x="440" y="353"/>
                    </a:lnTo>
                    <a:lnTo>
                      <a:pt x="437" y="344"/>
                    </a:lnTo>
                    <a:lnTo>
                      <a:pt x="443" y="338"/>
                    </a:lnTo>
                    <a:lnTo>
                      <a:pt x="446" y="332"/>
                    </a:lnTo>
                    <a:lnTo>
                      <a:pt x="446" y="325"/>
                    </a:lnTo>
                    <a:lnTo>
                      <a:pt x="461" y="310"/>
                    </a:lnTo>
                    <a:lnTo>
                      <a:pt x="469" y="307"/>
                    </a:lnTo>
                    <a:lnTo>
                      <a:pt x="471" y="295"/>
                    </a:lnTo>
                    <a:lnTo>
                      <a:pt x="479" y="285"/>
                    </a:lnTo>
                    <a:lnTo>
                      <a:pt x="503" y="267"/>
                    </a:lnTo>
                    <a:lnTo>
                      <a:pt x="510" y="267"/>
                    </a:lnTo>
                    <a:lnTo>
                      <a:pt x="513" y="260"/>
                    </a:lnTo>
                    <a:lnTo>
                      <a:pt x="522" y="252"/>
                    </a:lnTo>
                    <a:lnTo>
                      <a:pt x="528" y="252"/>
                    </a:lnTo>
                    <a:lnTo>
                      <a:pt x="531" y="247"/>
                    </a:lnTo>
                    <a:lnTo>
                      <a:pt x="535" y="244"/>
                    </a:lnTo>
                    <a:lnTo>
                      <a:pt x="541" y="235"/>
                    </a:lnTo>
                    <a:lnTo>
                      <a:pt x="547" y="219"/>
                    </a:lnTo>
                    <a:lnTo>
                      <a:pt x="548" y="210"/>
                    </a:lnTo>
                    <a:lnTo>
                      <a:pt x="548" y="201"/>
                    </a:lnTo>
                    <a:lnTo>
                      <a:pt x="556" y="191"/>
                    </a:lnTo>
                    <a:lnTo>
                      <a:pt x="569" y="184"/>
                    </a:lnTo>
                    <a:lnTo>
                      <a:pt x="576" y="177"/>
                    </a:lnTo>
                    <a:lnTo>
                      <a:pt x="576" y="174"/>
                    </a:lnTo>
                    <a:lnTo>
                      <a:pt x="565" y="166"/>
                    </a:lnTo>
                    <a:lnTo>
                      <a:pt x="559" y="163"/>
                    </a:lnTo>
                    <a:lnTo>
                      <a:pt x="543" y="161"/>
                    </a:lnTo>
                    <a:lnTo>
                      <a:pt x="524" y="158"/>
                    </a:lnTo>
                    <a:lnTo>
                      <a:pt x="517" y="157"/>
                    </a:lnTo>
                    <a:lnTo>
                      <a:pt x="510" y="154"/>
                    </a:lnTo>
                    <a:lnTo>
                      <a:pt x="503" y="147"/>
                    </a:lnTo>
                    <a:lnTo>
                      <a:pt x="497" y="136"/>
                    </a:lnTo>
                    <a:lnTo>
                      <a:pt x="492" y="129"/>
                    </a:lnTo>
                    <a:lnTo>
                      <a:pt x="485" y="126"/>
                    </a:lnTo>
                    <a:lnTo>
                      <a:pt x="476" y="123"/>
                    </a:lnTo>
                    <a:lnTo>
                      <a:pt x="472" y="122"/>
                    </a:lnTo>
                    <a:lnTo>
                      <a:pt x="461" y="112"/>
                    </a:lnTo>
                    <a:lnTo>
                      <a:pt x="447" y="100"/>
                    </a:lnTo>
                    <a:lnTo>
                      <a:pt x="438" y="90"/>
                    </a:lnTo>
                    <a:lnTo>
                      <a:pt x="429" y="87"/>
                    </a:lnTo>
                    <a:lnTo>
                      <a:pt x="424" y="82"/>
                    </a:lnTo>
                    <a:lnTo>
                      <a:pt x="419" y="72"/>
                    </a:lnTo>
                    <a:lnTo>
                      <a:pt x="407" y="57"/>
                    </a:lnTo>
                    <a:lnTo>
                      <a:pt x="404" y="47"/>
                    </a:lnTo>
                    <a:lnTo>
                      <a:pt x="394" y="38"/>
                    </a:lnTo>
                    <a:lnTo>
                      <a:pt x="390" y="29"/>
                    </a:lnTo>
                    <a:lnTo>
                      <a:pt x="385" y="22"/>
                    </a:lnTo>
                    <a:lnTo>
                      <a:pt x="375" y="15"/>
                    </a:lnTo>
                    <a:lnTo>
                      <a:pt x="365" y="4"/>
                    </a:lnTo>
                    <a:lnTo>
                      <a:pt x="357" y="0"/>
                    </a:lnTo>
                    <a:lnTo>
                      <a:pt x="335" y="1"/>
                    </a:lnTo>
                    <a:lnTo>
                      <a:pt x="327" y="1"/>
                    </a:lnTo>
                    <a:lnTo>
                      <a:pt x="316" y="9"/>
                    </a:lnTo>
                    <a:lnTo>
                      <a:pt x="322" y="16"/>
                    </a:lnTo>
                    <a:lnTo>
                      <a:pt x="314" y="26"/>
                    </a:lnTo>
                    <a:lnTo>
                      <a:pt x="293" y="53"/>
                    </a:lnTo>
                    <a:lnTo>
                      <a:pt x="282" y="59"/>
                    </a:lnTo>
                    <a:lnTo>
                      <a:pt x="253" y="62"/>
                    </a:lnTo>
                    <a:lnTo>
                      <a:pt x="240" y="66"/>
                    </a:lnTo>
                    <a:lnTo>
                      <a:pt x="233" y="72"/>
                    </a:lnTo>
                    <a:lnTo>
                      <a:pt x="230" y="78"/>
                    </a:lnTo>
                    <a:lnTo>
                      <a:pt x="219" y="75"/>
                    </a:lnTo>
                    <a:lnTo>
                      <a:pt x="201" y="78"/>
                    </a:lnTo>
                    <a:lnTo>
                      <a:pt x="189" y="77"/>
                    </a:lnTo>
                    <a:lnTo>
                      <a:pt x="179" y="70"/>
                    </a:lnTo>
                    <a:lnTo>
                      <a:pt x="172" y="62"/>
                    </a:lnTo>
                    <a:lnTo>
                      <a:pt x="166" y="59"/>
                    </a:lnTo>
                    <a:lnTo>
                      <a:pt x="171" y="52"/>
                    </a:lnTo>
                    <a:lnTo>
                      <a:pt x="163" y="44"/>
                    </a:lnTo>
                    <a:lnTo>
                      <a:pt x="156" y="43"/>
                    </a:lnTo>
                    <a:lnTo>
                      <a:pt x="150" y="42"/>
                    </a:lnTo>
                    <a:lnTo>
                      <a:pt x="149" y="44"/>
                    </a:lnTo>
                    <a:lnTo>
                      <a:pt x="154" y="50"/>
                    </a:lnTo>
                    <a:lnTo>
                      <a:pt x="151" y="54"/>
                    </a:lnTo>
                    <a:lnTo>
                      <a:pt x="154" y="63"/>
                    </a:lnTo>
                    <a:lnTo>
                      <a:pt x="156" y="72"/>
                    </a:lnTo>
                    <a:lnTo>
                      <a:pt x="156" y="80"/>
                    </a:lnTo>
                    <a:lnTo>
                      <a:pt x="154" y="81"/>
                    </a:lnTo>
                    <a:lnTo>
                      <a:pt x="149" y="85"/>
                    </a:lnTo>
                    <a:lnTo>
                      <a:pt x="147" y="92"/>
                    </a:lnTo>
                    <a:lnTo>
                      <a:pt x="147" y="100"/>
                    </a:lnTo>
                    <a:lnTo>
                      <a:pt x="146" y="105"/>
                    </a:lnTo>
                    <a:lnTo>
                      <a:pt x="138" y="103"/>
                    </a:lnTo>
                    <a:lnTo>
                      <a:pt x="128" y="98"/>
                    </a:lnTo>
                    <a:lnTo>
                      <a:pt x="122" y="103"/>
                    </a:lnTo>
                    <a:lnTo>
                      <a:pt x="112" y="97"/>
                    </a:lnTo>
                    <a:lnTo>
                      <a:pt x="107" y="95"/>
                    </a:lnTo>
                    <a:lnTo>
                      <a:pt x="100" y="100"/>
                    </a:lnTo>
                    <a:lnTo>
                      <a:pt x="94" y="100"/>
                    </a:lnTo>
                    <a:lnTo>
                      <a:pt x="94" y="95"/>
                    </a:lnTo>
                    <a:lnTo>
                      <a:pt x="70" y="72"/>
                    </a:lnTo>
                    <a:lnTo>
                      <a:pt x="64" y="72"/>
                    </a:lnTo>
                    <a:lnTo>
                      <a:pt x="60" y="75"/>
                    </a:lnTo>
                    <a:lnTo>
                      <a:pt x="51" y="80"/>
                    </a:lnTo>
                    <a:lnTo>
                      <a:pt x="44" y="81"/>
                    </a:lnTo>
                    <a:lnTo>
                      <a:pt x="38" y="74"/>
                    </a:lnTo>
                    <a:lnTo>
                      <a:pt x="21" y="74"/>
                    </a:lnTo>
                    <a:lnTo>
                      <a:pt x="10" y="8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089" name="Group 97"/>
            <p:cNvGrpSpPr>
              <a:grpSpLocks/>
            </p:cNvGrpSpPr>
            <p:nvPr/>
          </p:nvGrpSpPr>
          <p:grpSpPr bwMode="auto">
            <a:xfrm>
              <a:off x="440" y="1769"/>
              <a:ext cx="233" cy="422"/>
              <a:chOff x="2390" y="1652"/>
              <a:chExt cx="341" cy="571"/>
            </a:xfrm>
          </p:grpSpPr>
          <p:sp>
            <p:nvSpPr>
              <p:cNvPr id="85090" name="Freeform 98"/>
              <p:cNvSpPr>
                <a:spLocks/>
              </p:cNvSpPr>
              <p:nvPr/>
            </p:nvSpPr>
            <p:spPr bwMode="auto">
              <a:xfrm>
                <a:off x="2390" y="1659"/>
                <a:ext cx="341" cy="564"/>
              </a:xfrm>
              <a:custGeom>
                <a:avLst/>
                <a:gdLst>
                  <a:gd name="T0" fmla="*/ 111 w 341"/>
                  <a:gd name="T1" fmla="*/ 390 h 564"/>
                  <a:gd name="T2" fmla="*/ 73 w 341"/>
                  <a:gd name="T3" fmla="*/ 416 h 564"/>
                  <a:gd name="T4" fmla="*/ 63 w 341"/>
                  <a:gd name="T5" fmla="*/ 439 h 564"/>
                  <a:gd name="T6" fmla="*/ 85 w 341"/>
                  <a:gd name="T7" fmla="*/ 452 h 564"/>
                  <a:gd name="T8" fmla="*/ 104 w 341"/>
                  <a:gd name="T9" fmla="*/ 461 h 564"/>
                  <a:gd name="T10" fmla="*/ 136 w 341"/>
                  <a:gd name="T11" fmla="*/ 467 h 564"/>
                  <a:gd name="T12" fmla="*/ 115 w 341"/>
                  <a:gd name="T13" fmla="*/ 493 h 564"/>
                  <a:gd name="T14" fmla="*/ 66 w 341"/>
                  <a:gd name="T15" fmla="*/ 479 h 564"/>
                  <a:gd name="T16" fmla="*/ 31 w 341"/>
                  <a:gd name="T17" fmla="*/ 508 h 564"/>
                  <a:gd name="T18" fmla="*/ 1 w 341"/>
                  <a:gd name="T19" fmla="*/ 523 h 564"/>
                  <a:gd name="T20" fmla="*/ 17 w 341"/>
                  <a:gd name="T21" fmla="*/ 536 h 564"/>
                  <a:gd name="T22" fmla="*/ 45 w 341"/>
                  <a:gd name="T23" fmla="*/ 532 h 564"/>
                  <a:gd name="T24" fmla="*/ 83 w 341"/>
                  <a:gd name="T25" fmla="*/ 548 h 564"/>
                  <a:gd name="T26" fmla="*/ 112 w 341"/>
                  <a:gd name="T27" fmla="*/ 522 h 564"/>
                  <a:gd name="T28" fmla="*/ 138 w 341"/>
                  <a:gd name="T29" fmla="*/ 538 h 564"/>
                  <a:gd name="T30" fmla="*/ 174 w 341"/>
                  <a:gd name="T31" fmla="*/ 543 h 564"/>
                  <a:gd name="T32" fmla="*/ 201 w 341"/>
                  <a:gd name="T33" fmla="*/ 541 h 564"/>
                  <a:gd name="T34" fmla="*/ 238 w 341"/>
                  <a:gd name="T35" fmla="*/ 556 h 564"/>
                  <a:gd name="T36" fmla="*/ 269 w 341"/>
                  <a:gd name="T37" fmla="*/ 559 h 564"/>
                  <a:gd name="T38" fmla="*/ 301 w 341"/>
                  <a:gd name="T39" fmla="*/ 548 h 564"/>
                  <a:gd name="T40" fmla="*/ 288 w 341"/>
                  <a:gd name="T41" fmla="*/ 522 h 564"/>
                  <a:gd name="T42" fmla="*/ 289 w 341"/>
                  <a:gd name="T43" fmla="*/ 505 h 564"/>
                  <a:gd name="T44" fmla="*/ 330 w 341"/>
                  <a:gd name="T45" fmla="*/ 479 h 564"/>
                  <a:gd name="T46" fmla="*/ 341 w 341"/>
                  <a:gd name="T47" fmla="*/ 442 h 564"/>
                  <a:gd name="T48" fmla="*/ 312 w 341"/>
                  <a:gd name="T49" fmla="*/ 423 h 564"/>
                  <a:gd name="T50" fmla="*/ 291 w 341"/>
                  <a:gd name="T51" fmla="*/ 421 h 564"/>
                  <a:gd name="T52" fmla="*/ 298 w 341"/>
                  <a:gd name="T53" fmla="*/ 386 h 564"/>
                  <a:gd name="T54" fmla="*/ 298 w 341"/>
                  <a:gd name="T55" fmla="*/ 339 h 564"/>
                  <a:gd name="T56" fmla="*/ 267 w 341"/>
                  <a:gd name="T57" fmla="*/ 283 h 564"/>
                  <a:gd name="T58" fmla="*/ 267 w 341"/>
                  <a:gd name="T59" fmla="*/ 240 h 564"/>
                  <a:gd name="T60" fmla="*/ 257 w 341"/>
                  <a:gd name="T61" fmla="*/ 206 h 564"/>
                  <a:gd name="T62" fmla="*/ 225 w 341"/>
                  <a:gd name="T63" fmla="*/ 188 h 564"/>
                  <a:gd name="T64" fmla="*/ 222 w 341"/>
                  <a:gd name="T65" fmla="*/ 174 h 564"/>
                  <a:gd name="T66" fmla="*/ 250 w 341"/>
                  <a:gd name="T67" fmla="*/ 178 h 564"/>
                  <a:gd name="T68" fmla="*/ 294 w 341"/>
                  <a:gd name="T69" fmla="*/ 125 h 564"/>
                  <a:gd name="T70" fmla="*/ 291 w 341"/>
                  <a:gd name="T71" fmla="*/ 91 h 564"/>
                  <a:gd name="T72" fmla="*/ 250 w 341"/>
                  <a:gd name="T73" fmla="*/ 74 h 564"/>
                  <a:gd name="T74" fmla="*/ 228 w 341"/>
                  <a:gd name="T75" fmla="*/ 76 h 564"/>
                  <a:gd name="T76" fmla="*/ 240 w 341"/>
                  <a:gd name="T77" fmla="*/ 54 h 564"/>
                  <a:gd name="T78" fmla="*/ 284 w 341"/>
                  <a:gd name="T79" fmla="*/ 28 h 564"/>
                  <a:gd name="T80" fmla="*/ 256 w 341"/>
                  <a:gd name="T81" fmla="*/ 10 h 564"/>
                  <a:gd name="T82" fmla="*/ 210 w 341"/>
                  <a:gd name="T83" fmla="*/ 16 h 564"/>
                  <a:gd name="T84" fmla="*/ 188 w 341"/>
                  <a:gd name="T85" fmla="*/ 36 h 564"/>
                  <a:gd name="T86" fmla="*/ 174 w 341"/>
                  <a:gd name="T87" fmla="*/ 63 h 564"/>
                  <a:gd name="T88" fmla="*/ 138 w 341"/>
                  <a:gd name="T89" fmla="*/ 108 h 564"/>
                  <a:gd name="T90" fmla="*/ 161 w 341"/>
                  <a:gd name="T91" fmla="*/ 117 h 564"/>
                  <a:gd name="T92" fmla="*/ 128 w 341"/>
                  <a:gd name="T93" fmla="*/ 174 h 564"/>
                  <a:gd name="T94" fmla="*/ 139 w 341"/>
                  <a:gd name="T95" fmla="*/ 182 h 564"/>
                  <a:gd name="T96" fmla="*/ 160 w 341"/>
                  <a:gd name="T97" fmla="*/ 195 h 564"/>
                  <a:gd name="T98" fmla="*/ 136 w 341"/>
                  <a:gd name="T99" fmla="*/ 229 h 564"/>
                  <a:gd name="T100" fmla="*/ 170 w 341"/>
                  <a:gd name="T101" fmla="*/ 251 h 564"/>
                  <a:gd name="T102" fmla="*/ 191 w 341"/>
                  <a:gd name="T103" fmla="*/ 258 h 564"/>
                  <a:gd name="T104" fmla="*/ 184 w 341"/>
                  <a:gd name="T105" fmla="*/ 307 h 564"/>
                  <a:gd name="T106" fmla="*/ 182 w 341"/>
                  <a:gd name="T107" fmla="*/ 340 h 564"/>
                  <a:gd name="T108" fmla="*/ 167 w 341"/>
                  <a:gd name="T109" fmla="*/ 355 h 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341" h="564">
                    <a:moveTo>
                      <a:pt x="102" y="362"/>
                    </a:moveTo>
                    <a:lnTo>
                      <a:pt x="118" y="376"/>
                    </a:lnTo>
                    <a:lnTo>
                      <a:pt x="111" y="390"/>
                    </a:lnTo>
                    <a:lnTo>
                      <a:pt x="101" y="401"/>
                    </a:lnTo>
                    <a:lnTo>
                      <a:pt x="85" y="409"/>
                    </a:lnTo>
                    <a:lnTo>
                      <a:pt x="73" y="416"/>
                    </a:lnTo>
                    <a:lnTo>
                      <a:pt x="60" y="417"/>
                    </a:lnTo>
                    <a:lnTo>
                      <a:pt x="54" y="423"/>
                    </a:lnTo>
                    <a:lnTo>
                      <a:pt x="63" y="439"/>
                    </a:lnTo>
                    <a:lnTo>
                      <a:pt x="79" y="439"/>
                    </a:lnTo>
                    <a:lnTo>
                      <a:pt x="85" y="441"/>
                    </a:lnTo>
                    <a:lnTo>
                      <a:pt x="85" y="452"/>
                    </a:lnTo>
                    <a:lnTo>
                      <a:pt x="94" y="452"/>
                    </a:lnTo>
                    <a:lnTo>
                      <a:pt x="100" y="449"/>
                    </a:lnTo>
                    <a:lnTo>
                      <a:pt x="104" y="461"/>
                    </a:lnTo>
                    <a:lnTo>
                      <a:pt x="112" y="470"/>
                    </a:lnTo>
                    <a:lnTo>
                      <a:pt x="126" y="470"/>
                    </a:lnTo>
                    <a:lnTo>
                      <a:pt x="136" y="467"/>
                    </a:lnTo>
                    <a:lnTo>
                      <a:pt x="145" y="470"/>
                    </a:lnTo>
                    <a:lnTo>
                      <a:pt x="123" y="489"/>
                    </a:lnTo>
                    <a:lnTo>
                      <a:pt x="115" y="493"/>
                    </a:lnTo>
                    <a:lnTo>
                      <a:pt x="104" y="489"/>
                    </a:lnTo>
                    <a:lnTo>
                      <a:pt x="79" y="479"/>
                    </a:lnTo>
                    <a:lnTo>
                      <a:pt x="66" y="479"/>
                    </a:lnTo>
                    <a:lnTo>
                      <a:pt x="54" y="489"/>
                    </a:lnTo>
                    <a:lnTo>
                      <a:pt x="39" y="501"/>
                    </a:lnTo>
                    <a:lnTo>
                      <a:pt x="31" y="508"/>
                    </a:lnTo>
                    <a:lnTo>
                      <a:pt x="21" y="511"/>
                    </a:lnTo>
                    <a:lnTo>
                      <a:pt x="10" y="517"/>
                    </a:lnTo>
                    <a:lnTo>
                      <a:pt x="1" y="523"/>
                    </a:lnTo>
                    <a:lnTo>
                      <a:pt x="0" y="528"/>
                    </a:lnTo>
                    <a:lnTo>
                      <a:pt x="10" y="529"/>
                    </a:lnTo>
                    <a:lnTo>
                      <a:pt x="17" y="536"/>
                    </a:lnTo>
                    <a:lnTo>
                      <a:pt x="26" y="541"/>
                    </a:lnTo>
                    <a:lnTo>
                      <a:pt x="36" y="536"/>
                    </a:lnTo>
                    <a:lnTo>
                      <a:pt x="45" y="532"/>
                    </a:lnTo>
                    <a:lnTo>
                      <a:pt x="54" y="533"/>
                    </a:lnTo>
                    <a:lnTo>
                      <a:pt x="69" y="542"/>
                    </a:lnTo>
                    <a:lnTo>
                      <a:pt x="83" y="548"/>
                    </a:lnTo>
                    <a:lnTo>
                      <a:pt x="92" y="542"/>
                    </a:lnTo>
                    <a:lnTo>
                      <a:pt x="97" y="531"/>
                    </a:lnTo>
                    <a:lnTo>
                      <a:pt x="112" y="522"/>
                    </a:lnTo>
                    <a:lnTo>
                      <a:pt x="122" y="522"/>
                    </a:lnTo>
                    <a:lnTo>
                      <a:pt x="131" y="532"/>
                    </a:lnTo>
                    <a:lnTo>
                      <a:pt x="138" y="538"/>
                    </a:lnTo>
                    <a:lnTo>
                      <a:pt x="149" y="538"/>
                    </a:lnTo>
                    <a:lnTo>
                      <a:pt x="164" y="539"/>
                    </a:lnTo>
                    <a:lnTo>
                      <a:pt x="174" y="543"/>
                    </a:lnTo>
                    <a:lnTo>
                      <a:pt x="184" y="536"/>
                    </a:lnTo>
                    <a:lnTo>
                      <a:pt x="192" y="536"/>
                    </a:lnTo>
                    <a:lnTo>
                      <a:pt x="201" y="541"/>
                    </a:lnTo>
                    <a:lnTo>
                      <a:pt x="210" y="551"/>
                    </a:lnTo>
                    <a:lnTo>
                      <a:pt x="223" y="553"/>
                    </a:lnTo>
                    <a:lnTo>
                      <a:pt x="238" y="556"/>
                    </a:lnTo>
                    <a:lnTo>
                      <a:pt x="248" y="561"/>
                    </a:lnTo>
                    <a:lnTo>
                      <a:pt x="260" y="564"/>
                    </a:lnTo>
                    <a:lnTo>
                      <a:pt x="269" y="559"/>
                    </a:lnTo>
                    <a:lnTo>
                      <a:pt x="282" y="551"/>
                    </a:lnTo>
                    <a:lnTo>
                      <a:pt x="291" y="550"/>
                    </a:lnTo>
                    <a:lnTo>
                      <a:pt x="301" y="548"/>
                    </a:lnTo>
                    <a:lnTo>
                      <a:pt x="310" y="539"/>
                    </a:lnTo>
                    <a:lnTo>
                      <a:pt x="304" y="531"/>
                    </a:lnTo>
                    <a:lnTo>
                      <a:pt x="288" y="522"/>
                    </a:lnTo>
                    <a:lnTo>
                      <a:pt x="282" y="517"/>
                    </a:lnTo>
                    <a:lnTo>
                      <a:pt x="282" y="511"/>
                    </a:lnTo>
                    <a:lnTo>
                      <a:pt x="289" y="505"/>
                    </a:lnTo>
                    <a:lnTo>
                      <a:pt x="301" y="504"/>
                    </a:lnTo>
                    <a:lnTo>
                      <a:pt x="312" y="498"/>
                    </a:lnTo>
                    <a:lnTo>
                      <a:pt x="330" y="479"/>
                    </a:lnTo>
                    <a:lnTo>
                      <a:pt x="338" y="469"/>
                    </a:lnTo>
                    <a:lnTo>
                      <a:pt x="341" y="452"/>
                    </a:lnTo>
                    <a:lnTo>
                      <a:pt x="341" y="442"/>
                    </a:lnTo>
                    <a:lnTo>
                      <a:pt x="333" y="435"/>
                    </a:lnTo>
                    <a:lnTo>
                      <a:pt x="322" y="427"/>
                    </a:lnTo>
                    <a:lnTo>
                      <a:pt x="312" y="423"/>
                    </a:lnTo>
                    <a:lnTo>
                      <a:pt x="301" y="424"/>
                    </a:lnTo>
                    <a:lnTo>
                      <a:pt x="294" y="428"/>
                    </a:lnTo>
                    <a:lnTo>
                      <a:pt x="291" y="421"/>
                    </a:lnTo>
                    <a:lnTo>
                      <a:pt x="297" y="410"/>
                    </a:lnTo>
                    <a:lnTo>
                      <a:pt x="299" y="401"/>
                    </a:lnTo>
                    <a:lnTo>
                      <a:pt x="298" y="386"/>
                    </a:lnTo>
                    <a:lnTo>
                      <a:pt x="297" y="365"/>
                    </a:lnTo>
                    <a:lnTo>
                      <a:pt x="301" y="348"/>
                    </a:lnTo>
                    <a:lnTo>
                      <a:pt x="298" y="339"/>
                    </a:lnTo>
                    <a:lnTo>
                      <a:pt x="291" y="326"/>
                    </a:lnTo>
                    <a:lnTo>
                      <a:pt x="274" y="297"/>
                    </a:lnTo>
                    <a:lnTo>
                      <a:pt x="267" y="283"/>
                    </a:lnTo>
                    <a:lnTo>
                      <a:pt x="264" y="267"/>
                    </a:lnTo>
                    <a:lnTo>
                      <a:pt x="263" y="257"/>
                    </a:lnTo>
                    <a:lnTo>
                      <a:pt x="267" y="240"/>
                    </a:lnTo>
                    <a:lnTo>
                      <a:pt x="267" y="227"/>
                    </a:lnTo>
                    <a:lnTo>
                      <a:pt x="264" y="213"/>
                    </a:lnTo>
                    <a:lnTo>
                      <a:pt x="257" y="206"/>
                    </a:lnTo>
                    <a:lnTo>
                      <a:pt x="244" y="193"/>
                    </a:lnTo>
                    <a:lnTo>
                      <a:pt x="235" y="189"/>
                    </a:lnTo>
                    <a:lnTo>
                      <a:pt x="225" y="188"/>
                    </a:lnTo>
                    <a:lnTo>
                      <a:pt x="218" y="186"/>
                    </a:lnTo>
                    <a:lnTo>
                      <a:pt x="218" y="179"/>
                    </a:lnTo>
                    <a:lnTo>
                      <a:pt x="222" y="174"/>
                    </a:lnTo>
                    <a:lnTo>
                      <a:pt x="233" y="173"/>
                    </a:lnTo>
                    <a:lnTo>
                      <a:pt x="243" y="176"/>
                    </a:lnTo>
                    <a:lnTo>
                      <a:pt x="250" y="178"/>
                    </a:lnTo>
                    <a:lnTo>
                      <a:pt x="254" y="171"/>
                    </a:lnTo>
                    <a:lnTo>
                      <a:pt x="253" y="163"/>
                    </a:lnTo>
                    <a:lnTo>
                      <a:pt x="294" y="125"/>
                    </a:lnTo>
                    <a:lnTo>
                      <a:pt x="301" y="116"/>
                    </a:lnTo>
                    <a:lnTo>
                      <a:pt x="301" y="99"/>
                    </a:lnTo>
                    <a:lnTo>
                      <a:pt x="291" y="91"/>
                    </a:lnTo>
                    <a:lnTo>
                      <a:pt x="279" y="89"/>
                    </a:lnTo>
                    <a:lnTo>
                      <a:pt x="269" y="74"/>
                    </a:lnTo>
                    <a:lnTo>
                      <a:pt x="250" y="74"/>
                    </a:lnTo>
                    <a:lnTo>
                      <a:pt x="250" y="74"/>
                    </a:lnTo>
                    <a:lnTo>
                      <a:pt x="232" y="77"/>
                    </a:lnTo>
                    <a:lnTo>
                      <a:pt x="228" y="76"/>
                    </a:lnTo>
                    <a:lnTo>
                      <a:pt x="223" y="69"/>
                    </a:lnTo>
                    <a:lnTo>
                      <a:pt x="232" y="63"/>
                    </a:lnTo>
                    <a:lnTo>
                      <a:pt x="240" y="54"/>
                    </a:lnTo>
                    <a:lnTo>
                      <a:pt x="257" y="39"/>
                    </a:lnTo>
                    <a:lnTo>
                      <a:pt x="271" y="38"/>
                    </a:lnTo>
                    <a:lnTo>
                      <a:pt x="284" y="28"/>
                    </a:lnTo>
                    <a:lnTo>
                      <a:pt x="297" y="18"/>
                    </a:lnTo>
                    <a:lnTo>
                      <a:pt x="268" y="11"/>
                    </a:lnTo>
                    <a:lnTo>
                      <a:pt x="256" y="10"/>
                    </a:lnTo>
                    <a:lnTo>
                      <a:pt x="241" y="8"/>
                    </a:lnTo>
                    <a:lnTo>
                      <a:pt x="225" y="0"/>
                    </a:lnTo>
                    <a:lnTo>
                      <a:pt x="210" y="16"/>
                    </a:lnTo>
                    <a:lnTo>
                      <a:pt x="210" y="25"/>
                    </a:lnTo>
                    <a:lnTo>
                      <a:pt x="202" y="28"/>
                    </a:lnTo>
                    <a:lnTo>
                      <a:pt x="188" y="36"/>
                    </a:lnTo>
                    <a:lnTo>
                      <a:pt x="176" y="41"/>
                    </a:lnTo>
                    <a:lnTo>
                      <a:pt x="176" y="53"/>
                    </a:lnTo>
                    <a:lnTo>
                      <a:pt x="174" y="63"/>
                    </a:lnTo>
                    <a:lnTo>
                      <a:pt x="163" y="79"/>
                    </a:lnTo>
                    <a:lnTo>
                      <a:pt x="145" y="98"/>
                    </a:lnTo>
                    <a:lnTo>
                      <a:pt x="138" y="108"/>
                    </a:lnTo>
                    <a:lnTo>
                      <a:pt x="141" y="115"/>
                    </a:lnTo>
                    <a:lnTo>
                      <a:pt x="160" y="113"/>
                    </a:lnTo>
                    <a:lnTo>
                      <a:pt x="161" y="117"/>
                    </a:lnTo>
                    <a:lnTo>
                      <a:pt x="161" y="125"/>
                    </a:lnTo>
                    <a:lnTo>
                      <a:pt x="136" y="157"/>
                    </a:lnTo>
                    <a:lnTo>
                      <a:pt x="128" y="174"/>
                    </a:lnTo>
                    <a:lnTo>
                      <a:pt x="122" y="189"/>
                    </a:lnTo>
                    <a:lnTo>
                      <a:pt x="128" y="196"/>
                    </a:lnTo>
                    <a:lnTo>
                      <a:pt x="139" y="182"/>
                    </a:lnTo>
                    <a:lnTo>
                      <a:pt x="151" y="166"/>
                    </a:lnTo>
                    <a:lnTo>
                      <a:pt x="159" y="171"/>
                    </a:lnTo>
                    <a:lnTo>
                      <a:pt x="160" y="195"/>
                    </a:lnTo>
                    <a:lnTo>
                      <a:pt x="161" y="210"/>
                    </a:lnTo>
                    <a:lnTo>
                      <a:pt x="146" y="219"/>
                    </a:lnTo>
                    <a:lnTo>
                      <a:pt x="136" y="229"/>
                    </a:lnTo>
                    <a:lnTo>
                      <a:pt x="133" y="237"/>
                    </a:lnTo>
                    <a:lnTo>
                      <a:pt x="153" y="254"/>
                    </a:lnTo>
                    <a:lnTo>
                      <a:pt x="170" y="251"/>
                    </a:lnTo>
                    <a:lnTo>
                      <a:pt x="174" y="260"/>
                    </a:lnTo>
                    <a:lnTo>
                      <a:pt x="192" y="249"/>
                    </a:lnTo>
                    <a:lnTo>
                      <a:pt x="191" y="258"/>
                    </a:lnTo>
                    <a:lnTo>
                      <a:pt x="176" y="276"/>
                    </a:lnTo>
                    <a:lnTo>
                      <a:pt x="182" y="296"/>
                    </a:lnTo>
                    <a:lnTo>
                      <a:pt x="184" y="307"/>
                    </a:lnTo>
                    <a:lnTo>
                      <a:pt x="200" y="308"/>
                    </a:lnTo>
                    <a:lnTo>
                      <a:pt x="201" y="318"/>
                    </a:lnTo>
                    <a:lnTo>
                      <a:pt x="182" y="340"/>
                    </a:lnTo>
                    <a:lnTo>
                      <a:pt x="176" y="337"/>
                    </a:lnTo>
                    <a:lnTo>
                      <a:pt x="169" y="344"/>
                    </a:lnTo>
                    <a:lnTo>
                      <a:pt x="167" y="355"/>
                    </a:lnTo>
                    <a:lnTo>
                      <a:pt x="149" y="345"/>
                    </a:lnTo>
                    <a:lnTo>
                      <a:pt x="102" y="362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91" name="Freeform 99"/>
              <p:cNvSpPr>
                <a:spLocks/>
              </p:cNvSpPr>
              <p:nvPr/>
            </p:nvSpPr>
            <p:spPr bwMode="auto">
              <a:xfrm>
                <a:off x="2513" y="1932"/>
                <a:ext cx="28" cy="21"/>
              </a:xfrm>
              <a:custGeom>
                <a:avLst/>
                <a:gdLst>
                  <a:gd name="T0" fmla="*/ 15 w 28"/>
                  <a:gd name="T1" fmla="*/ 0 h 21"/>
                  <a:gd name="T2" fmla="*/ 27 w 28"/>
                  <a:gd name="T3" fmla="*/ 2 h 21"/>
                  <a:gd name="T4" fmla="*/ 28 w 28"/>
                  <a:gd name="T5" fmla="*/ 9 h 21"/>
                  <a:gd name="T6" fmla="*/ 15 w 28"/>
                  <a:gd name="T7" fmla="*/ 18 h 21"/>
                  <a:gd name="T8" fmla="*/ 2 w 28"/>
                  <a:gd name="T9" fmla="*/ 21 h 21"/>
                  <a:gd name="T10" fmla="*/ 0 w 28"/>
                  <a:gd name="T11" fmla="*/ 12 h 21"/>
                  <a:gd name="T12" fmla="*/ 15 w 28"/>
                  <a:gd name="T1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21">
                    <a:moveTo>
                      <a:pt x="15" y="0"/>
                    </a:moveTo>
                    <a:lnTo>
                      <a:pt x="27" y="2"/>
                    </a:lnTo>
                    <a:lnTo>
                      <a:pt x="28" y="9"/>
                    </a:lnTo>
                    <a:lnTo>
                      <a:pt x="15" y="18"/>
                    </a:lnTo>
                    <a:lnTo>
                      <a:pt x="2" y="21"/>
                    </a:lnTo>
                    <a:lnTo>
                      <a:pt x="0" y="12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92" name="Freeform 100"/>
              <p:cNvSpPr>
                <a:spLocks/>
              </p:cNvSpPr>
              <p:nvPr/>
            </p:nvSpPr>
            <p:spPr bwMode="auto">
              <a:xfrm>
                <a:off x="2494" y="1800"/>
                <a:ext cx="28" cy="20"/>
              </a:xfrm>
              <a:custGeom>
                <a:avLst/>
                <a:gdLst>
                  <a:gd name="T0" fmla="*/ 23 w 28"/>
                  <a:gd name="T1" fmla="*/ 0 h 20"/>
                  <a:gd name="T2" fmla="*/ 28 w 28"/>
                  <a:gd name="T3" fmla="*/ 10 h 20"/>
                  <a:gd name="T4" fmla="*/ 14 w 28"/>
                  <a:gd name="T5" fmla="*/ 17 h 20"/>
                  <a:gd name="T6" fmla="*/ 3 w 28"/>
                  <a:gd name="T7" fmla="*/ 20 h 20"/>
                  <a:gd name="T8" fmla="*/ 0 w 28"/>
                  <a:gd name="T9" fmla="*/ 10 h 20"/>
                  <a:gd name="T10" fmla="*/ 5 w 28"/>
                  <a:gd name="T11" fmla="*/ 4 h 20"/>
                  <a:gd name="T12" fmla="*/ 23 w 28"/>
                  <a:gd name="T13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20">
                    <a:moveTo>
                      <a:pt x="23" y="0"/>
                    </a:moveTo>
                    <a:lnTo>
                      <a:pt x="28" y="10"/>
                    </a:lnTo>
                    <a:lnTo>
                      <a:pt x="14" y="17"/>
                    </a:lnTo>
                    <a:lnTo>
                      <a:pt x="3" y="20"/>
                    </a:lnTo>
                    <a:lnTo>
                      <a:pt x="0" y="10"/>
                    </a:lnTo>
                    <a:lnTo>
                      <a:pt x="5" y="4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93" name="Freeform 101"/>
              <p:cNvSpPr>
                <a:spLocks/>
              </p:cNvSpPr>
              <p:nvPr/>
            </p:nvSpPr>
            <p:spPr bwMode="auto">
              <a:xfrm>
                <a:off x="2536" y="1697"/>
                <a:ext cx="16" cy="39"/>
              </a:xfrm>
              <a:custGeom>
                <a:avLst/>
                <a:gdLst>
                  <a:gd name="T0" fmla="*/ 6 w 16"/>
                  <a:gd name="T1" fmla="*/ 39 h 39"/>
                  <a:gd name="T2" fmla="*/ 16 w 16"/>
                  <a:gd name="T3" fmla="*/ 29 h 39"/>
                  <a:gd name="T4" fmla="*/ 12 w 16"/>
                  <a:gd name="T5" fmla="*/ 16 h 39"/>
                  <a:gd name="T6" fmla="*/ 9 w 16"/>
                  <a:gd name="T7" fmla="*/ 10 h 39"/>
                  <a:gd name="T8" fmla="*/ 6 w 16"/>
                  <a:gd name="T9" fmla="*/ 0 h 39"/>
                  <a:gd name="T10" fmla="*/ 0 w 16"/>
                  <a:gd name="T11" fmla="*/ 4 h 39"/>
                  <a:gd name="T12" fmla="*/ 3 w 16"/>
                  <a:gd name="T13" fmla="*/ 18 h 39"/>
                  <a:gd name="T14" fmla="*/ 6 w 16"/>
                  <a:gd name="T15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" h="39">
                    <a:moveTo>
                      <a:pt x="6" y="39"/>
                    </a:moveTo>
                    <a:lnTo>
                      <a:pt x="16" y="29"/>
                    </a:lnTo>
                    <a:lnTo>
                      <a:pt x="12" y="16"/>
                    </a:lnTo>
                    <a:lnTo>
                      <a:pt x="9" y="10"/>
                    </a:lnTo>
                    <a:lnTo>
                      <a:pt x="6" y="0"/>
                    </a:lnTo>
                    <a:lnTo>
                      <a:pt x="0" y="4"/>
                    </a:lnTo>
                    <a:lnTo>
                      <a:pt x="3" y="18"/>
                    </a:lnTo>
                    <a:lnTo>
                      <a:pt x="6" y="39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94" name="Freeform 102"/>
              <p:cNvSpPr>
                <a:spLocks/>
              </p:cNvSpPr>
              <p:nvPr/>
            </p:nvSpPr>
            <p:spPr bwMode="auto">
              <a:xfrm>
                <a:off x="2423" y="1851"/>
                <a:ext cx="74" cy="75"/>
              </a:xfrm>
              <a:custGeom>
                <a:avLst/>
                <a:gdLst>
                  <a:gd name="T0" fmla="*/ 26 w 74"/>
                  <a:gd name="T1" fmla="*/ 0 h 75"/>
                  <a:gd name="T2" fmla="*/ 43 w 74"/>
                  <a:gd name="T3" fmla="*/ 0 h 75"/>
                  <a:gd name="T4" fmla="*/ 55 w 74"/>
                  <a:gd name="T5" fmla="*/ 3 h 75"/>
                  <a:gd name="T6" fmla="*/ 64 w 74"/>
                  <a:gd name="T7" fmla="*/ 15 h 75"/>
                  <a:gd name="T8" fmla="*/ 72 w 74"/>
                  <a:gd name="T9" fmla="*/ 34 h 75"/>
                  <a:gd name="T10" fmla="*/ 74 w 74"/>
                  <a:gd name="T11" fmla="*/ 51 h 75"/>
                  <a:gd name="T12" fmla="*/ 65 w 74"/>
                  <a:gd name="T13" fmla="*/ 59 h 75"/>
                  <a:gd name="T14" fmla="*/ 62 w 74"/>
                  <a:gd name="T15" fmla="*/ 71 h 75"/>
                  <a:gd name="T16" fmla="*/ 54 w 74"/>
                  <a:gd name="T17" fmla="*/ 75 h 75"/>
                  <a:gd name="T18" fmla="*/ 46 w 74"/>
                  <a:gd name="T19" fmla="*/ 65 h 75"/>
                  <a:gd name="T20" fmla="*/ 38 w 74"/>
                  <a:gd name="T21" fmla="*/ 46 h 75"/>
                  <a:gd name="T22" fmla="*/ 33 w 74"/>
                  <a:gd name="T23" fmla="*/ 40 h 75"/>
                  <a:gd name="T24" fmla="*/ 18 w 74"/>
                  <a:gd name="T25" fmla="*/ 38 h 75"/>
                  <a:gd name="T26" fmla="*/ 0 w 74"/>
                  <a:gd name="T27" fmla="*/ 19 h 75"/>
                  <a:gd name="T28" fmla="*/ 26 w 74"/>
                  <a:gd name="T29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" h="75">
                    <a:moveTo>
                      <a:pt x="26" y="0"/>
                    </a:moveTo>
                    <a:lnTo>
                      <a:pt x="43" y="0"/>
                    </a:lnTo>
                    <a:lnTo>
                      <a:pt x="55" y="3"/>
                    </a:lnTo>
                    <a:lnTo>
                      <a:pt x="64" y="15"/>
                    </a:lnTo>
                    <a:lnTo>
                      <a:pt x="72" y="34"/>
                    </a:lnTo>
                    <a:lnTo>
                      <a:pt x="74" y="51"/>
                    </a:lnTo>
                    <a:lnTo>
                      <a:pt x="65" y="59"/>
                    </a:lnTo>
                    <a:lnTo>
                      <a:pt x="62" y="71"/>
                    </a:lnTo>
                    <a:lnTo>
                      <a:pt x="54" y="75"/>
                    </a:lnTo>
                    <a:lnTo>
                      <a:pt x="46" y="65"/>
                    </a:lnTo>
                    <a:lnTo>
                      <a:pt x="38" y="46"/>
                    </a:lnTo>
                    <a:lnTo>
                      <a:pt x="33" y="40"/>
                    </a:lnTo>
                    <a:lnTo>
                      <a:pt x="18" y="38"/>
                    </a:lnTo>
                    <a:lnTo>
                      <a:pt x="0" y="19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95" name="Freeform 103"/>
              <p:cNvSpPr>
                <a:spLocks/>
              </p:cNvSpPr>
              <p:nvPr/>
            </p:nvSpPr>
            <p:spPr bwMode="auto">
              <a:xfrm>
                <a:off x="2531" y="1652"/>
                <a:ext cx="38" cy="28"/>
              </a:xfrm>
              <a:custGeom>
                <a:avLst/>
                <a:gdLst>
                  <a:gd name="T0" fmla="*/ 34 w 38"/>
                  <a:gd name="T1" fmla="*/ 0 h 28"/>
                  <a:gd name="T2" fmla="*/ 38 w 38"/>
                  <a:gd name="T3" fmla="*/ 7 h 28"/>
                  <a:gd name="T4" fmla="*/ 24 w 38"/>
                  <a:gd name="T5" fmla="*/ 15 h 28"/>
                  <a:gd name="T6" fmla="*/ 10 w 38"/>
                  <a:gd name="T7" fmla="*/ 28 h 28"/>
                  <a:gd name="T8" fmla="*/ 2 w 38"/>
                  <a:gd name="T9" fmla="*/ 25 h 28"/>
                  <a:gd name="T10" fmla="*/ 0 w 38"/>
                  <a:gd name="T11" fmla="*/ 10 h 28"/>
                  <a:gd name="T12" fmla="*/ 0 w 38"/>
                  <a:gd name="T13" fmla="*/ 5 h 28"/>
                  <a:gd name="T14" fmla="*/ 23 w 38"/>
                  <a:gd name="T15" fmla="*/ 0 h 28"/>
                  <a:gd name="T16" fmla="*/ 34 w 38"/>
                  <a:gd name="T17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8" h="28">
                    <a:moveTo>
                      <a:pt x="34" y="0"/>
                    </a:moveTo>
                    <a:lnTo>
                      <a:pt x="38" y="7"/>
                    </a:lnTo>
                    <a:lnTo>
                      <a:pt x="24" y="15"/>
                    </a:lnTo>
                    <a:lnTo>
                      <a:pt x="10" y="28"/>
                    </a:lnTo>
                    <a:lnTo>
                      <a:pt x="2" y="25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23" y="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1270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5096" name="Group 104"/>
          <p:cNvGrpSpPr>
            <a:grpSpLocks/>
          </p:cNvGrpSpPr>
          <p:nvPr/>
        </p:nvGrpSpPr>
        <p:grpSpPr bwMode="auto">
          <a:xfrm>
            <a:off x="4624388" y="4365625"/>
            <a:ext cx="1828800" cy="1755775"/>
            <a:chOff x="4139" y="3180"/>
            <a:chExt cx="1362" cy="1140"/>
          </a:xfrm>
        </p:grpSpPr>
        <p:sp>
          <p:nvSpPr>
            <p:cNvPr id="85097" name="Freeform 105"/>
            <p:cNvSpPr>
              <a:spLocks/>
            </p:cNvSpPr>
            <p:nvPr/>
          </p:nvSpPr>
          <p:spPr bwMode="auto">
            <a:xfrm>
              <a:off x="4273" y="3735"/>
              <a:ext cx="891" cy="585"/>
            </a:xfrm>
            <a:custGeom>
              <a:avLst/>
              <a:gdLst>
                <a:gd name="T0" fmla="*/ 577 w 905"/>
                <a:gd name="T1" fmla="*/ 260 h 594"/>
                <a:gd name="T2" fmla="*/ 562 w 905"/>
                <a:gd name="T3" fmla="*/ 299 h 594"/>
                <a:gd name="T4" fmla="*/ 561 w 905"/>
                <a:gd name="T5" fmla="*/ 365 h 594"/>
                <a:gd name="T6" fmla="*/ 573 w 905"/>
                <a:gd name="T7" fmla="*/ 420 h 594"/>
                <a:gd name="T8" fmla="*/ 618 w 905"/>
                <a:gd name="T9" fmla="*/ 458 h 594"/>
                <a:gd name="T10" fmla="*/ 675 w 905"/>
                <a:gd name="T11" fmla="*/ 492 h 594"/>
                <a:gd name="T12" fmla="*/ 723 w 905"/>
                <a:gd name="T13" fmla="*/ 467 h 594"/>
                <a:gd name="T14" fmla="*/ 777 w 905"/>
                <a:gd name="T15" fmla="*/ 464 h 594"/>
                <a:gd name="T16" fmla="*/ 804 w 905"/>
                <a:gd name="T17" fmla="*/ 417 h 594"/>
                <a:gd name="T18" fmla="*/ 851 w 905"/>
                <a:gd name="T19" fmla="*/ 378 h 594"/>
                <a:gd name="T20" fmla="*/ 899 w 905"/>
                <a:gd name="T21" fmla="*/ 366 h 594"/>
                <a:gd name="T22" fmla="*/ 863 w 905"/>
                <a:gd name="T23" fmla="*/ 432 h 594"/>
                <a:gd name="T24" fmla="*/ 854 w 905"/>
                <a:gd name="T25" fmla="*/ 486 h 594"/>
                <a:gd name="T26" fmla="*/ 780 w 905"/>
                <a:gd name="T27" fmla="*/ 480 h 594"/>
                <a:gd name="T28" fmla="*/ 767 w 905"/>
                <a:gd name="T29" fmla="*/ 522 h 594"/>
                <a:gd name="T30" fmla="*/ 786 w 905"/>
                <a:gd name="T31" fmla="*/ 550 h 594"/>
                <a:gd name="T32" fmla="*/ 745 w 905"/>
                <a:gd name="T33" fmla="*/ 548 h 594"/>
                <a:gd name="T34" fmla="*/ 738 w 905"/>
                <a:gd name="T35" fmla="*/ 578 h 594"/>
                <a:gd name="T36" fmla="*/ 708 w 905"/>
                <a:gd name="T37" fmla="*/ 585 h 594"/>
                <a:gd name="T38" fmla="*/ 688 w 905"/>
                <a:gd name="T39" fmla="*/ 555 h 594"/>
                <a:gd name="T40" fmla="*/ 651 w 905"/>
                <a:gd name="T41" fmla="*/ 546 h 594"/>
                <a:gd name="T42" fmla="*/ 611 w 905"/>
                <a:gd name="T43" fmla="*/ 576 h 594"/>
                <a:gd name="T44" fmla="*/ 539 w 905"/>
                <a:gd name="T45" fmla="*/ 564 h 594"/>
                <a:gd name="T46" fmla="*/ 455 w 905"/>
                <a:gd name="T47" fmla="*/ 510 h 594"/>
                <a:gd name="T48" fmla="*/ 395 w 905"/>
                <a:gd name="T49" fmla="*/ 498 h 594"/>
                <a:gd name="T50" fmla="*/ 305 w 905"/>
                <a:gd name="T51" fmla="*/ 438 h 594"/>
                <a:gd name="T52" fmla="*/ 269 w 905"/>
                <a:gd name="T53" fmla="*/ 324 h 594"/>
                <a:gd name="T54" fmla="*/ 215 w 905"/>
                <a:gd name="T55" fmla="*/ 276 h 594"/>
                <a:gd name="T56" fmla="*/ 168 w 905"/>
                <a:gd name="T57" fmla="*/ 181 h 594"/>
                <a:gd name="T58" fmla="*/ 116 w 905"/>
                <a:gd name="T59" fmla="*/ 88 h 594"/>
                <a:gd name="T60" fmla="*/ 66 w 905"/>
                <a:gd name="T61" fmla="*/ 55 h 594"/>
                <a:gd name="T62" fmla="*/ 92 w 905"/>
                <a:gd name="T63" fmla="*/ 162 h 594"/>
                <a:gd name="T64" fmla="*/ 134 w 905"/>
                <a:gd name="T65" fmla="*/ 243 h 594"/>
                <a:gd name="T66" fmla="*/ 187 w 905"/>
                <a:gd name="T67" fmla="*/ 345 h 594"/>
                <a:gd name="T68" fmla="*/ 138 w 905"/>
                <a:gd name="T69" fmla="*/ 300 h 594"/>
                <a:gd name="T70" fmla="*/ 106 w 905"/>
                <a:gd name="T71" fmla="*/ 248 h 594"/>
                <a:gd name="T72" fmla="*/ 87 w 905"/>
                <a:gd name="T73" fmla="*/ 196 h 594"/>
                <a:gd name="T74" fmla="*/ 54 w 905"/>
                <a:gd name="T75" fmla="*/ 169 h 594"/>
                <a:gd name="T76" fmla="*/ 54 w 905"/>
                <a:gd name="T77" fmla="*/ 127 h 594"/>
                <a:gd name="T78" fmla="*/ 15 w 905"/>
                <a:gd name="T79" fmla="*/ 66 h 594"/>
                <a:gd name="T80" fmla="*/ 0 w 905"/>
                <a:gd name="T81" fmla="*/ 0 h 594"/>
                <a:gd name="T82" fmla="*/ 143 w 905"/>
                <a:gd name="T83" fmla="*/ 55 h 594"/>
                <a:gd name="T84" fmla="*/ 242 w 905"/>
                <a:gd name="T85" fmla="*/ 69 h 594"/>
                <a:gd name="T86" fmla="*/ 339 w 905"/>
                <a:gd name="T87" fmla="*/ 79 h 594"/>
                <a:gd name="T88" fmla="*/ 369 w 905"/>
                <a:gd name="T89" fmla="*/ 152 h 594"/>
                <a:gd name="T90" fmla="*/ 416 w 905"/>
                <a:gd name="T91" fmla="*/ 122 h 594"/>
                <a:gd name="T92" fmla="*/ 491 w 905"/>
                <a:gd name="T93" fmla="*/ 171 h 594"/>
                <a:gd name="T94" fmla="*/ 543 w 905"/>
                <a:gd name="T95" fmla="*/ 252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05" h="594">
                  <a:moveTo>
                    <a:pt x="570" y="250"/>
                  </a:moveTo>
                  <a:lnTo>
                    <a:pt x="577" y="260"/>
                  </a:lnTo>
                  <a:lnTo>
                    <a:pt x="580" y="276"/>
                  </a:lnTo>
                  <a:lnTo>
                    <a:pt x="562" y="299"/>
                  </a:lnTo>
                  <a:lnTo>
                    <a:pt x="551" y="342"/>
                  </a:lnTo>
                  <a:lnTo>
                    <a:pt x="561" y="365"/>
                  </a:lnTo>
                  <a:lnTo>
                    <a:pt x="557" y="396"/>
                  </a:lnTo>
                  <a:lnTo>
                    <a:pt x="573" y="420"/>
                  </a:lnTo>
                  <a:lnTo>
                    <a:pt x="587" y="450"/>
                  </a:lnTo>
                  <a:lnTo>
                    <a:pt x="618" y="458"/>
                  </a:lnTo>
                  <a:lnTo>
                    <a:pt x="644" y="487"/>
                  </a:lnTo>
                  <a:lnTo>
                    <a:pt x="675" y="492"/>
                  </a:lnTo>
                  <a:lnTo>
                    <a:pt x="693" y="472"/>
                  </a:lnTo>
                  <a:lnTo>
                    <a:pt x="723" y="467"/>
                  </a:lnTo>
                  <a:lnTo>
                    <a:pt x="749" y="474"/>
                  </a:lnTo>
                  <a:lnTo>
                    <a:pt x="777" y="464"/>
                  </a:lnTo>
                  <a:lnTo>
                    <a:pt x="791" y="444"/>
                  </a:lnTo>
                  <a:lnTo>
                    <a:pt x="804" y="417"/>
                  </a:lnTo>
                  <a:lnTo>
                    <a:pt x="797" y="384"/>
                  </a:lnTo>
                  <a:lnTo>
                    <a:pt x="851" y="378"/>
                  </a:lnTo>
                  <a:lnTo>
                    <a:pt x="880" y="365"/>
                  </a:lnTo>
                  <a:lnTo>
                    <a:pt x="899" y="366"/>
                  </a:lnTo>
                  <a:lnTo>
                    <a:pt x="905" y="390"/>
                  </a:lnTo>
                  <a:lnTo>
                    <a:pt x="863" y="432"/>
                  </a:lnTo>
                  <a:lnTo>
                    <a:pt x="867" y="465"/>
                  </a:lnTo>
                  <a:lnTo>
                    <a:pt x="854" y="486"/>
                  </a:lnTo>
                  <a:lnTo>
                    <a:pt x="815" y="480"/>
                  </a:lnTo>
                  <a:lnTo>
                    <a:pt x="780" y="480"/>
                  </a:lnTo>
                  <a:lnTo>
                    <a:pt x="767" y="498"/>
                  </a:lnTo>
                  <a:lnTo>
                    <a:pt x="767" y="522"/>
                  </a:lnTo>
                  <a:lnTo>
                    <a:pt x="790" y="534"/>
                  </a:lnTo>
                  <a:lnTo>
                    <a:pt x="786" y="550"/>
                  </a:lnTo>
                  <a:lnTo>
                    <a:pt x="760" y="545"/>
                  </a:lnTo>
                  <a:lnTo>
                    <a:pt x="745" y="548"/>
                  </a:lnTo>
                  <a:lnTo>
                    <a:pt x="737" y="558"/>
                  </a:lnTo>
                  <a:lnTo>
                    <a:pt x="738" y="578"/>
                  </a:lnTo>
                  <a:lnTo>
                    <a:pt x="743" y="594"/>
                  </a:lnTo>
                  <a:lnTo>
                    <a:pt x="708" y="585"/>
                  </a:lnTo>
                  <a:lnTo>
                    <a:pt x="700" y="572"/>
                  </a:lnTo>
                  <a:lnTo>
                    <a:pt x="688" y="555"/>
                  </a:lnTo>
                  <a:lnTo>
                    <a:pt x="671" y="546"/>
                  </a:lnTo>
                  <a:lnTo>
                    <a:pt x="651" y="546"/>
                  </a:lnTo>
                  <a:lnTo>
                    <a:pt x="635" y="564"/>
                  </a:lnTo>
                  <a:lnTo>
                    <a:pt x="611" y="576"/>
                  </a:lnTo>
                  <a:lnTo>
                    <a:pt x="576" y="567"/>
                  </a:lnTo>
                  <a:lnTo>
                    <a:pt x="539" y="564"/>
                  </a:lnTo>
                  <a:lnTo>
                    <a:pt x="499" y="530"/>
                  </a:lnTo>
                  <a:lnTo>
                    <a:pt x="455" y="510"/>
                  </a:lnTo>
                  <a:lnTo>
                    <a:pt x="418" y="500"/>
                  </a:lnTo>
                  <a:lnTo>
                    <a:pt x="395" y="498"/>
                  </a:lnTo>
                  <a:lnTo>
                    <a:pt x="335" y="480"/>
                  </a:lnTo>
                  <a:lnTo>
                    <a:pt x="305" y="438"/>
                  </a:lnTo>
                  <a:lnTo>
                    <a:pt x="293" y="366"/>
                  </a:lnTo>
                  <a:lnTo>
                    <a:pt x="269" y="324"/>
                  </a:lnTo>
                  <a:lnTo>
                    <a:pt x="246" y="298"/>
                  </a:lnTo>
                  <a:lnTo>
                    <a:pt x="215" y="276"/>
                  </a:lnTo>
                  <a:lnTo>
                    <a:pt x="197" y="219"/>
                  </a:lnTo>
                  <a:lnTo>
                    <a:pt x="168" y="181"/>
                  </a:lnTo>
                  <a:lnTo>
                    <a:pt x="137" y="145"/>
                  </a:lnTo>
                  <a:lnTo>
                    <a:pt x="116" y="88"/>
                  </a:lnTo>
                  <a:lnTo>
                    <a:pt x="98" y="69"/>
                  </a:lnTo>
                  <a:lnTo>
                    <a:pt x="66" y="55"/>
                  </a:lnTo>
                  <a:lnTo>
                    <a:pt x="78" y="115"/>
                  </a:lnTo>
                  <a:lnTo>
                    <a:pt x="92" y="162"/>
                  </a:lnTo>
                  <a:lnTo>
                    <a:pt x="114" y="199"/>
                  </a:lnTo>
                  <a:lnTo>
                    <a:pt x="134" y="243"/>
                  </a:lnTo>
                  <a:lnTo>
                    <a:pt x="161" y="294"/>
                  </a:lnTo>
                  <a:lnTo>
                    <a:pt x="187" y="345"/>
                  </a:lnTo>
                  <a:lnTo>
                    <a:pt x="172" y="351"/>
                  </a:lnTo>
                  <a:lnTo>
                    <a:pt x="138" y="300"/>
                  </a:lnTo>
                  <a:lnTo>
                    <a:pt x="114" y="288"/>
                  </a:lnTo>
                  <a:lnTo>
                    <a:pt x="106" y="248"/>
                  </a:lnTo>
                  <a:lnTo>
                    <a:pt x="90" y="228"/>
                  </a:lnTo>
                  <a:lnTo>
                    <a:pt x="87" y="196"/>
                  </a:lnTo>
                  <a:lnTo>
                    <a:pt x="71" y="175"/>
                  </a:lnTo>
                  <a:lnTo>
                    <a:pt x="54" y="169"/>
                  </a:lnTo>
                  <a:lnTo>
                    <a:pt x="44" y="149"/>
                  </a:lnTo>
                  <a:lnTo>
                    <a:pt x="54" y="127"/>
                  </a:lnTo>
                  <a:lnTo>
                    <a:pt x="33" y="89"/>
                  </a:lnTo>
                  <a:lnTo>
                    <a:pt x="15" y="66"/>
                  </a:lnTo>
                  <a:lnTo>
                    <a:pt x="6" y="40"/>
                  </a:lnTo>
                  <a:lnTo>
                    <a:pt x="0" y="0"/>
                  </a:lnTo>
                  <a:lnTo>
                    <a:pt x="84" y="18"/>
                  </a:lnTo>
                  <a:lnTo>
                    <a:pt x="143" y="55"/>
                  </a:lnTo>
                  <a:lnTo>
                    <a:pt x="170" y="75"/>
                  </a:lnTo>
                  <a:lnTo>
                    <a:pt x="242" y="69"/>
                  </a:lnTo>
                  <a:lnTo>
                    <a:pt x="259" y="82"/>
                  </a:lnTo>
                  <a:lnTo>
                    <a:pt x="339" y="79"/>
                  </a:lnTo>
                  <a:lnTo>
                    <a:pt x="353" y="101"/>
                  </a:lnTo>
                  <a:lnTo>
                    <a:pt x="369" y="152"/>
                  </a:lnTo>
                  <a:lnTo>
                    <a:pt x="405" y="151"/>
                  </a:lnTo>
                  <a:lnTo>
                    <a:pt x="416" y="122"/>
                  </a:lnTo>
                  <a:lnTo>
                    <a:pt x="458" y="122"/>
                  </a:lnTo>
                  <a:lnTo>
                    <a:pt x="491" y="171"/>
                  </a:lnTo>
                  <a:lnTo>
                    <a:pt x="516" y="237"/>
                  </a:lnTo>
                  <a:lnTo>
                    <a:pt x="543" y="252"/>
                  </a:lnTo>
                  <a:lnTo>
                    <a:pt x="570" y="25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98" name="Freeform 106"/>
            <p:cNvSpPr>
              <a:spLocks/>
            </p:cNvSpPr>
            <p:nvPr/>
          </p:nvSpPr>
          <p:spPr bwMode="auto">
            <a:xfrm>
              <a:off x="4139" y="3180"/>
              <a:ext cx="1362" cy="803"/>
            </a:xfrm>
            <a:custGeom>
              <a:avLst/>
              <a:gdLst>
                <a:gd name="T0" fmla="*/ 99 w 1383"/>
                <a:gd name="T1" fmla="*/ 64 h 816"/>
                <a:gd name="T2" fmla="*/ 55 w 1383"/>
                <a:gd name="T3" fmla="*/ 79 h 816"/>
                <a:gd name="T4" fmla="*/ 21 w 1383"/>
                <a:gd name="T5" fmla="*/ 214 h 816"/>
                <a:gd name="T6" fmla="*/ 2 w 1383"/>
                <a:gd name="T7" fmla="*/ 350 h 816"/>
                <a:gd name="T8" fmla="*/ 44 w 1383"/>
                <a:gd name="T9" fmla="*/ 442 h 816"/>
                <a:gd name="T10" fmla="*/ 142 w 1383"/>
                <a:gd name="T11" fmla="*/ 564 h 816"/>
                <a:gd name="T12" fmla="*/ 377 w 1383"/>
                <a:gd name="T13" fmla="*/ 632 h 816"/>
                <a:gd name="T14" fmla="*/ 488 w 1383"/>
                <a:gd name="T15" fmla="*/ 659 h 816"/>
                <a:gd name="T16" fmla="*/ 537 w 1383"/>
                <a:gd name="T17" fmla="*/ 715 h 816"/>
                <a:gd name="T18" fmla="*/ 606 w 1383"/>
                <a:gd name="T19" fmla="*/ 708 h 816"/>
                <a:gd name="T20" fmla="*/ 650 w 1383"/>
                <a:gd name="T21" fmla="*/ 801 h 816"/>
                <a:gd name="T22" fmla="*/ 695 w 1383"/>
                <a:gd name="T23" fmla="*/ 778 h 816"/>
                <a:gd name="T24" fmla="*/ 729 w 1383"/>
                <a:gd name="T25" fmla="*/ 703 h 816"/>
                <a:gd name="T26" fmla="*/ 854 w 1383"/>
                <a:gd name="T27" fmla="*/ 677 h 816"/>
                <a:gd name="T28" fmla="*/ 933 w 1383"/>
                <a:gd name="T29" fmla="*/ 679 h 816"/>
                <a:gd name="T30" fmla="*/ 975 w 1383"/>
                <a:gd name="T31" fmla="*/ 649 h 816"/>
                <a:gd name="T32" fmla="*/ 1100 w 1383"/>
                <a:gd name="T33" fmla="*/ 643 h 816"/>
                <a:gd name="T34" fmla="*/ 1136 w 1383"/>
                <a:gd name="T35" fmla="*/ 715 h 816"/>
                <a:gd name="T36" fmla="*/ 1177 w 1383"/>
                <a:gd name="T37" fmla="*/ 776 h 816"/>
                <a:gd name="T38" fmla="*/ 1220 w 1383"/>
                <a:gd name="T39" fmla="*/ 742 h 816"/>
                <a:gd name="T40" fmla="*/ 1148 w 1383"/>
                <a:gd name="T41" fmla="*/ 619 h 816"/>
                <a:gd name="T42" fmla="*/ 1202 w 1383"/>
                <a:gd name="T43" fmla="*/ 522 h 816"/>
                <a:gd name="T44" fmla="*/ 1244 w 1383"/>
                <a:gd name="T45" fmla="*/ 468 h 816"/>
                <a:gd name="T46" fmla="*/ 1228 w 1383"/>
                <a:gd name="T47" fmla="*/ 400 h 816"/>
                <a:gd name="T48" fmla="*/ 1217 w 1383"/>
                <a:gd name="T49" fmla="*/ 364 h 816"/>
                <a:gd name="T50" fmla="*/ 1219 w 1383"/>
                <a:gd name="T51" fmla="*/ 344 h 816"/>
                <a:gd name="T52" fmla="*/ 1220 w 1383"/>
                <a:gd name="T53" fmla="*/ 307 h 816"/>
                <a:gd name="T54" fmla="*/ 1247 w 1383"/>
                <a:gd name="T55" fmla="*/ 339 h 816"/>
                <a:gd name="T56" fmla="*/ 1257 w 1383"/>
                <a:gd name="T57" fmla="*/ 295 h 816"/>
                <a:gd name="T58" fmla="*/ 1257 w 1383"/>
                <a:gd name="T59" fmla="*/ 234 h 816"/>
                <a:gd name="T60" fmla="*/ 1311 w 1383"/>
                <a:gd name="T61" fmla="*/ 199 h 816"/>
                <a:gd name="T62" fmla="*/ 1356 w 1383"/>
                <a:gd name="T63" fmla="*/ 192 h 816"/>
                <a:gd name="T64" fmla="*/ 1342 w 1383"/>
                <a:gd name="T65" fmla="*/ 184 h 816"/>
                <a:gd name="T66" fmla="*/ 1328 w 1383"/>
                <a:gd name="T67" fmla="*/ 143 h 816"/>
                <a:gd name="T68" fmla="*/ 1377 w 1383"/>
                <a:gd name="T69" fmla="*/ 91 h 816"/>
                <a:gd name="T70" fmla="*/ 1341 w 1383"/>
                <a:gd name="T71" fmla="*/ 7 h 816"/>
                <a:gd name="T72" fmla="*/ 1298 w 1383"/>
                <a:gd name="T73" fmla="*/ 68 h 816"/>
                <a:gd name="T74" fmla="*/ 1207 w 1383"/>
                <a:gd name="T75" fmla="*/ 122 h 816"/>
                <a:gd name="T76" fmla="*/ 1178 w 1383"/>
                <a:gd name="T77" fmla="*/ 181 h 816"/>
                <a:gd name="T78" fmla="*/ 1098 w 1383"/>
                <a:gd name="T79" fmla="*/ 235 h 816"/>
                <a:gd name="T80" fmla="*/ 1041 w 1383"/>
                <a:gd name="T81" fmla="*/ 289 h 816"/>
                <a:gd name="T82" fmla="*/ 1035 w 1383"/>
                <a:gd name="T83" fmla="*/ 223 h 816"/>
                <a:gd name="T84" fmla="*/ 1012 w 1383"/>
                <a:gd name="T85" fmla="*/ 212 h 816"/>
                <a:gd name="T86" fmla="*/ 975 w 1383"/>
                <a:gd name="T87" fmla="*/ 171 h 816"/>
                <a:gd name="T88" fmla="*/ 944 w 1383"/>
                <a:gd name="T89" fmla="*/ 197 h 816"/>
                <a:gd name="T90" fmla="*/ 957 w 1383"/>
                <a:gd name="T91" fmla="*/ 265 h 816"/>
                <a:gd name="T92" fmla="*/ 946 w 1383"/>
                <a:gd name="T93" fmla="*/ 298 h 816"/>
                <a:gd name="T94" fmla="*/ 909 w 1383"/>
                <a:gd name="T95" fmla="*/ 253 h 816"/>
                <a:gd name="T96" fmla="*/ 909 w 1383"/>
                <a:gd name="T97" fmla="*/ 181 h 816"/>
                <a:gd name="T98" fmla="*/ 915 w 1383"/>
                <a:gd name="T99" fmla="*/ 151 h 816"/>
                <a:gd name="T100" fmla="*/ 845 w 1383"/>
                <a:gd name="T101" fmla="*/ 149 h 816"/>
                <a:gd name="T102" fmla="*/ 780 w 1383"/>
                <a:gd name="T103" fmla="*/ 136 h 816"/>
                <a:gd name="T104" fmla="*/ 729 w 1383"/>
                <a:gd name="T105" fmla="*/ 73 h 816"/>
                <a:gd name="T106" fmla="*/ 277 w 1383"/>
                <a:gd name="T107" fmla="*/ 4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83" h="816">
                  <a:moveTo>
                    <a:pt x="135" y="19"/>
                  </a:moveTo>
                  <a:lnTo>
                    <a:pt x="118" y="79"/>
                  </a:lnTo>
                  <a:lnTo>
                    <a:pt x="99" y="64"/>
                  </a:lnTo>
                  <a:lnTo>
                    <a:pt x="83" y="46"/>
                  </a:lnTo>
                  <a:lnTo>
                    <a:pt x="57" y="31"/>
                  </a:lnTo>
                  <a:lnTo>
                    <a:pt x="55" y="79"/>
                  </a:lnTo>
                  <a:lnTo>
                    <a:pt x="39" y="127"/>
                  </a:lnTo>
                  <a:lnTo>
                    <a:pt x="38" y="169"/>
                  </a:lnTo>
                  <a:lnTo>
                    <a:pt x="21" y="214"/>
                  </a:lnTo>
                  <a:lnTo>
                    <a:pt x="15" y="280"/>
                  </a:lnTo>
                  <a:lnTo>
                    <a:pt x="0" y="322"/>
                  </a:lnTo>
                  <a:lnTo>
                    <a:pt x="2" y="350"/>
                  </a:lnTo>
                  <a:lnTo>
                    <a:pt x="25" y="382"/>
                  </a:lnTo>
                  <a:lnTo>
                    <a:pt x="18" y="408"/>
                  </a:lnTo>
                  <a:lnTo>
                    <a:pt x="44" y="442"/>
                  </a:lnTo>
                  <a:lnTo>
                    <a:pt x="57" y="492"/>
                  </a:lnTo>
                  <a:lnTo>
                    <a:pt x="99" y="517"/>
                  </a:lnTo>
                  <a:lnTo>
                    <a:pt x="142" y="564"/>
                  </a:lnTo>
                  <a:lnTo>
                    <a:pt x="220" y="582"/>
                  </a:lnTo>
                  <a:lnTo>
                    <a:pt x="309" y="637"/>
                  </a:lnTo>
                  <a:lnTo>
                    <a:pt x="377" y="632"/>
                  </a:lnTo>
                  <a:lnTo>
                    <a:pt x="396" y="646"/>
                  </a:lnTo>
                  <a:lnTo>
                    <a:pt x="471" y="643"/>
                  </a:lnTo>
                  <a:lnTo>
                    <a:pt x="488" y="659"/>
                  </a:lnTo>
                  <a:lnTo>
                    <a:pt x="501" y="703"/>
                  </a:lnTo>
                  <a:lnTo>
                    <a:pt x="509" y="716"/>
                  </a:lnTo>
                  <a:lnTo>
                    <a:pt x="537" y="715"/>
                  </a:lnTo>
                  <a:lnTo>
                    <a:pt x="554" y="685"/>
                  </a:lnTo>
                  <a:lnTo>
                    <a:pt x="590" y="687"/>
                  </a:lnTo>
                  <a:lnTo>
                    <a:pt x="606" y="708"/>
                  </a:lnTo>
                  <a:lnTo>
                    <a:pt x="623" y="728"/>
                  </a:lnTo>
                  <a:lnTo>
                    <a:pt x="639" y="769"/>
                  </a:lnTo>
                  <a:lnTo>
                    <a:pt x="650" y="801"/>
                  </a:lnTo>
                  <a:lnTo>
                    <a:pt x="678" y="815"/>
                  </a:lnTo>
                  <a:lnTo>
                    <a:pt x="705" y="816"/>
                  </a:lnTo>
                  <a:lnTo>
                    <a:pt x="695" y="778"/>
                  </a:lnTo>
                  <a:lnTo>
                    <a:pt x="693" y="751"/>
                  </a:lnTo>
                  <a:lnTo>
                    <a:pt x="707" y="713"/>
                  </a:lnTo>
                  <a:lnTo>
                    <a:pt x="729" y="703"/>
                  </a:lnTo>
                  <a:lnTo>
                    <a:pt x="770" y="674"/>
                  </a:lnTo>
                  <a:lnTo>
                    <a:pt x="813" y="673"/>
                  </a:lnTo>
                  <a:lnTo>
                    <a:pt x="854" y="677"/>
                  </a:lnTo>
                  <a:lnTo>
                    <a:pt x="900" y="697"/>
                  </a:lnTo>
                  <a:lnTo>
                    <a:pt x="923" y="692"/>
                  </a:lnTo>
                  <a:lnTo>
                    <a:pt x="933" y="679"/>
                  </a:lnTo>
                  <a:lnTo>
                    <a:pt x="885" y="661"/>
                  </a:lnTo>
                  <a:lnTo>
                    <a:pt x="938" y="641"/>
                  </a:lnTo>
                  <a:lnTo>
                    <a:pt x="975" y="649"/>
                  </a:lnTo>
                  <a:lnTo>
                    <a:pt x="1029" y="643"/>
                  </a:lnTo>
                  <a:lnTo>
                    <a:pt x="1066" y="644"/>
                  </a:lnTo>
                  <a:lnTo>
                    <a:pt x="1100" y="643"/>
                  </a:lnTo>
                  <a:lnTo>
                    <a:pt x="1117" y="653"/>
                  </a:lnTo>
                  <a:lnTo>
                    <a:pt x="1130" y="673"/>
                  </a:lnTo>
                  <a:lnTo>
                    <a:pt x="1136" y="715"/>
                  </a:lnTo>
                  <a:lnTo>
                    <a:pt x="1150" y="734"/>
                  </a:lnTo>
                  <a:lnTo>
                    <a:pt x="1160" y="763"/>
                  </a:lnTo>
                  <a:lnTo>
                    <a:pt x="1177" y="776"/>
                  </a:lnTo>
                  <a:lnTo>
                    <a:pt x="1196" y="786"/>
                  </a:lnTo>
                  <a:lnTo>
                    <a:pt x="1213" y="770"/>
                  </a:lnTo>
                  <a:lnTo>
                    <a:pt x="1220" y="742"/>
                  </a:lnTo>
                  <a:lnTo>
                    <a:pt x="1208" y="721"/>
                  </a:lnTo>
                  <a:lnTo>
                    <a:pt x="1166" y="667"/>
                  </a:lnTo>
                  <a:lnTo>
                    <a:pt x="1148" y="619"/>
                  </a:lnTo>
                  <a:lnTo>
                    <a:pt x="1154" y="570"/>
                  </a:lnTo>
                  <a:lnTo>
                    <a:pt x="1178" y="552"/>
                  </a:lnTo>
                  <a:lnTo>
                    <a:pt x="1202" y="522"/>
                  </a:lnTo>
                  <a:lnTo>
                    <a:pt x="1198" y="499"/>
                  </a:lnTo>
                  <a:lnTo>
                    <a:pt x="1214" y="480"/>
                  </a:lnTo>
                  <a:lnTo>
                    <a:pt x="1244" y="468"/>
                  </a:lnTo>
                  <a:lnTo>
                    <a:pt x="1251" y="438"/>
                  </a:lnTo>
                  <a:lnTo>
                    <a:pt x="1240" y="412"/>
                  </a:lnTo>
                  <a:lnTo>
                    <a:pt x="1228" y="400"/>
                  </a:lnTo>
                  <a:lnTo>
                    <a:pt x="1231" y="386"/>
                  </a:lnTo>
                  <a:lnTo>
                    <a:pt x="1214" y="379"/>
                  </a:lnTo>
                  <a:lnTo>
                    <a:pt x="1217" y="364"/>
                  </a:lnTo>
                  <a:lnTo>
                    <a:pt x="1202" y="355"/>
                  </a:lnTo>
                  <a:lnTo>
                    <a:pt x="1198" y="326"/>
                  </a:lnTo>
                  <a:lnTo>
                    <a:pt x="1219" y="344"/>
                  </a:lnTo>
                  <a:lnTo>
                    <a:pt x="1222" y="335"/>
                  </a:lnTo>
                  <a:lnTo>
                    <a:pt x="1210" y="320"/>
                  </a:lnTo>
                  <a:lnTo>
                    <a:pt x="1220" y="307"/>
                  </a:lnTo>
                  <a:lnTo>
                    <a:pt x="1231" y="321"/>
                  </a:lnTo>
                  <a:lnTo>
                    <a:pt x="1241" y="346"/>
                  </a:lnTo>
                  <a:lnTo>
                    <a:pt x="1247" y="339"/>
                  </a:lnTo>
                  <a:lnTo>
                    <a:pt x="1241" y="322"/>
                  </a:lnTo>
                  <a:lnTo>
                    <a:pt x="1251" y="307"/>
                  </a:lnTo>
                  <a:lnTo>
                    <a:pt x="1257" y="295"/>
                  </a:lnTo>
                  <a:lnTo>
                    <a:pt x="1257" y="280"/>
                  </a:lnTo>
                  <a:lnTo>
                    <a:pt x="1251" y="259"/>
                  </a:lnTo>
                  <a:lnTo>
                    <a:pt x="1257" y="234"/>
                  </a:lnTo>
                  <a:lnTo>
                    <a:pt x="1263" y="223"/>
                  </a:lnTo>
                  <a:lnTo>
                    <a:pt x="1286" y="203"/>
                  </a:lnTo>
                  <a:lnTo>
                    <a:pt x="1311" y="199"/>
                  </a:lnTo>
                  <a:lnTo>
                    <a:pt x="1331" y="191"/>
                  </a:lnTo>
                  <a:lnTo>
                    <a:pt x="1343" y="193"/>
                  </a:lnTo>
                  <a:lnTo>
                    <a:pt x="1356" y="192"/>
                  </a:lnTo>
                  <a:lnTo>
                    <a:pt x="1363" y="186"/>
                  </a:lnTo>
                  <a:lnTo>
                    <a:pt x="1351" y="186"/>
                  </a:lnTo>
                  <a:lnTo>
                    <a:pt x="1342" y="184"/>
                  </a:lnTo>
                  <a:lnTo>
                    <a:pt x="1333" y="178"/>
                  </a:lnTo>
                  <a:lnTo>
                    <a:pt x="1326" y="169"/>
                  </a:lnTo>
                  <a:lnTo>
                    <a:pt x="1328" y="143"/>
                  </a:lnTo>
                  <a:lnTo>
                    <a:pt x="1341" y="115"/>
                  </a:lnTo>
                  <a:lnTo>
                    <a:pt x="1358" y="101"/>
                  </a:lnTo>
                  <a:lnTo>
                    <a:pt x="1377" y="91"/>
                  </a:lnTo>
                  <a:lnTo>
                    <a:pt x="1383" y="67"/>
                  </a:lnTo>
                  <a:lnTo>
                    <a:pt x="1353" y="37"/>
                  </a:lnTo>
                  <a:lnTo>
                    <a:pt x="1341" y="7"/>
                  </a:lnTo>
                  <a:lnTo>
                    <a:pt x="1314" y="0"/>
                  </a:lnTo>
                  <a:lnTo>
                    <a:pt x="1299" y="19"/>
                  </a:lnTo>
                  <a:lnTo>
                    <a:pt x="1298" y="68"/>
                  </a:lnTo>
                  <a:lnTo>
                    <a:pt x="1284" y="97"/>
                  </a:lnTo>
                  <a:lnTo>
                    <a:pt x="1235" y="126"/>
                  </a:lnTo>
                  <a:lnTo>
                    <a:pt x="1207" y="122"/>
                  </a:lnTo>
                  <a:lnTo>
                    <a:pt x="1187" y="133"/>
                  </a:lnTo>
                  <a:lnTo>
                    <a:pt x="1184" y="154"/>
                  </a:lnTo>
                  <a:lnTo>
                    <a:pt x="1178" y="181"/>
                  </a:lnTo>
                  <a:lnTo>
                    <a:pt x="1156" y="200"/>
                  </a:lnTo>
                  <a:lnTo>
                    <a:pt x="1114" y="222"/>
                  </a:lnTo>
                  <a:lnTo>
                    <a:pt x="1098" y="235"/>
                  </a:lnTo>
                  <a:lnTo>
                    <a:pt x="1082" y="265"/>
                  </a:lnTo>
                  <a:lnTo>
                    <a:pt x="1063" y="272"/>
                  </a:lnTo>
                  <a:lnTo>
                    <a:pt x="1041" y="289"/>
                  </a:lnTo>
                  <a:lnTo>
                    <a:pt x="1017" y="271"/>
                  </a:lnTo>
                  <a:lnTo>
                    <a:pt x="1034" y="244"/>
                  </a:lnTo>
                  <a:lnTo>
                    <a:pt x="1035" y="223"/>
                  </a:lnTo>
                  <a:lnTo>
                    <a:pt x="1018" y="235"/>
                  </a:lnTo>
                  <a:lnTo>
                    <a:pt x="999" y="235"/>
                  </a:lnTo>
                  <a:lnTo>
                    <a:pt x="1012" y="212"/>
                  </a:lnTo>
                  <a:lnTo>
                    <a:pt x="1017" y="193"/>
                  </a:lnTo>
                  <a:lnTo>
                    <a:pt x="997" y="172"/>
                  </a:lnTo>
                  <a:lnTo>
                    <a:pt x="975" y="171"/>
                  </a:lnTo>
                  <a:lnTo>
                    <a:pt x="968" y="184"/>
                  </a:lnTo>
                  <a:lnTo>
                    <a:pt x="956" y="181"/>
                  </a:lnTo>
                  <a:lnTo>
                    <a:pt x="944" y="197"/>
                  </a:lnTo>
                  <a:lnTo>
                    <a:pt x="945" y="229"/>
                  </a:lnTo>
                  <a:lnTo>
                    <a:pt x="951" y="244"/>
                  </a:lnTo>
                  <a:lnTo>
                    <a:pt x="957" y="265"/>
                  </a:lnTo>
                  <a:lnTo>
                    <a:pt x="957" y="275"/>
                  </a:lnTo>
                  <a:lnTo>
                    <a:pt x="954" y="292"/>
                  </a:lnTo>
                  <a:lnTo>
                    <a:pt x="946" y="298"/>
                  </a:lnTo>
                  <a:lnTo>
                    <a:pt x="933" y="301"/>
                  </a:lnTo>
                  <a:lnTo>
                    <a:pt x="923" y="275"/>
                  </a:lnTo>
                  <a:lnTo>
                    <a:pt x="909" y="253"/>
                  </a:lnTo>
                  <a:lnTo>
                    <a:pt x="908" y="230"/>
                  </a:lnTo>
                  <a:lnTo>
                    <a:pt x="915" y="205"/>
                  </a:lnTo>
                  <a:lnTo>
                    <a:pt x="909" y="181"/>
                  </a:lnTo>
                  <a:lnTo>
                    <a:pt x="951" y="157"/>
                  </a:lnTo>
                  <a:lnTo>
                    <a:pt x="969" y="145"/>
                  </a:lnTo>
                  <a:lnTo>
                    <a:pt x="915" y="151"/>
                  </a:lnTo>
                  <a:lnTo>
                    <a:pt x="881" y="155"/>
                  </a:lnTo>
                  <a:lnTo>
                    <a:pt x="870" y="130"/>
                  </a:lnTo>
                  <a:lnTo>
                    <a:pt x="845" y="149"/>
                  </a:lnTo>
                  <a:lnTo>
                    <a:pt x="854" y="128"/>
                  </a:lnTo>
                  <a:lnTo>
                    <a:pt x="807" y="148"/>
                  </a:lnTo>
                  <a:lnTo>
                    <a:pt x="780" y="136"/>
                  </a:lnTo>
                  <a:lnTo>
                    <a:pt x="782" y="116"/>
                  </a:lnTo>
                  <a:lnTo>
                    <a:pt x="795" y="97"/>
                  </a:lnTo>
                  <a:lnTo>
                    <a:pt x="729" y="73"/>
                  </a:lnTo>
                  <a:lnTo>
                    <a:pt x="508" y="61"/>
                  </a:lnTo>
                  <a:lnTo>
                    <a:pt x="393" y="57"/>
                  </a:lnTo>
                  <a:lnTo>
                    <a:pt x="277" y="40"/>
                  </a:lnTo>
                  <a:lnTo>
                    <a:pt x="135" y="19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1270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5099" name="Group 107"/>
          <p:cNvGrpSpPr>
            <a:grpSpLocks/>
          </p:cNvGrpSpPr>
          <p:nvPr/>
        </p:nvGrpSpPr>
        <p:grpSpPr bwMode="auto">
          <a:xfrm>
            <a:off x="2325688" y="3500438"/>
            <a:ext cx="2095500" cy="2305050"/>
            <a:chOff x="2921" y="1732"/>
            <a:chExt cx="1580" cy="1660"/>
          </a:xfrm>
        </p:grpSpPr>
        <p:grpSp>
          <p:nvGrpSpPr>
            <p:cNvPr id="85100" name="Group 108"/>
            <p:cNvGrpSpPr>
              <a:grpSpLocks/>
            </p:cNvGrpSpPr>
            <p:nvPr/>
          </p:nvGrpSpPr>
          <p:grpSpPr bwMode="auto">
            <a:xfrm>
              <a:off x="2990" y="2862"/>
              <a:ext cx="60" cy="106"/>
              <a:chOff x="2990" y="2862"/>
              <a:chExt cx="60" cy="106"/>
            </a:xfrm>
          </p:grpSpPr>
          <p:sp>
            <p:nvSpPr>
              <p:cNvPr id="85101" name="Freeform 109"/>
              <p:cNvSpPr>
                <a:spLocks/>
              </p:cNvSpPr>
              <p:nvPr/>
            </p:nvSpPr>
            <p:spPr bwMode="auto">
              <a:xfrm>
                <a:off x="2990" y="2862"/>
                <a:ext cx="35" cy="68"/>
              </a:xfrm>
              <a:custGeom>
                <a:avLst/>
                <a:gdLst>
                  <a:gd name="T0" fmla="*/ 18 w 106"/>
                  <a:gd name="T1" fmla="*/ 203 h 203"/>
                  <a:gd name="T2" fmla="*/ 33 w 106"/>
                  <a:gd name="T3" fmla="*/ 170 h 203"/>
                  <a:gd name="T4" fmla="*/ 55 w 106"/>
                  <a:gd name="T5" fmla="*/ 149 h 203"/>
                  <a:gd name="T6" fmla="*/ 61 w 106"/>
                  <a:gd name="T7" fmla="*/ 127 h 203"/>
                  <a:gd name="T8" fmla="*/ 78 w 106"/>
                  <a:gd name="T9" fmla="*/ 110 h 203"/>
                  <a:gd name="T10" fmla="*/ 72 w 106"/>
                  <a:gd name="T11" fmla="*/ 82 h 203"/>
                  <a:gd name="T12" fmla="*/ 94 w 106"/>
                  <a:gd name="T13" fmla="*/ 43 h 203"/>
                  <a:gd name="T14" fmla="*/ 106 w 106"/>
                  <a:gd name="T15" fmla="*/ 16 h 203"/>
                  <a:gd name="T16" fmla="*/ 106 w 106"/>
                  <a:gd name="T17" fmla="*/ 0 h 203"/>
                  <a:gd name="T18" fmla="*/ 72 w 106"/>
                  <a:gd name="T19" fmla="*/ 12 h 203"/>
                  <a:gd name="T20" fmla="*/ 55 w 106"/>
                  <a:gd name="T21" fmla="*/ 33 h 203"/>
                  <a:gd name="T22" fmla="*/ 18 w 106"/>
                  <a:gd name="T23" fmla="*/ 94 h 203"/>
                  <a:gd name="T24" fmla="*/ 28 w 106"/>
                  <a:gd name="T25" fmla="*/ 127 h 203"/>
                  <a:gd name="T26" fmla="*/ 51 w 106"/>
                  <a:gd name="T27" fmla="*/ 137 h 203"/>
                  <a:gd name="T28" fmla="*/ 18 w 106"/>
                  <a:gd name="T29" fmla="*/ 131 h 203"/>
                  <a:gd name="T30" fmla="*/ 0 w 106"/>
                  <a:gd name="T31" fmla="*/ 149 h 203"/>
                  <a:gd name="T32" fmla="*/ 0 w 106"/>
                  <a:gd name="T33" fmla="*/ 176 h 203"/>
                  <a:gd name="T34" fmla="*/ 18 w 106"/>
                  <a:gd name="T35" fmla="*/ 20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6" h="203">
                    <a:moveTo>
                      <a:pt x="18" y="203"/>
                    </a:moveTo>
                    <a:lnTo>
                      <a:pt x="33" y="170"/>
                    </a:lnTo>
                    <a:lnTo>
                      <a:pt x="55" y="149"/>
                    </a:lnTo>
                    <a:lnTo>
                      <a:pt x="61" y="127"/>
                    </a:lnTo>
                    <a:lnTo>
                      <a:pt x="78" y="110"/>
                    </a:lnTo>
                    <a:lnTo>
                      <a:pt x="72" y="82"/>
                    </a:lnTo>
                    <a:lnTo>
                      <a:pt x="94" y="43"/>
                    </a:lnTo>
                    <a:lnTo>
                      <a:pt x="106" y="16"/>
                    </a:lnTo>
                    <a:lnTo>
                      <a:pt x="106" y="0"/>
                    </a:lnTo>
                    <a:lnTo>
                      <a:pt x="72" y="12"/>
                    </a:lnTo>
                    <a:lnTo>
                      <a:pt x="55" y="33"/>
                    </a:lnTo>
                    <a:lnTo>
                      <a:pt x="18" y="94"/>
                    </a:lnTo>
                    <a:lnTo>
                      <a:pt x="28" y="127"/>
                    </a:lnTo>
                    <a:lnTo>
                      <a:pt x="51" y="137"/>
                    </a:lnTo>
                    <a:lnTo>
                      <a:pt x="18" y="131"/>
                    </a:lnTo>
                    <a:lnTo>
                      <a:pt x="0" y="149"/>
                    </a:lnTo>
                    <a:lnTo>
                      <a:pt x="0" y="176"/>
                    </a:lnTo>
                    <a:lnTo>
                      <a:pt x="18" y="203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02" name="Freeform 110"/>
              <p:cNvSpPr>
                <a:spLocks/>
              </p:cNvSpPr>
              <p:nvPr/>
            </p:nvSpPr>
            <p:spPr bwMode="auto">
              <a:xfrm>
                <a:off x="3036" y="2948"/>
                <a:ext cx="14" cy="20"/>
              </a:xfrm>
              <a:custGeom>
                <a:avLst/>
                <a:gdLst>
                  <a:gd name="T0" fmla="*/ 11 w 43"/>
                  <a:gd name="T1" fmla="*/ 6 h 59"/>
                  <a:gd name="T2" fmla="*/ 16 w 43"/>
                  <a:gd name="T3" fmla="*/ 0 h 59"/>
                  <a:gd name="T4" fmla="*/ 43 w 43"/>
                  <a:gd name="T5" fmla="*/ 32 h 59"/>
                  <a:gd name="T6" fmla="*/ 37 w 43"/>
                  <a:gd name="T7" fmla="*/ 53 h 59"/>
                  <a:gd name="T8" fmla="*/ 27 w 43"/>
                  <a:gd name="T9" fmla="*/ 59 h 59"/>
                  <a:gd name="T10" fmla="*/ 5 w 43"/>
                  <a:gd name="T11" fmla="*/ 49 h 59"/>
                  <a:gd name="T12" fmla="*/ 0 w 43"/>
                  <a:gd name="T13" fmla="*/ 32 h 59"/>
                  <a:gd name="T14" fmla="*/ 11 w 43"/>
                  <a:gd name="T15" fmla="*/ 6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3" h="59">
                    <a:moveTo>
                      <a:pt x="11" y="6"/>
                    </a:moveTo>
                    <a:lnTo>
                      <a:pt x="16" y="0"/>
                    </a:lnTo>
                    <a:lnTo>
                      <a:pt x="43" y="32"/>
                    </a:lnTo>
                    <a:lnTo>
                      <a:pt x="37" y="53"/>
                    </a:lnTo>
                    <a:lnTo>
                      <a:pt x="27" y="59"/>
                    </a:lnTo>
                    <a:lnTo>
                      <a:pt x="5" y="49"/>
                    </a:lnTo>
                    <a:lnTo>
                      <a:pt x="0" y="32"/>
                    </a:lnTo>
                    <a:lnTo>
                      <a:pt x="11" y="6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5103" name="Freeform 111"/>
            <p:cNvSpPr>
              <a:spLocks/>
            </p:cNvSpPr>
            <p:nvPr/>
          </p:nvSpPr>
          <p:spPr bwMode="auto">
            <a:xfrm>
              <a:off x="3007" y="2957"/>
              <a:ext cx="228" cy="335"/>
            </a:xfrm>
            <a:custGeom>
              <a:avLst/>
              <a:gdLst>
                <a:gd name="T0" fmla="*/ 98 w 684"/>
                <a:gd name="T1" fmla="*/ 127 h 1005"/>
                <a:gd name="T2" fmla="*/ 98 w 684"/>
                <a:gd name="T3" fmla="*/ 176 h 1005"/>
                <a:gd name="T4" fmla="*/ 21 w 684"/>
                <a:gd name="T5" fmla="*/ 159 h 1005"/>
                <a:gd name="T6" fmla="*/ 33 w 684"/>
                <a:gd name="T7" fmla="*/ 209 h 1005"/>
                <a:gd name="T8" fmla="*/ 76 w 684"/>
                <a:gd name="T9" fmla="*/ 258 h 1005"/>
                <a:gd name="T10" fmla="*/ 104 w 684"/>
                <a:gd name="T11" fmla="*/ 302 h 1005"/>
                <a:gd name="T12" fmla="*/ 60 w 684"/>
                <a:gd name="T13" fmla="*/ 292 h 1005"/>
                <a:gd name="T14" fmla="*/ 27 w 684"/>
                <a:gd name="T15" fmla="*/ 325 h 1005"/>
                <a:gd name="T16" fmla="*/ 82 w 684"/>
                <a:gd name="T17" fmla="*/ 407 h 1005"/>
                <a:gd name="T18" fmla="*/ 148 w 684"/>
                <a:gd name="T19" fmla="*/ 390 h 1005"/>
                <a:gd name="T20" fmla="*/ 219 w 684"/>
                <a:gd name="T21" fmla="*/ 368 h 1005"/>
                <a:gd name="T22" fmla="*/ 153 w 684"/>
                <a:gd name="T23" fmla="*/ 313 h 1005"/>
                <a:gd name="T24" fmla="*/ 180 w 684"/>
                <a:gd name="T25" fmla="*/ 264 h 1005"/>
                <a:gd name="T26" fmla="*/ 235 w 684"/>
                <a:gd name="T27" fmla="*/ 264 h 1005"/>
                <a:gd name="T28" fmla="*/ 274 w 684"/>
                <a:gd name="T29" fmla="*/ 358 h 1005"/>
                <a:gd name="T30" fmla="*/ 274 w 684"/>
                <a:gd name="T31" fmla="*/ 413 h 1005"/>
                <a:gd name="T32" fmla="*/ 274 w 684"/>
                <a:gd name="T33" fmla="*/ 467 h 1005"/>
                <a:gd name="T34" fmla="*/ 230 w 684"/>
                <a:gd name="T35" fmla="*/ 511 h 1005"/>
                <a:gd name="T36" fmla="*/ 203 w 684"/>
                <a:gd name="T37" fmla="*/ 589 h 1005"/>
                <a:gd name="T38" fmla="*/ 153 w 684"/>
                <a:gd name="T39" fmla="*/ 604 h 1005"/>
                <a:gd name="T40" fmla="*/ 115 w 684"/>
                <a:gd name="T41" fmla="*/ 675 h 1005"/>
                <a:gd name="T42" fmla="*/ 125 w 684"/>
                <a:gd name="T43" fmla="*/ 753 h 1005"/>
                <a:gd name="T44" fmla="*/ 137 w 684"/>
                <a:gd name="T45" fmla="*/ 790 h 1005"/>
                <a:gd name="T46" fmla="*/ 93 w 684"/>
                <a:gd name="T47" fmla="*/ 847 h 1005"/>
                <a:gd name="T48" fmla="*/ 137 w 684"/>
                <a:gd name="T49" fmla="*/ 874 h 1005"/>
                <a:gd name="T50" fmla="*/ 225 w 684"/>
                <a:gd name="T51" fmla="*/ 874 h 1005"/>
                <a:gd name="T52" fmla="*/ 241 w 684"/>
                <a:gd name="T53" fmla="*/ 741 h 1005"/>
                <a:gd name="T54" fmla="*/ 295 w 684"/>
                <a:gd name="T55" fmla="*/ 753 h 1005"/>
                <a:gd name="T56" fmla="*/ 258 w 684"/>
                <a:gd name="T57" fmla="*/ 802 h 1005"/>
                <a:gd name="T58" fmla="*/ 274 w 684"/>
                <a:gd name="T59" fmla="*/ 868 h 1005"/>
                <a:gd name="T60" fmla="*/ 235 w 684"/>
                <a:gd name="T61" fmla="*/ 929 h 1005"/>
                <a:gd name="T62" fmla="*/ 235 w 684"/>
                <a:gd name="T63" fmla="*/ 1005 h 1005"/>
                <a:gd name="T64" fmla="*/ 344 w 684"/>
                <a:gd name="T65" fmla="*/ 917 h 1005"/>
                <a:gd name="T66" fmla="*/ 350 w 684"/>
                <a:gd name="T67" fmla="*/ 851 h 1005"/>
                <a:gd name="T68" fmla="*/ 389 w 684"/>
                <a:gd name="T69" fmla="*/ 847 h 1005"/>
                <a:gd name="T70" fmla="*/ 438 w 684"/>
                <a:gd name="T71" fmla="*/ 868 h 1005"/>
                <a:gd name="T72" fmla="*/ 471 w 684"/>
                <a:gd name="T73" fmla="*/ 819 h 1005"/>
                <a:gd name="T74" fmla="*/ 477 w 684"/>
                <a:gd name="T75" fmla="*/ 741 h 1005"/>
                <a:gd name="T76" fmla="*/ 514 w 684"/>
                <a:gd name="T77" fmla="*/ 643 h 1005"/>
                <a:gd name="T78" fmla="*/ 597 w 684"/>
                <a:gd name="T79" fmla="*/ 489 h 1005"/>
                <a:gd name="T80" fmla="*/ 663 w 684"/>
                <a:gd name="T81" fmla="*/ 446 h 1005"/>
                <a:gd name="T82" fmla="*/ 657 w 684"/>
                <a:gd name="T83" fmla="*/ 395 h 1005"/>
                <a:gd name="T84" fmla="*/ 679 w 684"/>
                <a:gd name="T85" fmla="*/ 341 h 1005"/>
                <a:gd name="T86" fmla="*/ 651 w 684"/>
                <a:gd name="T87" fmla="*/ 286 h 1005"/>
                <a:gd name="T88" fmla="*/ 586 w 684"/>
                <a:gd name="T89" fmla="*/ 270 h 1005"/>
                <a:gd name="T90" fmla="*/ 548 w 684"/>
                <a:gd name="T91" fmla="*/ 215 h 1005"/>
                <a:gd name="T92" fmla="*/ 586 w 684"/>
                <a:gd name="T93" fmla="*/ 192 h 1005"/>
                <a:gd name="T94" fmla="*/ 608 w 684"/>
                <a:gd name="T95" fmla="*/ 132 h 1005"/>
                <a:gd name="T96" fmla="*/ 548 w 684"/>
                <a:gd name="T97" fmla="*/ 116 h 1005"/>
                <a:gd name="T98" fmla="*/ 465 w 684"/>
                <a:gd name="T99" fmla="*/ 122 h 1005"/>
                <a:gd name="T100" fmla="*/ 432 w 684"/>
                <a:gd name="T101" fmla="*/ 67 h 1005"/>
                <a:gd name="T102" fmla="*/ 422 w 684"/>
                <a:gd name="T103" fmla="*/ 0 h 1005"/>
                <a:gd name="T104" fmla="*/ 372 w 684"/>
                <a:gd name="T105" fmla="*/ 16 h 1005"/>
                <a:gd name="T106" fmla="*/ 328 w 684"/>
                <a:gd name="T107" fmla="*/ 22 h 1005"/>
                <a:gd name="T108" fmla="*/ 268 w 684"/>
                <a:gd name="T109" fmla="*/ 61 h 1005"/>
                <a:gd name="T110" fmla="*/ 241 w 684"/>
                <a:gd name="T111" fmla="*/ 104 h 1005"/>
                <a:gd name="T112" fmla="*/ 186 w 684"/>
                <a:gd name="T113" fmla="*/ 100 h 1005"/>
                <a:gd name="T114" fmla="*/ 125 w 684"/>
                <a:gd name="T115" fmla="*/ 94 h 1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84" h="1005">
                  <a:moveTo>
                    <a:pt x="125" y="94"/>
                  </a:moveTo>
                  <a:lnTo>
                    <a:pt x="115" y="110"/>
                  </a:lnTo>
                  <a:lnTo>
                    <a:pt x="98" y="127"/>
                  </a:lnTo>
                  <a:lnTo>
                    <a:pt x="109" y="143"/>
                  </a:lnTo>
                  <a:lnTo>
                    <a:pt x="109" y="165"/>
                  </a:lnTo>
                  <a:lnTo>
                    <a:pt x="98" y="176"/>
                  </a:lnTo>
                  <a:lnTo>
                    <a:pt x="66" y="143"/>
                  </a:lnTo>
                  <a:lnTo>
                    <a:pt x="39" y="149"/>
                  </a:lnTo>
                  <a:lnTo>
                    <a:pt x="21" y="159"/>
                  </a:lnTo>
                  <a:lnTo>
                    <a:pt x="0" y="182"/>
                  </a:lnTo>
                  <a:lnTo>
                    <a:pt x="11" y="204"/>
                  </a:lnTo>
                  <a:lnTo>
                    <a:pt x="33" y="209"/>
                  </a:lnTo>
                  <a:lnTo>
                    <a:pt x="43" y="225"/>
                  </a:lnTo>
                  <a:lnTo>
                    <a:pt x="49" y="243"/>
                  </a:lnTo>
                  <a:lnTo>
                    <a:pt x="76" y="258"/>
                  </a:lnTo>
                  <a:lnTo>
                    <a:pt x="98" y="264"/>
                  </a:lnTo>
                  <a:lnTo>
                    <a:pt x="109" y="280"/>
                  </a:lnTo>
                  <a:lnTo>
                    <a:pt x="104" y="302"/>
                  </a:lnTo>
                  <a:lnTo>
                    <a:pt x="98" y="319"/>
                  </a:lnTo>
                  <a:lnTo>
                    <a:pt x="82" y="319"/>
                  </a:lnTo>
                  <a:lnTo>
                    <a:pt x="60" y="292"/>
                  </a:lnTo>
                  <a:lnTo>
                    <a:pt x="49" y="270"/>
                  </a:lnTo>
                  <a:lnTo>
                    <a:pt x="33" y="292"/>
                  </a:lnTo>
                  <a:lnTo>
                    <a:pt x="27" y="325"/>
                  </a:lnTo>
                  <a:lnTo>
                    <a:pt x="39" y="352"/>
                  </a:lnTo>
                  <a:lnTo>
                    <a:pt x="66" y="385"/>
                  </a:lnTo>
                  <a:lnTo>
                    <a:pt x="82" y="407"/>
                  </a:lnTo>
                  <a:lnTo>
                    <a:pt x="98" y="385"/>
                  </a:lnTo>
                  <a:lnTo>
                    <a:pt x="142" y="374"/>
                  </a:lnTo>
                  <a:lnTo>
                    <a:pt x="148" y="390"/>
                  </a:lnTo>
                  <a:lnTo>
                    <a:pt x="164" y="407"/>
                  </a:lnTo>
                  <a:lnTo>
                    <a:pt x="191" y="395"/>
                  </a:lnTo>
                  <a:lnTo>
                    <a:pt x="219" y="368"/>
                  </a:lnTo>
                  <a:lnTo>
                    <a:pt x="213" y="346"/>
                  </a:lnTo>
                  <a:lnTo>
                    <a:pt x="186" y="346"/>
                  </a:lnTo>
                  <a:lnTo>
                    <a:pt x="153" y="313"/>
                  </a:lnTo>
                  <a:lnTo>
                    <a:pt x="164" y="302"/>
                  </a:lnTo>
                  <a:lnTo>
                    <a:pt x="176" y="292"/>
                  </a:lnTo>
                  <a:lnTo>
                    <a:pt x="180" y="264"/>
                  </a:lnTo>
                  <a:lnTo>
                    <a:pt x="197" y="243"/>
                  </a:lnTo>
                  <a:lnTo>
                    <a:pt x="213" y="243"/>
                  </a:lnTo>
                  <a:lnTo>
                    <a:pt x="235" y="264"/>
                  </a:lnTo>
                  <a:lnTo>
                    <a:pt x="268" y="292"/>
                  </a:lnTo>
                  <a:lnTo>
                    <a:pt x="268" y="325"/>
                  </a:lnTo>
                  <a:lnTo>
                    <a:pt x="274" y="358"/>
                  </a:lnTo>
                  <a:lnTo>
                    <a:pt x="295" y="385"/>
                  </a:lnTo>
                  <a:lnTo>
                    <a:pt x="290" y="401"/>
                  </a:lnTo>
                  <a:lnTo>
                    <a:pt x="274" y="413"/>
                  </a:lnTo>
                  <a:lnTo>
                    <a:pt x="252" y="423"/>
                  </a:lnTo>
                  <a:lnTo>
                    <a:pt x="262" y="446"/>
                  </a:lnTo>
                  <a:lnTo>
                    <a:pt x="274" y="467"/>
                  </a:lnTo>
                  <a:lnTo>
                    <a:pt x="268" y="478"/>
                  </a:lnTo>
                  <a:lnTo>
                    <a:pt x="241" y="501"/>
                  </a:lnTo>
                  <a:lnTo>
                    <a:pt x="230" y="511"/>
                  </a:lnTo>
                  <a:lnTo>
                    <a:pt x="230" y="538"/>
                  </a:lnTo>
                  <a:lnTo>
                    <a:pt x="213" y="566"/>
                  </a:lnTo>
                  <a:lnTo>
                    <a:pt x="203" y="589"/>
                  </a:lnTo>
                  <a:lnTo>
                    <a:pt x="180" y="610"/>
                  </a:lnTo>
                  <a:lnTo>
                    <a:pt x="164" y="610"/>
                  </a:lnTo>
                  <a:lnTo>
                    <a:pt x="153" y="604"/>
                  </a:lnTo>
                  <a:lnTo>
                    <a:pt x="137" y="620"/>
                  </a:lnTo>
                  <a:lnTo>
                    <a:pt x="131" y="648"/>
                  </a:lnTo>
                  <a:lnTo>
                    <a:pt x="115" y="675"/>
                  </a:lnTo>
                  <a:lnTo>
                    <a:pt x="98" y="692"/>
                  </a:lnTo>
                  <a:lnTo>
                    <a:pt x="109" y="731"/>
                  </a:lnTo>
                  <a:lnTo>
                    <a:pt x="125" y="753"/>
                  </a:lnTo>
                  <a:lnTo>
                    <a:pt x="137" y="763"/>
                  </a:lnTo>
                  <a:lnTo>
                    <a:pt x="148" y="780"/>
                  </a:lnTo>
                  <a:lnTo>
                    <a:pt x="137" y="790"/>
                  </a:lnTo>
                  <a:lnTo>
                    <a:pt x="109" y="813"/>
                  </a:lnTo>
                  <a:lnTo>
                    <a:pt x="98" y="829"/>
                  </a:lnTo>
                  <a:lnTo>
                    <a:pt x="93" y="847"/>
                  </a:lnTo>
                  <a:lnTo>
                    <a:pt x="98" y="874"/>
                  </a:lnTo>
                  <a:lnTo>
                    <a:pt x="115" y="874"/>
                  </a:lnTo>
                  <a:lnTo>
                    <a:pt x="137" y="874"/>
                  </a:lnTo>
                  <a:lnTo>
                    <a:pt x="164" y="878"/>
                  </a:lnTo>
                  <a:lnTo>
                    <a:pt x="207" y="896"/>
                  </a:lnTo>
                  <a:lnTo>
                    <a:pt x="225" y="874"/>
                  </a:lnTo>
                  <a:lnTo>
                    <a:pt x="219" y="835"/>
                  </a:lnTo>
                  <a:lnTo>
                    <a:pt x="230" y="763"/>
                  </a:lnTo>
                  <a:lnTo>
                    <a:pt x="241" y="741"/>
                  </a:lnTo>
                  <a:lnTo>
                    <a:pt x="262" y="731"/>
                  </a:lnTo>
                  <a:lnTo>
                    <a:pt x="279" y="731"/>
                  </a:lnTo>
                  <a:lnTo>
                    <a:pt x="295" y="753"/>
                  </a:lnTo>
                  <a:lnTo>
                    <a:pt x="290" y="780"/>
                  </a:lnTo>
                  <a:lnTo>
                    <a:pt x="285" y="796"/>
                  </a:lnTo>
                  <a:lnTo>
                    <a:pt x="258" y="802"/>
                  </a:lnTo>
                  <a:lnTo>
                    <a:pt x="258" y="819"/>
                  </a:lnTo>
                  <a:lnTo>
                    <a:pt x="262" y="829"/>
                  </a:lnTo>
                  <a:lnTo>
                    <a:pt x="274" y="868"/>
                  </a:lnTo>
                  <a:lnTo>
                    <a:pt x="268" y="896"/>
                  </a:lnTo>
                  <a:lnTo>
                    <a:pt x="252" y="906"/>
                  </a:lnTo>
                  <a:lnTo>
                    <a:pt x="235" y="929"/>
                  </a:lnTo>
                  <a:lnTo>
                    <a:pt x="225" y="950"/>
                  </a:lnTo>
                  <a:lnTo>
                    <a:pt x="225" y="984"/>
                  </a:lnTo>
                  <a:lnTo>
                    <a:pt x="235" y="1005"/>
                  </a:lnTo>
                  <a:lnTo>
                    <a:pt x="279" y="966"/>
                  </a:lnTo>
                  <a:lnTo>
                    <a:pt x="307" y="945"/>
                  </a:lnTo>
                  <a:lnTo>
                    <a:pt x="344" y="917"/>
                  </a:lnTo>
                  <a:lnTo>
                    <a:pt x="350" y="906"/>
                  </a:lnTo>
                  <a:lnTo>
                    <a:pt x="344" y="874"/>
                  </a:lnTo>
                  <a:lnTo>
                    <a:pt x="350" y="851"/>
                  </a:lnTo>
                  <a:lnTo>
                    <a:pt x="362" y="841"/>
                  </a:lnTo>
                  <a:lnTo>
                    <a:pt x="372" y="835"/>
                  </a:lnTo>
                  <a:lnTo>
                    <a:pt x="389" y="847"/>
                  </a:lnTo>
                  <a:lnTo>
                    <a:pt x="416" y="862"/>
                  </a:lnTo>
                  <a:lnTo>
                    <a:pt x="432" y="896"/>
                  </a:lnTo>
                  <a:lnTo>
                    <a:pt x="438" y="868"/>
                  </a:lnTo>
                  <a:lnTo>
                    <a:pt x="438" y="851"/>
                  </a:lnTo>
                  <a:lnTo>
                    <a:pt x="460" y="841"/>
                  </a:lnTo>
                  <a:lnTo>
                    <a:pt x="471" y="819"/>
                  </a:lnTo>
                  <a:lnTo>
                    <a:pt x="471" y="790"/>
                  </a:lnTo>
                  <a:lnTo>
                    <a:pt x="481" y="769"/>
                  </a:lnTo>
                  <a:lnTo>
                    <a:pt x="477" y="741"/>
                  </a:lnTo>
                  <a:lnTo>
                    <a:pt x="471" y="720"/>
                  </a:lnTo>
                  <a:lnTo>
                    <a:pt x="481" y="698"/>
                  </a:lnTo>
                  <a:lnTo>
                    <a:pt x="514" y="643"/>
                  </a:lnTo>
                  <a:lnTo>
                    <a:pt x="532" y="632"/>
                  </a:lnTo>
                  <a:lnTo>
                    <a:pt x="597" y="501"/>
                  </a:lnTo>
                  <a:lnTo>
                    <a:pt x="597" y="489"/>
                  </a:lnTo>
                  <a:lnTo>
                    <a:pt x="614" y="456"/>
                  </a:lnTo>
                  <a:lnTo>
                    <a:pt x="646" y="456"/>
                  </a:lnTo>
                  <a:lnTo>
                    <a:pt x="663" y="446"/>
                  </a:lnTo>
                  <a:lnTo>
                    <a:pt x="669" y="423"/>
                  </a:lnTo>
                  <a:lnTo>
                    <a:pt x="663" y="407"/>
                  </a:lnTo>
                  <a:lnTo>
                    <a:pt x="657" y="395"/>
                  </a:lnTo>
                  <a:lnTo>
                    <a:pt x="663" y="380"/>
                  </a:lnTo>
                  <a:lnTo>
                    <a:pt x="684" y="352"/>
                  </a:lnTo>
                  <a:lnTo>
                    <a:pt x="679" y="341"/>
                  </a:lnTo>
                  <a:lnTo>
                    <a:pt x="663" y="325"/>
                  </a:lnTo>
                  <a:lnTo>
                    <a:pt x="651" y="319"/>
                  </a:lnTo>
                  <a:lnTo>
                    <a:pt x="651" y="286"/>
                  </a:lnTo>
                  <a:lnTo>
                    <a:pt x="646" y="274"/>
                  </a:lnTo>
                  <a:lnTo>
                    <a:pt x="630" y="274"/>
                  </a:lnTo>
                  <a:lnTo>
                    <a:pt x="586" y="270"/>
                  </a:lnTo>
                  <a:lnTo>
                    <a:pt x="559" y="253"/>
                  </a:lnTo>
                  <a:lnTo>
                    <a:pt x="548" y="243"/>
                  </a:lnTo>
                  <a:lnTo>
                    <a:pt x="548" y="215"/>
                  </a:lnTo>
                  <a:lnTo>
                    <a:pt x="553" y="204"/>
                  </a:lnTo>
                  <a:lnTo>
                    <a:pt x="569" y="204"/>
                  </a:lnTo>
                  <a:lnTo>
                    <a:pt x="586" y="192"/>
                  </a:lnTo>
                  <a:lnTo>
                    <a:pt x="614" y="171"/>
                  </a:lnTo>
                  <a:lnTo>
                    <a:pt x="614" y="155"/>
                  </a:lnTo>
                  <a:lnTo>
                    <a:pt x="608" y="132"/>
                  </a:lnTo>
                  <a:lnTo>
                    <a:pt x="597" y="116"/>
                  </a:lnTo>
                  <a:lnTo>
                    <a:pt x="569" y="110"/>
                  </a:lnTo>
                  <a:lnTo>
                    <a:pt x="548" y="116"/>
                  </a:lnTo>
                  <a:lnTo>
                    <a:pt x="526" y="132"/>
                  </a:lnTo>
                  <a:lnTo>
                    <a:pt x="509" y="137"/>
                  </a:lnTo>
                  <a:lnTo>
                    <a:pt x="465" y="122"/>
                  </a:lnTo>
                  <a:lnTo>
                    <a:pt x="438" y="110"/>
                  </a:lnTo>
                  <a:lnTo>
                    <a:pt x="432" y="88"/>
                  </a:lnTo>
                  <a:lnTo>
                    <a:pt x="432" y="67"/>
                  </a:lnTo>
                  <a:lnTo>
                    <a:pt x="438" y="49"/>
                  </a:lnTo>
                  <a:lnTo>
                    <a:pt x="438" y="12"/>
                  </a:lnTo>
                  <a:lnTo>
                    <a:pt x="422" y="0"/>
                  </a:lnTo>
                  <a:lnTo>
                    <a:pt x="411" y="12"/>
                  </a:lnTo>
                  <a:lnTo>
                    <a:pt x="383" y="22"/>
                  </a:lnTo>
                  <a:lnTo>
                    <a:pt x="372" y="16"/>
                  </a:lnTo>
                  <a:lnTo>
                    <a:pt x="356" y="6"/>
                  </a:lnTo>
                  <a:lnTo>
                    <a:pt x="344" y="0"/>
                  </a:lnTo>
                  <a:lnTo>
                    <a:pt x="328" y="22"/>
                  </a:lnTo>
                  <a:lnTo>
                    <a:pt x="313" y="34"/>
                  </a:lnTo>
                  <a:lnTo>
                    <a:pt x="285" y="49"/>
                  </a:lnTo>
                  <a:lnTo>
                    <a:pt x="268" y="61"/>
                  </a:lnTo>
                  <a:lnTo>
                    <a:pt x="274" y="88"/>
                  </a:lnTo>
                  <a:lnTo>
                    <a:pt x="258" y="104"/>
                  </a:lnTo>
                  <a:lnTo>
                    <a:pt x="241" y="104"/>
                  </a:lnTo>
                  <a:lnTo>
                    <a:pt x="213" y="94"/>
                  </a:lnTo>
                  <a:lnTo>
                    <a:pt x="197" y="88"/>
                  </a:lnTo>
                  <a:lnTo>
                    <a:pt x="186" y="100"/>
                  </a:lnTo>
                  <a:lnTo>
                    <a:pt x="176" y="122"/>
                  </a:lnTo>
                  <a:lnTo>
                    <a:pt x="153" y="132"/>
                  </a:lnTo>
                  <a:lnTo>
                    <a:pt x="125" y="94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104" name="Freeform 112"/>
            <p:cNvSpPr>
              <a:spLocks/>
            </p:cNvSpPr>
            <p:nvPr/>
          </p:nvSpPr>
          <p:spPr bwMode="auto">
            <a:xfrm>
              <a:off x="3292" y="2946"/>
              <a:ext cx="212" cy="185"/>
            </a:xfrm>
            <a:custGeom>
              <a:avLst/>
              <a:gdLst>
                <a:gd name="T0" fmla="*/ 143 w 636"/>
                <a:gd name="T1" fmla="*/ 77 h 554"/>
                <a:gd name="T2" fmla="*/ 121 w 636"/>
                <a:gd name="T3" fmla="*/ 110 h 554"/>
                <a:gd name="T4" fmla="*/ 110 w 636"/>
                <a:gd name="T5" fmla="*/ 159 h 554"/>
                <a:gd name="T6" fmla="*/ 82 w 636"/>
                <a:gd name="T7" fmla="*/ 204 h 554"/>
                <a:gd name="T8" fmla="*/ 16 w 636"/>
                <a:gd name="T9" fmla="*/ 258 h 554"/>
                <a:gd name="T10" fmla="*/ 6 w 636"/>
                <a:gd name="T11" fmla="*/ 302 h 554"/>
                <a:gd name="T12" fmla="*/ 16 w 636"/>
                <a:gd name="T13" fmla="*/ 356 h 554"/>
                <a:gd name="T14" fmla="*/ 6 w 636"/>
                <a:gd name="T15" fmla="*/ 411 h 554"/>
                <a:gd name="T16" fmla="*/ 16 w 636"/>
                <a:gd name="T17" fmla="*/ 450 h 554"/>
                <a:gd name="T18" fmla="*/ 61 w 636"/>
                <a:gd name="T19" fmla="*/ 477 h 554"/>
                <a:gd name="T20" fmla="*/ 49 w 636"/>
                <a:gd name="T21" fmla="*/ 521 h 554"/>
                <a:gd name="T22" fmla="*/ 71 w 636"/>
                <a:gd name="T23" fmla="*/ 548 h 554"/>
                <a:gd name="T24" fmla="*/ 104 w 636"/>
                <a:gd name="T25" fmla="*/ 532 h 554"/>
                <a:gd name="T26" fmla="*/ 121 w 636"/>
                <a:gd name="T27" fmla="*/ 493 h 554"/>
                <a:gd name="T28" fmla="*/ 170 w 636"/>
                <a:gd name="T29" fmla="*/ 450 h 554"/>
                <a:gd name="T30" fmla="*/ 197 w 636"/>
                <a:gd name="T31" fmla="*/ 411 h 554"/>
                <a:gd name="T32" fmla="*/ 262 w 636"/>
                <a:gd name="T33" fmla="*/ 323 h 554"/>
                <a:gd name="T34" fmla="*/ 319 w 636"/>
                <a:gd name="T35" fmla="*/ 291 h 554"/>
                <a:gd name="T36" fmla="*/ 383 w 636"/>
                <a:gd name="T37" fmla="*/ 286 h 554"/>
                <a:gd name="T38" fmla="*/ 417 w 636"/>
                <a:gd name="T39" fmla="*/ 313 h 554"/>
                <a:gd name="T40" fmla="*/ 438 w 636"/>
                <a:gd name="T41" fmla="*/ 368 h 554"/>
                <a:gd name="T42" fmla="*/ 483 w 636"/>
                <a:gd name="T43" fmla="*/ 374 h 554"/>
                <a:gd name="T44" fmla="*/ 499 w 636"/>
                <a:gd name="T45" fmla="*/ 319 h 554"/>
                <a:gd name="T46" fmla="*/ 559 w 636"/>
                <a:gd name="T47" fmla="*/ 253 h 554"/>
                <a:gd name="T48" fmla="*/ 620 w 636"/>
                <a:gd name="T49" fmla="*/ 214 h 554"/>
                <a:gd name="T50" fmla="*/ 624 w 636"/>
                <a:gd name="T51" fmla="*/ 137 h 554"/>
                <a:gd name="T52" fmla="*/ 587 w 636"/>
                <a:gd name="T53" fmla="*/ 104 h 554"/>
                <a:gd name="T54" fmla="*/ 575 w 636"/>
                <a:gd name="T55" fmla="*/ 61 h 554"/>
                <a:gd name="T56" fmla="*/ 526 w 636"/>
                <a:gd name="T57" fmla="*/ 33 h 554"/>
                <a:gd name="T58" fmla="*/ 466 w 636"/>
                <a:gd name="T59" fmla="*/ 0 h 554"/>
                <a:gd name="T60" fmla="*/ 389 w 636"/>
                <a:gd name="T61" fmla="*/ 39 h 554"/>
                <a:gd name="T62" fmla="*/ 313 w 636"/>
                <a:gd name="T63" fmla="*/ 44 h 554"/>
                <a:gd name="T64" fmla="*/ 323 w 636"/>
                <a:gd name="T65" fmla="*/ 98 h 554"/>
                <a:gd name="T66" fmla="*/ 280 w 636"/>
                <a:gd name="T67" fmla="*/ 116 h 554"/>
                <a:gd name="T68" fmla="*/ 231 w 636"/>
                <a:gd name="T69" fmla="*/ 126 h 554"/>
                <a:gd name="T70" fmla="*/ 176 w 636"/>
                <a:gd name="T71" fmla="*/ 77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636" h="554">
                  <a:moveTo>
                    <a:pt x="176" y="77"/>
                  </a:moveTo>
                  <a:lnTo>
                    <a:pt x="143" y="77"/>
                  </a:lnTo>
                  <a:lnTo>
                    <a:pt x="131" y="94"/>
                  </a:lnTo>
                  <a:lnTo>
                    <a:pt x="121" y="110"/>
                  </a:lnTo>
                  <a:lnTo>
                    <a:pt x="121" y="132"/>
                  </a:lnTo>
                  <a:lnTo>
                    <a:pt x="110" y="159"/>
                  </a:lnTo>
                  <a:lnTo>
                    <a:pt x="98" y="181"/>
                  </a:lnTo>
                  <a:lnTo>
                    <a:pt x="82" y="204"/>
                  </a:lnTo>
                  <a:lnTo>
                    <a:pt x="39" y="241"/>
                  </a:lnTo>
                  <a:lnTo>
                    <a:pt x="16" y="258"/>
                  </a:lnTo>
                  <a:lnTo>
                    <a:pt x="0" y="274"/>
                  </a:lnTo>
                  <a:lnTo>
                    <a:pt x="6" y="302"/>
                  </a:lnTo>
                  <a:lnTo>
                    <a:pt x="12" y="323"/>
                  </a:lnTo>
                  <a:lnTo>
                    <a:pt x="16" y="356"/>
                  </a:lnTo>
                  <a:lnTo>
                    <a:pt x="16" y="395"/>
                  </a:lnTo>
                  <a:lnTo>
                    <a:pt x="6" y="411"/>
                  </a:lnTo>
                  <a:lnTo>
                    <a:pt x="0" y="439"/>
                  </a:lnTo>
                  <a:lnTo>
                    <a:pt x="16" y="450"/>
                  </a:lnTo>
                  <a:lnTo>
                    <a:pt x="43" y="466"/>
                  </a:lnTo>
                  <a:lnTo>
                    <a:pt x="61" y="477"/>
                  </a:lnTo>
                  <a:lnTo>
                    <a:pt x="55" y="499"/>
                  </a:lnTo>
                  <a:lnTo>
                    <a:pt x="49" y="521"/>
                  </a:lnTo>
                  <a:lnTo>
                    <a:pt x="49" y="532"/>
                  </a:lnTo>
                  <a:lnTo>
                    <a:pt x="71" y="548"/>
                  </a:lnTo>
                  <a:lnTo>
                    <a:pt x="82" y="554"/>
                  </a:lnTo>
                  <a:lnTo>
                    <a:pt x="104" y="532"/>
                  </a:lnTo>
                  <a:lnTo>
                    <a:pt x="121" y="521"/>
                  </a:lnTo>
                  <a:lnTo>
                    <a:pt x="121" y="493"/>
                  </a:lnTo>
                  <a:lnTo>
                    <a:pt x="137" y="466"/>
                  </a:lnTo>
                  <a:lnTo>
                    <a:pt x="170" y="450"/>
                  </a:lnTo>
                  <a:lnTo>
                    <a:pt x="186" y="439"/>
                  </a:lnTo>
                  <a:lnTo>
                    <a:pt x="197" y="411"/>
                  </a:lnTo>
                  <a:lnTo>
                    <a:pt x="231" y="346"/>
                  </a:lnTo>
                  <a:lnTo>
                    <a:pt x="262" y="323"/>
                  </a:lnTo>
                  <a:lnTo>
                    <a:pt x="290" y="302"/>
                  </a:lnTo>
                  <a:lnTo>
                    <a:pt x="319" y="291"/>
                  </a:lnTo>
                  <a:lnTo>
                    <a:pt x="346" y="286"/>
                  </a:lnTo>
                  <a:lnTo>
                    <a:pt x="383" y="286"/>
                  </a:lnTo>
                  <a:lnTo>
                    <a:pt x="405" y="296"/>
                  </a:lnTo>
                  <a:lnTo>
                    <a:pt x="417" y="313"/>
                  </a:lnTo>
                  <a:lnTo>
                    <a:pt x="417" y="335"/>
                  </a:lnTo>
                  <a:lnTo>
                    <a:pt x="438" y="368"/>
                  </a:lnTo>
                  <a:lnTo>
                    <a:pt x="460" y="390"/>
                  </a:lnTo>
                  <a:lnTo>
                    <a:pt x="483" y="374"/>
                  </a:lnTo>
                  <a:lnTo>
                    <a:pt x="499" y="351"/>
                  </a:lnTo>
                  <a:lnTo>
                    <a:pt x="499" y="319"/>
                  </a:lnTo>
                  <a:lnTo>
                    <a:pt x="538" y="280"/>
                  </a:lnTo>
                  <a:lnTo>
                    <a:pt x="559" y="253"/>
                  </a:lnTo>
                  <a:lnTo>
                    <a:pt x="587" y="225"/>
                  </a:lnTo>
                  <a:lnTo>
                    <a:pt x="620" y="214"/>
                  </a:lnTo>
                  <a:lnTo>
                    <a:pt x="636" y="186"/>
                  </a:lnTo>
                  <a:lnTo>
                    <a:pt x="624" y="137"/>
                  </a:lnTo>
                  <a:lnTo>
                    <a:pt x="597" y="121"/>
                  </a:lnTo>
                  <a:lnTo>
                    <a:pt x="587" y="104"/>
                  </a:lnTo>
                  <a:lnTo>
                    <a:pt x="597" y="77"/>
                  </a:lnTo>
                  <a:lnTo>
                    <a:pt x="575" y="61"/>
                  </a:lnTo>
                  <a:lnTo>
                    <a:pt x="553" y="49"/>
                  </a:lnTo>
                  <a:lnTo>
                    <a:pt x="526" y="33"/>
                  </a:lnTo>
                  <a:lnTo>
                    <a:pt x="499" y="6"/>
                  </a:lnTo>
                  <a:lnTo>
                    <a:pt x="466" y="0"/>
                  </a:lnTo>
                  <a:lnTo>
                    <a:pt x="444" y="12"/>
                  </a:lnTo>
                  <a:lnTo>
                    <a:pt x="389" y="39"/>
                  </a:lnTo>
                  <a:lnTo>
                    <a:pt x="350" y="49"/>
                  </a:lnTo>
                  <a:lnTo>
                    <a:pt x="313" y="44"/>
                  </a:lnTo>
                  <a:lnTo>
                    <a:pt x="323" y="71"/>
                  </a:lnTo>
                  <a:lnTo>
                    <a:pt x="323" y="98"/>
                  </a:lnTo>
                  <a:lnTo>
                    <a:pt x="307" y="116"/>
                  </a:lnTo>
                  <a:lnTo>
                    <a:pt x="280" y="116"/>
                  </a:lnTo>
                  <a:lnTo>
                    <a:pt x="258" y="121"/>
                  </a:lnTo>
                  <a:lnTo>
                    <a:pt x="231" y="126"/>
                  </a:lnTo>
                  <a:lnTo>
                    <a:pt x="213" y="116"/>
                  </a:lnTo>
                  <a:lnTo>
                    <a:pt x="176" y="77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105" name="Freeform 113"/>
            <p:cNvSpPr>
              <a:spLocks/>
            </p:cNvSpPr>
            <p:nvPr/>
          </p:nvSpPr>
          <p:spPr bwMode="auto">
            <a:xfrm>
              <a:off x="3462" y="2928"/>
              <a:ext cx="13" cy="17"/>
            </a:xfrm>
            <a:custGeom>
              <a:avLst/>
              <a:gdLst>
                <a:gd name="T0" fmla="*/ 38 w 38"/>
                <a:gd name="T1" fmla="*/ 0 h 49"/>
                <a:gd name="T2" fmla="*/ 16 w 38"/>
                <a:gd name="T3" fmla="*/ 5 h 49"/>
                <a:gd name="T4" fmla="*/ 6 w 38"/>
                <a:gd name="T5" fmla="*/ 11 h 49"/>
                <a:gd name="T6" fmla="*/ 0 w 38"/>
                <a:gd name="T7" fmla="*/ 27 h 49"/>
                <a:gd name="T8" fmla="*/ 6 w 38"/>
                <a:gd name="T9" fmla="*/ 43 h 49"/>
                <a:gd name="T10" fmla="*/ 16 w 38"/>
                <a:gd name="T11" fmla="*/ 49 h 49"/>
                <a:gd name="T12" fmla="*/ 38 w 38"/>
                <a:gd name="T13" fmla="*/ 37 h 49"/>
                <a:gd name="T14" fmla="*/ 38 w 38"/>
                <a:gd name="T1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9">
                  <a:moveTo>
                    <a:pt x="38" y="0"/>
                  </a:moveTo>
                  <a:lnTo>
                    <a:pt x="16" y="5"/>
                  </a:lnTo>
                  <a:lnTo>
                    <a:pt x="6" y="11"/>
                  </a:lnTo>
                  <a:lnTo>
                    <a:pt x="0" y="27"/>
                  </a:lnTo>
                  <a:lnTo>
                    <a:pt x="6" y="43"/>
                  </a:lnTo>
                  <a:lnTo>
                    <a:pt x="16" y="49"/>
                  </a:lnTo>
                  <a:lnTo>
                    <a:pt x="38" y="37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106" name="Freeform 114"/>
            <p:cNvSpPr>
              <a:spLocks/>
            </p:cNvSpPr>
            <p:nvPr/>
          </p:nvSpPr>
          <p:spPr bwMode="auto">
            <a:xfrm>
              <a:off x="3501" y="2941"/>
              <a:ext cx="27" cy="33"/>
            </a:xfrm>
            <a:custGeom>
              <a:avLst/>
              <a:gdLst>
                <a:gd name="T0" fmla="*/ 82 w 82"/>
                <a:gd name="T1" fmla="*/ 0 h 98"/>
                <a:gd name="T2" fmla="*/ 49 w 82"/>
                <a:gd name="T3" fmla="*/ 12 h 98"/>
                <a:gd name="T4" fmla="*/ 15 w 82"/>
                <a:gd name="T5" fmla="*/ 22 h 98"/>
                <a:gd name="T6" fmla="*/ 5 w 82"/>
                <a:gd name="T7" fmla="*/ 44 h 98"/>
                <a:gd name="T8" fmla="*/ 0 w 82"/>
                <a:gd name="T9" fmla="*/ 65 h 98"/>
                <a:gd name="T10" fmla="*/ 15 w 82"/>
                <a:gd name="T11" fmla="*/ 93 h 98"/>
                <a:gd name="T12" fmla="*/ 38 w 82"/>
                <a:gd name="T13" fmla="*/ 98 h 98"/>
                <a:gd name="T14" fmla="*/ 70 w 82"/>
                <a:gd name="T15" fmla="*/ 77 h 98"/>
                <a:gd name="T16" fmla="*/ 70 w 82"/>
                <a:gd name="T17" fmla="*/ 55 h 98"/>
                <a:gd name="T18" fmla="*/ 70 w 82"/>
                <a:gd name="T19" fmla="*/ 38 h 98"/>
                <a:gd name="T20" fmla="*/ 82 w 82"/>
                <a:gd name="T21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" h="98">
                  <a:moveTo>
                    <a:pt x="82" y="0"/>
                  </a:moveTo>
                  <a:lnTo>
                    <a:pt x="49" y="12"/>
                  </a:lnTo>
                  <a:lnTo>
                    <a:pt x="15" y="22"/>
                  </a:lnTo>
                  <a:lnTo>
                    <a:pt x="5" y="44"/>
                  </a:lnTo>
                  <a:lnTo>
                    <a:pt x="0" y="65"/>
                  </a:lnTo>
                  <a:lnTo>
                    <a:pt x="15" y="93"/>
                  </a:lnTo>
                  <a:lnTo>
                    <a:pt x="38" y="98"/>
                  </a:lnTo>
                  <a:lnTo>
                    <a:pt x="70" y="77"/>
                  </a:lnTo>
                  <a:lnTo>
                    <a:pt x="70" y="55"/>
                  </a:lnTo>
                  <a:lnTo>
                    <a:pt x="70" y="3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107" name="Freeform 115"/>
            <p:cNvSpPr>
              <a:spLocks/>
            </p:cNvSpPr>
            <p:nvPr/>
          </p:nvSpPr>
          <p:spPr bwMode="auto">
            <a:xfrm>
              <a:off x="3147" y="2163"/>
              <a:ext cx="1002" cy="899"/>
            </a:xfrm>
            <a:custGeom>
              <a:avLst/>
              <a:gdLst>
                <a:gd name="T0" fmla="*/ 1453 w 3005"/>
                <a:gd name="T1" fmla="*/ 1900 h 2695"/>
                <a:gd name="T2" fmla="*/ 1355 w 3005"/>
                <a:gd name="T3" fmla="*/ 1998 h 2695"/>
                <a:gd name="T4" fmla="*/ 1240 w 3005"/>
                <a:gd name="T5" fmla="*/ 1970 h 2695"/>
                <a:gd name="T6" fmla="*/ 1173 w 3005"/>
                <a:gd name="T7" fmla="*/ 1937 h 2695"/>
                <a:gd name="T8" fmla="*/ 938 w 3005"/>
                <a:gd name="T9" fmla="*/ 1976 h 2695"/>
                <a:gd name="T10" fmla="*/ 745 w 3005"/>
                <a:gd name="T11" fmla="*/ 1976 h 2695"/>
                <a:gd name="T12" fmla="*/ 604 w 3005"/>
                <a:gd name="T13" fmla="*/ 1960 h 2695"/>
                <a:gd name="T14" fmla="*/ 466 w 3005"/>
                <a:gd name="T15" fmla="*/ 2086 h 2695"/>
                <a:gd name="T16" fmla="*/ 286 w 3005"/>
                <a:gd name="T17" fmla="*/ 2152 h 2695"/>
                <a:gd name="T18" fmla="*/ 77 w 3005"/>
                <a:gd name="T19" fmla="*/ 2218 h 2695"/>
                <a:gd name="T20" fmla="*/ 55 w 3005"/>
                <a:gd name="T21" fmla="*/ 2382 h 2695"/>
                <a:gd name="T22" fmla="*/ 213 w 3005"/>
                <a:gd name="T23" fmla="*/ 2355 h 2695"/>
                <a:gd name="T24" fmla="*/ 307 w 3005"/>
                <a:gd name="T25" fmla="*/ 2465 h 2695"/>
                <a:gd name="T26" fmla="*/ 489 w 3005"/>
                <a:gd name="T27" fmla="*/ 2371 h 2695"/>
                <a:gd name="T28" fmla="*/ 642 w 3005"/>
                <a:gd name="T29" fmla="*/ 2371 h 2695"/>
                <a:gd name="T30" fmla="*/ 851 w 3005"/>
                <a:gd name="T31" fmla="*/ 2316 h 2695"/>
                <a:gd name="T32" fmla="*/ 1015 w 3005"/>
                <a:gd name="T33" fmla="*/ 2246 h 2695"/>
                <a:gd name="T34" fmla="*/ 1191 w 3005"/>
                <a:gd name="T35" fmla="*/ 2289 h 2695"/>
                <a:gd name="T36" fmla="*/ 1279 w 3005"/>
                <a:gd name="T37" fmla="*/ 2316 h 2695"/>
                <a:gd name="T38" fmla="*/ 1168 w 3005"/>
                <a:gd name="T39" fmla="*/ 2459 h 2695"/>
                <a:gd name="T40" fmla="*/ 1218 w 3005"/>
                <a:gd name="T41" fmla="*/ 2607 h 2695"/>
                <a:gd name="T42" fmla="*/ 1333 w 3005"/>
                <a:gd name="T43" fmla="*/ 2695 h 2695"/>
                <a:gd name="T44" fmla="*/ 1480 w 3005"/>
                <a:gd name="T45" fmla="*/ 2486 h 2695"/>
                <a:gd name="T46" fmla="*/ 1678 w 3005"/>
                <a:gd name="T47" fmla="*/ 2426 h 2695"/>
                <a:gd name="T48" fmla="*/ 1563 w 3005"/>
                <a:gd name="T49" fmla="*/ 2273 h 2695"/>
                <a:gd name="T50" fmla="*/ 1656 w 3005"/>
                <a:gd name="T51" fmla="*/ 2152 h 2695"/>
                <a:gd name="T52" fmla="*/ 1662 w 3005"/>
                <a:gd name="T53" fmla="*/ 2289 h 2695"/>
                <a:gd name="T54" fmla="*/ 1760 w 3005"/>
                <a:gd name="T55" fmla="*/ 2234 h 2695"/>
                <a:gd name="T56" fmla="*/ 1799 w 3005"/>
                <a:gd name="T57" fmla="*/ 2289 h 2695"/>
                <a:gd name="T58" fmla="*/ 1887 w 3005"/>
                <a:gd name="T59" fmla="*/ 2310 h 2695"/>
                <a:gd name="T60" fmla="*/ 2090 w 3005"/>
                <a:gd name="T61" fmla="*/ 2168 h 2695"/>
                <a:gd name="T62" fmla="*/ 2182 w 3005"/>
                <a:gd name="T63" fmla="*/ 2306 h 2695"/>
                <a:gd name="T64" fmla="*/ 2265 w 3005"/>
                <a:gd name="T65" fmla="*/ 2124 h 2695"/>
                <a:gd name="T66" fmla="*/ 2402 w 3005"/>
                <a:gd name="T67" fmla="*/ 2136 h 2695"/>
                <a:gd name="T68" fmla="*/ 2479 w 3005"/>
                <a:gd name="T69" fmla="*/ 1937 h 2695"/>
                <a:gd name="T70" fmla="*/ 2479 w 3005"/>
                <a:gd name="T71" fmla="*/ 2130 h 2695"/>
                <a:gd name="T72" fmla="*/ 2622 w 3005"/>
                <a:gd name="T73" fmla="*/ 2124 h 2695"/>
                <a:gd name="T74" fmla="*/ 2687 w 3005"/>
                <a:gd name="T75" fmla="*/ 1872 h 2695"/>
                <a:gd name="T76" fmla="*/ 2775 w 3005"/>
                <a:gd name="T77" fmla="*/ 1362 h 2695"/>
                <a:gd name="T78" fmla="*/ 2869 w 3005"/>
                <a:gd name="T79" fmla="*/ 1065 h 2695"/>
                <a:gd name="T80" fmla="*/ 2984 w 3005"/>
                <a:gd name="T81" fmla="*/ 735 h 2695"/>
                <a:gd name="T82" fmla="*/ 2890 w 3005"/>
                <a:gd name="T83" fmla="*/ 357 h 2695"/>
                <a:gd name="T84" fmla="*/ 2847 w 3005"/>
                <a:gd name="T85" fmla="*/ 60 h 2695"/>
                <a:gd name="T86" fmla="*/ 2671 w 3005"/>
                <a:gd name="T87" fmla="*/ 33 h 2695"/>
                <a:gd name="T88" fmla="*/ 2769 w 3005"/>
                <a:gd name="T89" fmla="*/ 76 h 2695"/>
                <a:gd name="T90" fmla="*/ 2720 w 3005"/>
                <a:gd name="T91" fmla="*/ 176 h 2695"/>
                <a:gd name="T92" fmla="*/ 2638 w 3005"/>
                <a:gd name="T93" fmla="*/ 148 h 2695"/>
                <a:gd name="T94" fmla="*/ 2544 w 3005"/>
                <a:gd name="T95" fmla="*/ 219 h 2695"/>
                <a:gd name="T96" fmla="*/ 2458 w 3005"/>
                <a:gd name="T97" fmla="*/ 367 h 2695"/>
                <a:gd name="T98" fmla="*/ 2407 w 3005"/>
                <a:gd name="T99" fmla="*/ 582 h 2695"/>
                <a:gd name="T100" fmla="*/ 2462 w 3005"/>
                <a:gd name="T101" fmla="*/ 817 h 2695"/>
                <a:gd name="T102" fmla="*/ 2337 w 3005"/>
                <a:gd name="T103" fmla="*/ 1153 h 2695"/>
                <a:gd name="T104" fmla="*/ 2073 w 3005"/>
                <a:gd name="T105" fmla="*/ 1399 h 2695"/>
                <a:gd name="T106" fmla="*/ 1727 w 3005"/>
                <a:gd name="T107" fmla="*/ 1559 h 2695"/>
                <a:gd name="T108" fmla="*/ 1777 w 3005"/>
                <a:gd name="T109" fmla="*/ 1417 h 2695"/>
                <a:gd name="T110" fmla="*/ 1635 w 3005"/>
                <a:gd name="T111" fmla="*/ 1591 h 2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005" h="2695">
                  <a:moveTo>
                    <a:pt x="1480" y="1767"/>
                  </a:moveTo>
                  <a:lnTo>
                    <a:pt x="1459" y="1784"/>
                  </a:lnTo>
                  <a:lnTo>
                    <a:pt x="1431" y="1806"/>
                  </a:lnTo>
                  <a:lnTo>
                    <a:pt x="1426" y="1839"/>
                  </a:lnTo>
                  <a:lnTo>
                    <a:pt x="1437" y="1882"/>
                  </a:lnTo>
                  <a:lnTo>
                    <a:pt x="1453" y="1900"/>
                  </a:lnTo>
                  <a:lnTo>
                    <a:pt x="1453" y="1915"/>
                  </a:lnTo>
                  <a:lnTo>
                    <a:pt x="1437" y="1937"/>
                  </a:lnTo>
                  <a:lnTo>
                    <a:pt x="1426" y="1954"/>
                  </a:lnTo>
                  <a:lnTo>
                    <a:pt x="1398" y="1960"/>
                  </a:lnTo>
                  <a:lnTo>
                    <a:pt x="1371" y="1976"/>
                  </a:lnTo>
                  <a:lnTo>
                    <a:pt x="1355" y="1998"/>
                  </a:lnTo>
                  <a:lnTo>
                    <a:pt x="1328" y="2003"/>
                  </a:lnTo>
                  <a:lnTo>
                    <a:pt x="1306" y="1982"/>
                  </a:lnTo>
                  <a:lnTo>
                    <a:pt x="1289" y="1976"/>
                  </a:lnTo>
                  <a:lnTo>
                    <a:pt x="1273" y="1976"/>
                  </a:lnTo>
                  <a:lnTo>
                    <a:pt x="1250" y="1988"/>
                  </a:lnTo>
                  <a:lnTo>
                    <a:pt x="1240" y="1970"/>
                  </a:lnTo>
                  <a:lnTo>
                    <a:pt x="1246" y="1949"/>
                  </a:lnTo>
                  <a:lnTo>
                    <a:pt x="1261" y="1927"/>
                  </a:lnTo>
                  <a:lnTo>
                    <a:pt x="1246" y="1915"/>
                  </a:lnTo>
                  <a:lnTo>
                    <a:pt x="1222" y="1921"/>
                  </a:lnTo>
                  <a:lnTo>
                    <a:pt x="1191" y="1933"/>
                  </a:lnTo>
                  <a:lnTo>
                    <a:pt x="1173" y="1937"/>
                  </a:lnTo>
                  <a:lnTo>
                    <a:pt x="1119" y="1933"/>
                  </a:lnTo>
                  <a:lnTo>
                    <a:pt x="1042" y="1937"/>
                  </a:lnTo>
                  <a:lnTo>
                    <a:pt x="1003" y="1937"/>
                  </a:lnTo>
                  <a:lnTo>
                    <a:pt x="982" y="1943"/>
                  </a:lnTo>
                  <a:lnTo>
                    <a:pt x="960" y="1960"/>
                  </a:lnTo>
                  <a:lnTo>
                    <a:pt x="938" y="1976"/>
                  </a:lnTo>
                  <a:lnTo>
                    <a:pt x="911" y="1976"/>
                  </a:lnTo>
                  <a:lnTo>
                    <a:pt x="856" y="1976"/>
                  </a:lnTo>
                  <a:lnTo>
                    <a:pt x="829" y="1976"/>
                  </a:lnTo>
                  <a:lnTo>
                    <a:pt x="812" y="1964"/>
                  </a:lnTo>
                  <a:lnTo>
                    <a:pt x="768" y="1960"/>
                  </a:lnTo>
                  <a:lnTo>
                    <a:pt x="745" y="1976"/>
                  </a:lnTo>
                  <a:lnTo>
                    <a:pt x="708" y="1982"/>
                  </a:lnTo>
                  <a:lnTo>
                    <a:pt x="680" y="1970"/>
                  </a:lnTo>
                  <a:lnTo>
                    <a:pt x="680" y="1960"/>
                  </a:lnTo>
                  <a:lnTo>
                    <a:pt x="659" y="1943"/>
                  </a:lnTo>
                  <a:lnTo>
                    <a:pt x="636" y="1949"/>
                  </a:lnTo>
                  <a:lnTo>
                    <a:pt x="604" y="1960"/>
                  </a:lnTo>
                  <a:lnTo>
                    <a:pt x="565" y="1970"/>
                  </a:lnTo>
                  <a:lnTo>
                    <a:pt x="532" y="1982"/>
                  </a:lnTo>
                  <a:lnTo>
                    <a:pt x="516" y="1998"/>
                  </a:lnTo>
                  <a:lnTo>
                    <a:pt x="510" y="2031"/>
                  </a:lnTo>
                  <a:lnTo>
                    <a:pt x="493" y="2064"/>
                  </a:lnTo>
                  <a:lnTo>
                    <a:pt x="466" y="2086"/>
                  </a:lnTo>
                  <a:lnTo>
                    <a:pt x="434" y="2107"/>
                  </a:lnTo>
                  <a:lnTo>
                    <a:pt x="401" y="2124"/>
                  </a:lnTo>
                  <a:lnTo>
                    <a:pt x="373" y="2136"/>
                  </a:lnTo>
                  <a:lnTo>
                    <a:pt x="346" y="2119"/>
                  </a:lnTo>
                  <a:lnTo>
                    <a:pt x="319" y="2124"/>
                  </a:lnTo>
                  <a:lnTo>
                    <a:pt x="286" y="2152"/>
                  </a:lnTo>
                  <a:lnTo>
                    <a:pt x="247" y="2163"/>
                  </a:lnTo>
                  <a:lnTo>
                    <a:pt x="198" y="2195"/>
                  </a:lnTo>
                  <a:lnTo>
                    <a:pt x="159" y="2222"/>
                  </a:lnTo>
                  <a:lnTo>
                    <a:pt x="121" y="2234"/>
                  </a:lnTo>
                  <a:lnTo>
                    <a:pt x="104" y="2234"/>
                  </a:lnTo>
                  <a:lnTo>
                    <a:pt x="77" y="2218"/>
                  </a:lnTo>
                  <a:lnTo>
                    <a:pt x="33" y="2222"/>
                  </a:lnTo>
                  <a:lnTo>
                    <a:pt x="6" y="2240"/>
                  </a:lnTo>
                  <a:lnTo>
                    <a:pt x="0" y="2267"/>
                  </a:lnTo>
                  <a:lnTo>
                    <a:pt x="0" y="2283"/>
                  </a:lnTo>
                  <a:lnTo>
                    <a:pt x="22" y="2300"/>
                  </a:lnTo>
                  <a:lnTo>
                    <a:pt x="55" y="2382"/>
                  </a:lnTo>
                  <a:lnTo>
                    <a:pt x="71" y="2377"/>
                  </a:lnTo>
                  <a:lnTo>
                    <a:pt x="98" y="2361"/>
                  </a:lnTo>
                  <a:lnTo>
                    <a:pt x="131" y="2377"/>
                  </a:lnTo>
                  <a:lnTo>
                    <a:pt x="164" y="2382"/>
                  </a:lnTo>
                  <a:lnTo>
                    <a:pt x="186" y="2365"/>
                  </a:lnTo>
                  <a:lnTo>
                    <a:pt x="213" y="2355"/>
                  </a:lnTo>
                  <a:lnTo>
                    <a:pt x="247" y="2349"/>
                  </a:lnTo>
                  <a:lnTo>
                    <a:pt x="268" y="2355"/>
                  </a:lnTo>
                  <a:lnTo>
                    <a:pt x="268" y="2377"/>
                  </a:lnTo>
                  <a:lnTo>
                    <a:pt x="274" y="2421"/>
                  </a:lnTo>
                  <a:lnTo>
                    <a:pt x="280" y="2431"/>
                  </a:lnTo>
                  <a:lnTo>
                    <a:pt x="307" y="2465"/>
                  </a:lnTo>
                  <a:lnTo>
                    <a:pt x="335" y="2449"/>
                  </a:lnTo>
                  <a:lnTo>
                    <a:pt x="373" y="2416"/>
                  </a:lnTo>
                  <a:lnTo>
                    <a:pt x="411" y="2394"/>
                  </a:lnTo>
                  <a:lnTo>
                    <a:pt x="456" y="2344"/>
                  </a:lnTo>
                  <a:lnTo>
                    <a:pt x="466" y="2338"/>
                  </a:lnTo>
                  <a:lnTo>
                    <a:pt x="489" y="2371"/>
                  </a:lnTo>
                  <a:lnTo>
                    <a:pt x="516" y="2382"/>
                  </a:lnTo>
                  <a:lnTo>
                    <a:pt x="548" y="2371"/>
                  </a:lnTo>
                  <a:lnTo>
                    <a:pt x="575" y="2355"/>
                  </a:lnTo>
                  <a:lnTo>
                    <a:pt x="604" y="2361"/>
                  </a:lnTo>
                  <a:lnTo>
                    <a:pt x="614" y="2361"/>
                  </a:lnTo>
                  <a:lnTo>
                    <a:pt x="642" y="2371"/>
                  </a:lnTo>
                  <a:lnTo>
                    <a:pt x="675" y="2349"/>
                  </a:lnTo>
                  <a:lnTo>
                    <a:pt x="729" y="2328"/>
                  </a:lnTo>
                  <a:lnTo>
                    <a:pt x="751" y="2310"/>
                  </a:lnTo>
                  <a:lnTo>
                    <a:pt x="790" y="2316"/>
                  </a:lnTo>
                  <a:lnTo>
                    <a:pt x="817" y="2322"/>
                  </a:lnTo>
                  <a:lnTo>
                    <a:pt x="851" y="2316"/>
                  </a:lnTo>
                  <a:lnTo>
                    <a:pt x="872" y="2300"/>
                  </a:lnTo>
                  <a:lnTo>
                    <a:pt x="905" y="2267"/>
                  </a:lnTo>
                  <a:lnTo>
                    <a:pt x="911" y="2261"/>
                  </a:lnTo>
                  <a:lnTo>
                    <a:pt x="938" y="2273"/>
                  </a:lnTo>
                  <a:lnTo>
                    <a:pt x="970" y="2256"/>
                  </a:lnTo>
                  <a:lnTo>
                    <a:pt x="1015" y="2246"/>
                  </a:lnTo>
                  <a:lnTo>
                    <a:pt x="1054" y="2240"/>
                  </a:lnTo>
                  <a:lnTo>
                    <a:pt x="1091" y="2246"/>
                  </a:lnTo>
                  <a:lnTo>
                    <a:pt x="1130" y="2267"/>
                  </a:lnTo>
                  <a:lnTo>
                    <a:pt x="1140" y="2283"/>
                  </a:lnTo>
                  <a:lnTo>
                    <a:pt x="1163" y="2300"/>
                  </a:lnTo>
                  <a:lnTo>
                    <a:pt x="1191" y="2289"/>
                  </a:lnTo>
                  <a:lnTo>
                    <a:pt x="1207" y="2273"/>
                  </a:lnTo>
                  <a:lnTo>
                    <a:pt x="1234" y="2261"/>
                  </a:lnTo>
                  <a:lnTo>
                    <a:pt x="1256" y="2267"/>
                  </a:lnTo>
                  <a:lnTo>
                    <a:pt x="1267" y="2283"/>
                  </a:lnTo>
                  <a:lnTo>
                    <a:pt x="1279" y="2295"/>
                  </a:lnTo>
                  <a:lnTo>
                    <a:pt x="1279" y="2316"/>
                  </a:lnTo>
                  <a:lnTo>
                    <a:pt x="1261" y="2338"/>
                  </a:lnTo>
                  <a:lnTo>
                    <a:pt x="1234" y="2371"/>
                  </a:lnTo>
                  <a:lnTo>
                    <a:pt x="1207" y="2404"/>
                  </a:lnTo>
                  <a:lnTo>
                    <a:pt x="1185" y="2416"/>
                  </a:lnTo>
                  <a:lnTo>
                    <a:pt x="1179" y="2443"/>
                  </a:lnTo>
                  <a:lnTo>
                    <a:pt x="1168" y="2459"/>
                  </a:lnTo>
                  <a:lnTo>
                    <a:pt x="1179" y="2492"/>
                  </a:lnTo>
                  <a:lnTo>
                    <a:pt x="1179" y="2514"/>
                  </a:lnTo>
                  <a:lnTo>
                    <a:pt x="1168" y="2547"/>
                  </a:lnTo>
                  <a:lnTo>
                    <a:pt x="1173" y="2574"/>
                  </a:lnTo>
                  <a:lnTo>
                    <a:pt x="1195" y="2596"/>
                  </a:lnTo>
                  <a:lnTo>
                    <a:pt x="1218" y="2607"/>
                  </a:lnTo>
                  <a:lnTo>
                    <a:pt x="1246" y="2602"/>
                  </a:lnTo>
                  <a:lnTo>
                    <a:pt x="1273" y="2623"/>
                  </a:lnTo>
                  <a:lnTo>
                    <a:pt x="1289" y="2646"/>
                  </a:lnTo>
                  <a:lnTo>
                    <a:pt x="1295" y="2662"/>
                  </a:lnTo>
                  <a:lnTo>
                    <a:pt x="1306" y="2684"/>
                  </a:lnTo>
                  <a:lnTo>
                    <a:pt x="1333" y="2695"/>
                  </a:lnTo>
                  <a:lnTo>
                    <a:pt x="1365" y="2690"/>
                  </a:lnTo>
                  <a:lnTo>
                    <a:pt x="1393" y="2662"/>
                  </a:lnTo>
                  <a:lnTo>
                    <a:pt x="1410" y="2623"/>
                  </a:lnTo>
                  <a:lnTo>
                    <a:pt x="1431" y="2591"/>
                  </a:lnTo>
                  <a:lnTo>
                    <a:pt x="1459" y="2541"/>
                  </a:lnTo>
                  <a:lnTo>
                    <a:pt x="1480" y="2486"/>
                  </a:lnTo>
                  <a:lnTo>
                    <a:pt x="1492" y="2437"/>
                  </a:lnTo>
                  <a:lnTo>
                    <a:pt x="1525" y="2437"/>
                  </a:lnTo>
                  <a:lnTo>
                    <a:pt x="1574" y="2388"/>
                  </a:lnTo>
                  <a:lnTo>
                    <a:pt x="1607" y="2388"/>
                  </a:lnTo>
                  <a:lnTo>
                    <a:pt x="1651" y="2404"/>
                  </a:lnTo>
                  <a:lnTo>
                    <a:pt x="1678" y="2426"/>
                  </a:lnTo>
                  <a:lnTo>
                    <a:pt x="1678" y="2382"/>
                  </a:lnTo>
                  <a:lnTo>
                    <a:pt x="1656" y="2355"/>
                  </a:lnTo>
                  <a:lnTo>
                    <a:pt x="1656" y="2333"/>
                  </a:lnTo>
                  <a:lnTo>
                    <a:pt x="1613" y="2316"/>
                  </a:lnTo>
                  <a:lnTo>
                    <a:pt x="1586" y="2295"/>
                  </a:lnTo>
                  <a:lnTo>
                    <a:pt x="1563" y="2273"/>
                  </a:lnTo>
                  <a:lnTo>
                    <a:pt x="1568" y="2246"/>
                  </a:lnTo>
                  <a:lnTo>
                    <a:pt x="1596" y="2207"/>
                  </a:lnTo>
                  <a:lnTo>
                    <a:pt x="1596" y="2179"/>
                  </a:lnTo>
                  <a:lnTo>
                    <a:pt x="1623" y="2152"/>
                  </a:lnTo>
                  <a:lnTo>
                    <a:pt x="1640" y="2136"/>
                  </a:lnTo>
                  <a:lnTo>
                    <a:pt x="1656" y="2152"/>
                  </a:lnTo>
                  <a:lnTo>
                    <a:pt x="1656" y="2179"/>
                  </a:lnTo>
                  <a:lnTo>
                    <a:pt x="1651" y="2207"/>
                  </a:lnTo>
                  <a:lnTo>
                    <a:pt x="1640" y="2234"/>
                  </a:lnTo>
                  <a:lnTo>
                    <a:pt x="1629" y="2256"/>
                  </a:lnTo>
                  <a:lnTo>
                    <a:pt x="1645" y="2279"/>
                  </a:lnTo>
                  <a:lnTo>
                    <a:pt x="1662" y="2289"/>
                  </a:lnTo>
                  <a:lnTo>
                    <a:pt x="1672" y="2267"/>
                  </a:lnTo>
                  <a:lnTo>
                    <a:pt x="1668" y="2240"/>
                  </a:lnTo>
                  <a:lnTo>
                    <a:pt x="1672" y="2222"/>
                  </a:lnTo>
                  <a:lnTo>
                    <a:pt x="1695" y="2240"/>
                  </a:lnTo>
                  <a:lnTo>
                    <a:pt x="1733" y="2234"/>
                  </a:lnTo>
                  <a:lnTo>
                    <a:pt x="1760" y="2234"/>
                  </a:lnTo>
                  <a:lnTo>
                    <a:pt x="1766" y="2246"/>
                  </a:lnTo>
                  <a:lnTo>
                    <a:pt x="1756" y="2267"/>
                  </a:lnTo>
                  <a:lnTo>
                    <a:pt x="1733" y="2289"/>
                  </a:lnTo>
                  <a:lnTo>
                    <a:pt x="1733" y="2310"/>
                  </a:lnTo>
                  <a:lnTo>
                    <a:pt x="1766" y="2306"/>
                  </a:lnTo>
                  <a:lnTo>
                    <a:pt x="1799" y="2289"/>
                  </a:lnTo>
                  <a:lnTo>
                    <a:pt x="1811" y="2273"/>
                  </a:lnTo>
                  <a:lnTo>
                    <a:pt x="1838" y="2256"/>
                  </a:lnTo>
                  <a:lnTo>
                    <a:pt x="1842" y="2246"/>
                  </a:lnTo>
                  <a:lnTo>
                    <a:pt x="1860" y="2267"/>
                  </a:lnTo>
                  <a:lnTo>
                    <a:pt x="1865" y="2289"/>
                  </a:lnTo>
                  <a:lnTo>
                    <a:pt x="1887" y="2310"/>
                  </a:lnTo>
                  <a:lnTo>
                    <a:pt x="1920" y="2306"/>
                  </a:lnTo>
                  <a:lnTo>
                    <a:pt x="1981" y="2306"/>
                  </a:lnTo>
                  <a:lnTo>
                    <a:pt x="2008" y="2316"/>
                  </a:lnTo>
                  <a:lnTo>
                    <a:pt x="2046" y="2256"/>
                  </a:lnTo>
                  <a:lnTo>
                    <a:pt x="2073" y="2222"/>
                  </a:lnTo>
                  <a:lnTo>
                    <a:pt x="2090" y="2168"/>
                  </a:lnTo>
                  <a:lnTo>
                    <a:pt x="2112" y="2124"/>
                  </a:lnTo>
                  <a:lnTo>
                    <a:pt x="2161" y="2124"/>
                  </a:lnTo>
                  <a:lnTo>
                    <a:pt x="2188" y="2163"/>
                  </a:lnTo>
                  <a:lnTo>
                    <a:pt x="2177" y="2218"/>
                  </a:lnTo>
                  <a:lnTo>
                    <a:pt x="2172" y="2267"/>
                  </a:lnTo>
                  <a:lnTo>
                    <a:pt x="2182" y="2306"/>
                  </a:lnTo>
                  <a:lnTo>
                    <a:pt x="2210" y="2316"/>
                  </a:lnTo>
                  <a:lnTo>
                    <a:pt x="2221" y="2273"/>
                  </a:lnTo>
                  <a:lnTo>
                    <a:pt x="2276" y="2240"/>
                  </a:lnTo>
                  <a:lnTo>
                    <a:pt x="2265" y="2207"/>
                  </a:lnTo>
                  <a:lnTo>
                    <a:pt x="2255" y="2168"/>
                  </a:lnTo>
                  <a:lnTo>
                    <a:pt x="2265" y="2124"/>
                  </a:lnTo>
                  <a:lnTo>
                    <a:pt x="2315" y="2080"/>
                  </a:lnTo>
                  <a:lnTo>
                    <a:pt x="2353" y="2070"/>
                  </a:lnTo>
                  <a:lnTo>
                    <a:pt x="2358" y="2064"/>
                  </a:lnTo>
                  <a:lnTo>
                    <a:pt x="2374" y="2086"/>
                  </a:lnTo>
                  <a:lnTo>
                    <a:pt x="2374" y="2113"/>
                  </a:lnTo>
                  <a:lnTo>
                    <a:pt x="2402" y="2136"/>
                  </a:lnTo>
                  <a:lnTo>
                    <a:pt x="2419" y="2124"/>
                  </a:lnTo>
                  <a:lnTo>
                    <a:pt x="2419" y="2080"/>
                  </a:lnTo>
                  <a:lnTo>
                    <a:pt x="2402" y="2042"/>
                  </a:lnTo>
                  <a:lnTo>
                    <a:pt x="2425" y="1982"/>
                  </a:lnTo>
                  <a:lnTo>
                    <a:pt x="2462" y="1960"/>
                  </a:lnTo>
                  <a:lnTo>
                    <a:pt x="2479" y="1937"/>
                  </a:lnTo>
                  <a:lnTo>
                    <a:pt x="2523" y="1964"/>
                  </a:lnTo>
                  <a:lnTo>
                    <a:pt x="2550" y="1976"/>
                  </a:lnTo>
                  <a:lnTo>
                    <a:pt x="2544" y="2025"/>
                  </a:lnTo>
                  <a:lnTo>
                    <a:pt x="2495" y="2048"/>
                  </a:lnTo>
                  <a:lnTo>
                    <a:pt x="2479" y="2086"/>
                  </a:lnTo>
                  <a:lnTo>
                    <a:pt x="2479" y="2130"/>
                  </a:lnTo>
                  <a:lnTo>
                    <a:pt x="2446" y="2173"/>
                  </a:lnTo>
                  <a:lnTo>
                    <a:pt x="2474" y="2218"/>
                  </a:lnTo>
                  <a:lnTo>
                    <a:pt x="2495" y="2185"/>
                  </a:lnTo>
                  <a:lnTo>
                    <a:pt x="2534" y="2163"/>
                  </a:lnTo>
                  <a:lnTo>
                    <a:pt x="2572" y="2136"/>
                  </a:lnTo>
                  <a:lnTo>
                    <a:pt x="2622" y="2124"/>
                  </a:lnTo>
                  <a:lnTo>
                    <a:pt x="2616" y="2070"/>
                  </a:lnTo>
                  <a:lnTo>
                    <a:pt x="2632" y="2025"/>
                  </a:lnTo>
                  <a:lnTo>
                    <a:pt x="2660" y="1976"/>
                  </a:lnTo>
                  <a:lnTo>
                    <a:pt x="2704" y="1937"/>
                  </a:lnTo>
                  <a:lnTo>
                    <a:pt x="2742" y="1915"/>
                  </a:lnTo>
                  <a:lnTo>
                    <a:pt x="2687" y="1872"/>
                  </a:lnTo>
                  <a:lnTo>
                    <a:pt x="2665" y="1817"/>
                  </a:lnTo>
                  <a:lnTo>
                    <a:pt x="2654" y="1751"/>
                  </a:lnTo>
                  <a:lnTo>
                    <a:pt x="2687" y="1652"/>
                  </a:lnTo>
                  <a:lnTo>
                    <a:pt x="2714" y="1559"/>
                  </a:lnTo>
                  <a:lnTo>
                    <a:pt x="2753" y="1444"/>
                  </a:lnTo>
                  <a:lnTo>
                    <a:pt x="2775" y="1362"/>
                  </a:lnTo>
                  <a:lnTo>
                    <a:pt x="2759" y="1229"/>
                  </a:lnTo>
                  <a:lnTo>
                    <a:pt x="2753" y="1108"/>
                  </a:lnTo>
                  <a:lnTo>
                    <a:pt x="2792" y="1059"/>
                  </a:lnTo>
                  <a:lnTo>
                    <a:pt x="2830" y="1020"/>
                  </a:lnTo>
                  <a:lnTo>
                    <a:pt x="2857" y="1032"/>
                  </a:lnTo>
                  <a:lnTo>
                    <a:pt x="2869" y="1065"/>
                  </a:lnTo>
                  <a:lnTo>
                    <a:pt x="2902" y="1065"/>
                  </a:lnTo>
                  <a:lnTo>
                    <a:pt x="2902" y="1005"/>
                  </a:lnTo>
                  <a:lnTo>
                    <a:pt x="2890" y="944"/>
                  </a:lnTo>
                  <a:lnTo>
                    <a:pt x="2896" y="901"/>
                  </a:lnTo>
                  <a:lnTo>
                    <a:pt x="2935" y="817"/>
                  </a:lnTo>
                  <a:lnTo>
                    <a:pt x="2984" y="735"/>
                  </a:lnTo>
                  <a:lnTo>
                    <a:pt x="3005" y="674"/>
                  </a:lnTo>
                  <a:lnTo>
                    <a:pt x="2994" y="620"/>
                  </a:lnTo>
                  <a:lnTo>
                    <a:pt x="2967" y="543"/>
                  </a:lnTo>
                  <a:lnTo>
                    <a:pt x="2935" y="467"/>
                  </a:lnTo>
                  <a:lnTo>
                    <a:pt x="2918" y="389"/>
                  </a:lnTo>
                  <a:lnTo>
                    <a:pt x="2890" y="357"/>
                  </a:lnTo>
                  <a:lnTo>
                    <a:pt x="2857" y="346"/>
                  </a:lnTo>
                  <a:lnTo>
                    <a:pt x="2841" y="307"/>
                  </a:lnTo>
                  <a:lnTo>
                    <a:pt x="2824" y="246"/>
                  </a:lnTo>
                  <a:lnTo>
                    <a:pt x="2814" y="197"/>
                  </a:lnTo>
                  <a:lnTo>
                    <a:pt x="2824" y="158"/>
                  </a:lnTo>
                  <a:lnTo>
                    <a:pt x="2847" y="60"/>
                  </a:lnTo>
                  <a:lnTo>
                    <a:pt x="2851" y="16"/>
                  </a:lnTo>
                  <a:lnTo>
                    <a:pt x="2808" y="43"/>
                  </a:lnTo>
                  <a:lnTo>
                    <a:pt x="2775" y="16"/>
                  </a:lnTo>
                  <a:lnTo>
                    <a:pt x="2732" y="27"/>
                  </a:lnTo>
                  <a:lnTo>
                    <a:pt x="2704" y="0"/>
                  </a:lnTo>
                  <a:lnTo>
                    <a:pt x="2671" y="33"/>
                  </a:lnTo>
                  <a:lnTo>
                    <a:pt x="2665" y="82"/>
                  </a:lnTo>
                  <a:lnTo>
                    <a:pt x="2665" y="127"/>
                  </a:lnTo>
                  <a:lnTo>
                    <a:pt x="2687" y="137"/>
                  </a:lnTo>
                  <a:lnTo>
                    <a:pt x="2720" y="115"/>
                  </a:lnTo>
                  <a:lnTo>
                    <a:pt x="2742" y="82"/>
                  </a:lnTo>
                  <a:lnTo>
                    <a:pt x="2769" y="76"/>
                  </a:lnTo>
                  <a:lnTo>
                    <a:pt x="2792" y="104"/>
                  </a:lnTo>
                  <a:lnTo>
                    <a:pt x="2796" y="148"/>
                  </a:lnTo>
                  <a:lnTo>
                    <a:pt x="2786" y="197"/>
                  </a:lnTo>
                  <a:lnTo>
                    <a:pt x="2759" y="203"/>
                  </a:lnTo>
                  <a:lnTo>
                    <a:pt x="2720" y="192"/>
                  </a:lnTo>
                  <a:lnTo>
                    <a:pt x="2720" y="176"/>
                  </a:lnTo>
                  <a:lnTo>
                    <a:pt x="2687" y="176"/>
                  </a:lnTo>
                  <a:lnTo>
                    <a:pt x="2693" y="203"/>
                  </a:lnTo>
                  <a:lnTo>
                    <a:pt x="2687" y="231"/>
                  </a:lnTo>
                  <a:lnTo>
                    <a:pt x="2649" y="215"/>
                  </a:lnTo>
                  <a:lnTo>
                    <a:pt x="2632" y="186"/>
                  </a:lnTo>
                  <a:lnTo>
                    <a:pt x="2638" y="148"/>
                  </a:lnTo>
                  <a:lnTo>
                    <a:pt x="2622" y="109"/>
                  </a:lnTo>
                  <a:lnTo>
                    <a:pt x="2589" y="104"/>
                  </a:lnTo>
                  <a:lnTo>
                    <a:pt x="2556" y="109"/>
                  </a:lnTo>
                  <a:lnTo>
                    <a:pt x="2562" y="143"/>
                  </a:lnTo>
                  <a:lnTo>
                    <a:pt x="2577" y="176"/>
                  </a:lnTo>
                  <a:lnTo>
                    <a:pt x="2544" y="219"/>
                  </a:lnTo>
                  <a:lnTo>
                    <a:pt x="2544" y="252"/>
                  </a:lnTo>
                  <a:lnTo>
                    <a:pt x="2523" y="274"/>
                  </a:lnTo>
                  <a:lnTo>
                    <a:pt x="2501" y="252"/>
                  </a:lnTo>
                  <a:lnTo>
                    <a:pt x="2474" y="264"/>
                  </a:lnTo>
                  <a:lnTo>
                    <a:pt x="2468" y="313"/>
                  </a:lnTo>
                  <a:lnTo>
                    <a:pt x="2458" y="367"/>
                  </a:lnTo>
                  <a:lnTo>
                    <a:pt x="2485" y="422"/>
                  </a:lnTo>
                  <a:lnTo>
                    <a:pt x="2479" y="450"/>
                  </a:lnTo>
                  <a:lnTo>
                    <a:pt x="2468" y="494"/>
                  </a:lnTo>
                  <a:lnTo>
                    <a:pt x="2435" y="527"/>
                  </a:lnTo>
                  <a:lnTo>
                    <a:pt x="2380" y="532"/>
                  </a:lnTo>
                  <a:lnTo>
                    <a:pt x="2407" y="582"/>
                  </a:lnTo>
                  <a:lnTo>
                    <a:pt x="2452" y="582"/>
                  </a:lnTo>
                  <a:lnTo>
                    <a:pt x="2495" y="598"/>
                  </a:lnTo>
                  <a:lnTo>
                    <a:pt x="2513" y="664"/>
                  </a:lnTo>
                  <a:lnTo>
                    <a:pt x="2501" y="708"/>
                  </a:lnTo>
                  <a:lnTo>
                    <a:pt x="2462" y="768"/>
                  </a:lnTo>
                  <a:lnTo>
                    <a:pt x="2462" y="817"/>
                  </a:lnTo>
                  <a:lnTo>
                    <a:pt x="2468" y="862"/>
                  </a:lnTo>
                  <a:lnTo>
                    <a:pt x="2446" y="895"/>
                  </a:lnTo>
                  <a:lnTo>
                    <a:pt x="2402" y="960"/>
                  </a:lnTo>
                  <a:lnTo>
                    <a:pt x="2374" y="1020"/>
                  </a:lnTo>
                  <a:lnTo>
                    <a:pt x="2358" y="1104"/>
                  </a:lnTo>
                  <a:lnTo>
                    <a:pt x="2337" y="1153"/>
                  </a:lnTo>
                  <a:lnTo>
                    <a:pt x="2298" y="1186"/>
                  </a:lnTo>
                  <a:lnTo>
                    <a:pt x="2233" y="1208"/>
                  </a:lnTo>
                  <a:lnTo>
                    <a:pt x="2177" y="1229"/>
                  </a:lnTo>
                  <a:lnTo>
                    <a:pt x="2177" y="1268"/>
                  </a:lnTo>
                  <a:lnTo>
                    <a:pt x="2149" y="1329"/>
                  </a:lnTo>
                  <a:lnTo>
                    <a:pt x="2073" y="1399"/>
                  </a:lnTo>
                  <a:lnTo>
                    <a:pt x="1975" y="1460"/>
                  </a:lnTo>
                  <a:lnTo>
                    <a:pt x="1914" y="1466"/>
                  </a:lnTo>
                  <a:lnTo>
                    <a:pt x="1838" y="1526"/>
                  </a:lnTo>
                  <a:lnTo>
                    <a:pt x="1787" y="1591"/>
                  </a:lnTo>
                  <a:lnTo>
                    <a:pt x="1750" y="1587"/>
                  </a:lnTo>
                  <a:lnTo>
                    <a:pt x="1727" y="1559"/>
                  </a:lnTo>
                  <a:lnTo>
                    <a:pt x="1727" y="1536"/>
                  </a:lnTo>
                  <a:lnTo>
                    <a:pt x="1744" y="1505"/>
                  </a:lnTo>
                  <a:lnTo>
                    <a:pt x="1744" y="1477"/>
                  </a:lnTo>
                  <a:lnTo>
                    <a:pt x="1705" y="1454"/>
                  </a:lnTo>
                  <a:lnTo>
                    <a:pt x="1717" y="1421"/>
                  </a:lnTo>
                  <a:lnTo>
                    <a:pt x="1777" y="1417"/>
                  </a:lnTo>
                  <a:lnTo>
                    <a:pt x="1787" y="1389"/>
                  </a:lnTo>
                  <a:lnTo>
                    <a:pt x="1805" y="1356"/>
                  </a:lnTo>
                  <a:lnTo>
                    <a:pt x="1760" y="1350"/>
                  </a:lnTo>
                  <a:lnTo>
                    <a:pt x="1684" y="1378"/>
                  </a:lnTo>
                  <a:lnTo>
                    <a:pt x="1640" y="1394"/>
                  </a:lnTo>
                  <a:lnTo>
                    <a:pt x="1635" y="1591"/>
                  </a:lnTo>
                  <a:lnTo>
                    <a:pt x="1574" y="1679"/>
                  </a:lnTo>
                  <a:lnTo>
                    <a:pt x="1535" y="1724"/>
                  </a:lnTo>
                  <a:lnTo>
                    <a:pt x="1480" y="1767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108" name="Freeform 116"/>
            <p:cNvSpPr>
              <a:spLocks/>
            </p:cNvSpPr>
            <p:nvPr/>
          </p:nvSpPr>
          <p:spPr bwMode="auto">
            <a:xfrm>
              <a:off x="3822" y="2526"/>
              <a:ext cx="36" cy="56"/>
            </a:xfrm>
            <a:custGeom>
              <a:avLst/>
              <a:gdLst>
                <a:gd name="T0" fmla="*/ 11 w 109"/>
                <a:gd name="T1" fmla="*/ 93 h 170"/>
                <a:gd name="T2" fmla="*/ 0 w 109"/>
                <a:gd name="T3" fmla="*/ 66 h 170"/>
                <a:gd name="T4" fmla="*/ 39 w 109"/>
                <a:gd name="T5" fmla="*/ 21 h 170"/>
                <a:gd name="T6" fmla="*/ 60 w 109"/>
                <a:gd name="T7" fmla="*/ 27 h 170"/>
                <a:gd name="T8" fmla="*/ 82 w 109"/>
                <a:gd name="T9" fmla="*/ 0 h 170"/>
                <a:gd name="T10" fmla="*/ 104 w 109"/>
                <a:gd name="T11" fmla="*/ 5 h 170"/>
                <a:gd name="T12" fmla="*/ 98 w 109"/>
                <a:gd name="T13" fmla="*/ 39 h 170"/>
                <a:gd name="T14" fmla="*/ 88 w 109"/>
                <a:gd name="T15" fmla="*/ 49 h 170"/>
                <a:gd name="T16" fmla="*/ 88 w 109"/>
                <a:gd name="T17" fmla="*/ 76 h 170"/>
                <a:gd name="T18" fmla="*/ 109 w 109"/>
                <a:gd name="T19" fmla="*/ 88 h 170"/>
                <a:gd name="T20" fmla="*/ 109 w 109"/>
                <a:gd name="T21" fmla="*/ 115 h 170"/>
                <a:gd name="T22" fmla="*/ 82 w 109"/>
                <a:gd name="T23" fmla="*/ 131 h 170"/>
                <a:gd name="T24" fmla="*/ 66 w 109"/>
                <a:gd name="T25" fmla="*/ 148 h 170"/>
                <a:gd name="T26" fmla="*/ 60 w 109"/>
                <a:gd name="T27" fmla="*/ 164 h 170"/>
                <a:gd name="T28" fmla="*/ 39 w 109"/>
                <a:gd name="T29" fmla="*/ 170 h 170"/>
                <a:gd name="T30" fmla="*/ 22 w 109"/>
                <a:gd name="T31" fmla="*/ 148 h 170"/>
                <a:gd name="T32" fmla="*/ 39 w 109"/>
                <a:gd name="T33" fmla="*/ 115 h 170"/>
                <a:gd name="T34" fmla="*/ 39 w 109"/>
                <a:gd name="T35" fmla="*/ 99 h 170"/>
                <a:gd name="T36" fmla="*/ 11 w 109"/>
                <a:gd name="T37" fmla="*/ 9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9" h="170">
                  <a:moveTo>
                    <a:pt x="11" y="93"/>
                  </a:moveTo>
                  <a:lnTo>
                    <a:pt x="0" y="66"/>
                  </a:lnTo>
                  <a:lnTo>
                    <a:pt x="39" y="21"/>
                  </a:lnTo>
                  <a:lnTo>
                    <a:pt x="60" y="27"/>
                  </a:lnTo>
                  <a:lnTo>
                    <a:pt x="82" y="0"/>
                  </a:lnTo>
                  <a:lnTo>
                    <a:pt x="104" y="5"/>
                  </a:lnTo>
                  <a:lnTo>
                    <a:pt x="98" y="39"/>
                  </a:lnTo>
                  <a:lnTo>
                    <a:pt x="88" y="49"/>
                  </a:lnTo>
                  <a:lnTo>
                    <a:pt x="88" y="76"/>
                  </a:lnTo>
                  <a:lnTo>
                    <a:pt x="109" y="88"/>
                  </a:lnTo>
                  <a:lnTo>
                    <a:pt x="109" y="115"/>
                  </a:lnTo>
                  <a:lnTo>
                    <a:pt x="82" y="131"/>
                  </a:lnTo>
                  <a:lnTo>
                    <a:pt x="66" y="148"/>
                  </a:lnTo>
                  <a:lnTo>
                    <a:pt x="60" y="164"/>
                  </a:lnTo>
                  <a:lnTo>
                    <a:pt x="39" y="170"/>
                  </a:lnTo>
                  <a:lnTo>
                    <a:pt x="22" y="148"/>
                  </a:lnTo>
                  <a:lnTo>
                    <a:pt x="39" y="115"/>
                  </a:lnTo>
                  <a:lnTo>
                    <a:pt x="39" y="99"/>
                  </a:lnTo>
                  <a:lnTo>
                    <a:pt x="11" y="93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109" name="Freeform 117"/>
            <p:cNvSpPr>
              <a:spLocks/>
            </p:cNvSpPr>
            <p:nvPr/>
          </p:nvSpPr>
          <p:spPr bwMode="auto">
            <a:xfrm>
              <a:off x="3952" y="1732"/>
              <a:ext cx="492" cy="448"/>
            </a:xfrm>
            <a:custGeom>
              <a:avLst/>
              <a:gdLst>
                <a:gd name="T0" fmla="*/ 394 w 1474"/>
                <a:gd name="T1" fmla="*/ 72 h 1344"/>
                <a:gd name="T2" fmla="*/ 449 w 1474"/>
                <a:gd name="T3" fmla="*/ 197 h 1344"/>
                <a:gd name="T4" fmla="*/ 416 w 1474"/>
                <a:gd name="T5" fmla="*/ 443 h 1344"/>
                <a:gd name="T6" fmla="*/ 373 w 1474"/>
                <a:gd name="T7" fmla="*/ 609 h 1344"/>
                <a:gd name="T8" fmla="*/ 322 w 1474"/>
                <a:gd name="T9" fmla="*/ 752 h 1344"/>
                <a:gd name="T10" fmla="*/ 263 w 1474"/>
                <a:gd name="T11" fmla="*/ 735 h 1344"/>
                <a:gd name="T12" fmla="*/ 158 w 1474"/>
                <a:gd name="T13" fmla="*/ 701 h 1344"/>
                <a:gd name="T14" fmla="*/ 131 w 1474"/>
                <a:gd name="T15" fmla="*/ 752 h 1344"/>
                <a:gd name="T16" fmla="*/ 142 w 1474"/>
                <a:gd name="T17" fmla="*/ 828 h 1344"/>
                <a:gd name="T18" fmla="*/ 60 w 1474"/>
                <a:gd name="T19" fmla="*/ 895 h 1344"/>
                <a:gd name="T20" fmla="*/ 15 w 1474"/>
                <a:gd name="T21" fmla="*/ 1047 h 1344"/>
                <a:gd name="T22" fmla="*/ 87 w 1474"/>
                <a:gd name="T23" fmla="*/ 1196 h 1344"/>
                <a:gd name="T24" fmla="*/ 87 w 1474"/>
                <a:gd name="T25" fmla="*/ 1333 h 1344"/>
                <a:gd name="T26" fmla="*/ 164 w 1474"/>
                <a:gd name="T27" fmla="*/ 1301 h 1344"/>
                <a:gd name="T28" fmla="*/ 224 w 1474"/>
                <a:gd name="T29" fmla="*/ 1196 h 1344"/>
                <a:gd name="T30" fmla="*/ 273 w 1474"/>
                <a:gd name="T31" fmla="*/ 1217 h 1344"/>
                <a:gd name="T32" fmla="*/ 340 w 1474"/>
                <a:gd name="T33" fmla="*/ 1217 h 1344"/>
                <a:gd name="T34" fmla="*/ 312 w 1474"/>
                <a:gd name="T35" fmla="*/ 1163 h 1344"/>
                <a:gd name="T36" fmla="*/ 209 w 1474"/>
                <a:gd name="T37" fmla="*/ 1108 h 1344"/>
                <a:gd name="T38" fmla="*/ 136 w 1474"/>
                <a:gd name="T39" fmla="*/ 1032 h 1344"/>
                <a:gd name="T40" fmla="*/ 185 w 1474"/>
                <a:gd name="T41" fmla="*/ 959 h 1344"/>
                <a:gd name="T42" fmla="*/ 258 w 1474"/>
                <a:gd name="T43" fmla="*/ 971 h 1344"/>
                <a:gd name="T44" fmla="*/ 322 w 1474"/>
                <a:gd name="T45" fmla="*/ 1020 h 1344"/>
                <a:gd name="T46" fmla="*/ 416 w 1474"/>
                <a:gd name="T47" fmla="*/ 928 h 1344"/>
                <a:gd name="T48" fmla="*/ 514 w 1474"/>
                <a:gd name="T49" fmla="*/ 959 h 1344"/>
                <a:gd name="T50" fmla="*/ 625 w 1474"/>
                <a:gd name="T51" fmla="*/ 1004 h 1344"/>
                <a:gd name="T52" fmla="*/ 750 w 1474"/>
                <a:gd name="T53" fmla="*/ 1070 h 1344"/>
                <a:gd name="T54" fmla="*/ 860 w 1474"/>
                <a:gd name="T55" fmla="*/ 1125 h 1344"/>
                <a:gd name="T56" fmla="*/ 876 w 1474"/>
                <a:gd name="T57" fmla="*/ 1020 h 1344"/>
                <a:gd name="T58" fmla="*/ 936 w 1474"/>
                <a:gd name="T59" fmla="*/ 900 h 1344"/>
                <a:gd name="T60" fmla="*/ 1052 w 1474"/>
                <a:gd name="T61" fmla="*/ 785 h 1344"/>
                <a:gd name="T62" fmla="*/ 1206 w 1474"/>
                <a:gd name="T63" fmla="*/ 785 h 1344"/>
                <a:gd name="T64" fmla="*/ 1261 w 1474"/>
                <a:gd name="T65" fmla="*/ 740 h 1344"/>
                <a:gd name="T66" fmla="*/ 1331 w 1474"/>
                <a:gd name="T67" fmla="*/ 686 h 1344"/>
                <a:gd name="T68" fmla="*/ 1403 w 1474"/>
                <a:gd name="T69" fmla="*/ 647 h 1344"/>
                <a:gd name="T70" fmla="*/ 1452 w 1474"/>
                <a:gd name="T71" fmla="*/ 592 h 1344"/>
                <a:gd name="T72" fmla="*/ 1452 w 1474"/>
                <a:gd name="T73" fmla="*/ 559 h 1344"/>
                <a:gd name="T74" fmla="*/ 1419 w 1474"/>
                <a:gd name="T75" fmla="*/ 586 h 1344"/>
                <a:gd name="T76" fmla="*/ 1331 w 1474"/>
                <a:gd name="T77" fmla="*/ 642 h 1344"/>
                <a:gd name="T78" fmla="*/ 1298 w 1474"/>
                <a:gd name="T79" fmla="*/ 603 h 1344"/>
                <a:gd name="T80" fmla="*/ 1271 w 1474"/>
                <a:gd name="T81" fmla="*/ 527 h 1344"/>
                <a:gd name="T82" fmla="*/ 1249 w 1474"/>
                <a:gd name="T83" fmla="*/ 428 h 1344"/>
                <a:gd name="T84" fmla="*/ 1310 w 1474"/>
                <a:gd name="T85" fmla="*/ 340 h 1344"/>
                <a:gd name="T86" fmla="*/ 1249 w 1474"/>
                <a:gd name="T87" fmla="*/ 367 h 1344"/>
                <a:gd name="T88" fmla="*/ 1161 w 1474"/>
                <a:gd name="T89" fmla="*/ 422 h 1344"/>
                <a:gd name="T90" fmla="*/ 1085 w 1474"/>
                <a:gd name="T91" fmla="*/ 433 h 1344"/>
                <a:gd name="T92" fmla="*/ 970 w 1474"/>
                <a:gd name="T93" fmla="*/ 389 h 1344"/>
                <a:gd name="T94" fmla="*/ 799 w 1474"/>
                <a:gd name="T95" fmla="*/ 301 h 1344"/>
                <a:gd name="T96" fmla="*/ 657 w 1474"/>
                <a:gd name="T97" fmla="*/ 142 h 1344"/>
                <a:gd name="T98" fmla="*/ 531 w 1474"/>
                <a:gd name="T99" fmla="*/ 43 h 1344"/>
                <a:gd name="T100" fmla="*/ 449 w 1474"/>
                <a:gd name="T101" fmla="*/ 15 h 1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74" h="1344">
                  <a:moveTo>
                    <a:pt x="416" y="11"/>
                  </a:moveTo>
                  <a:lnTo>
                    <a:pt x="400" y="38"/>
                  </a:lnTo>
                  <a:lnTo>
                    <a:pt x="394" y="72"/>
                  </a:lnTo>
                  <a:lnTo>
                    <a:pt x="410" y="109"/>
                  </a:lnTo>
                  <a:lnTo>
                    <a:pt x="438" y="164"/>
                  </a:lnTo>
                  <a:lnTo>
                    <a:pt x="449" y="197"/>
                  </a:lnTo>
                  <a:lnTo>
                    <a:pt x="443" y="318"/>
                  </a:lnTo>
                  <a:lnTo>
                    <a:pt x="438" y="389"/>
                  </a:lnTo>
                  <a:lnTo>
                    <a:pt x="416" y="443"/>
                  </a:lnTo>
                  <a:lnTo>
                    <a:pt x="416" y="500"/>
                  </a:lnTo>
                  <a:lnTo>
                    <a:pt x="367" y="543"/>
                  </a:lnTo>
                  <a:lnTo>
                    <a:pt x="373" y="609"/>
                  </a:lnTo>
                  <a:lnTo>
                    <a:pt x="377" y="658"/>
                  </a:lnTo>
                  <a:lnTo>
                    <a:pt x="345" y="713"/>
                  </a:lnTo>
                  <a:lnTo>
                    <a:pt x="322" y="752"/>
                  </a:lnTo>
                  <a:lnTo>
                    <a:pt x="295" y="752"/>
                  </a:lnTo>
                  <a:lnTo>
                    <a:pt x="279" y="719"/>
                  </a:lnTo>
                  <a:lnTo>
                    <a:pt x="263" y="735"/>
                  </a:lnTo>
                  <a:lnTo>
                    <a:pt x="224" y="740"/>
                  </a:lnTo>
                  <a:lnTo>
                    <a:pt x="191" y="719"/>
                  </a:lnTo>
                  <a:lnTo>
                    <a:pt x="158" y="701"/>
                  </a:lnTo>
                  <a:lnTo>
                    <a:pt x="136" y="707"/>
                  </a:lnTo>
                  <a:lnTo>
                    <a:pt x="125" y="725"/>
                  </a:lnTo>
                  <a:lnTo>
                    <a:pt x="131" y="752"/>
                  </a:lnTo>
                  <a:lnTo>
                    <a:pt x="152" y="785"/>
                  </a:lnTo>
                  <a:lnTo>
                    <a:pt x="158" y="807"/>
                  </a:lnTo>
                  <a:lnTo>
                    <a:pt x="142" y="828"/>
                  </a:lnTo>
                  <a:lnTo>
                    <a:pt x="131" y="828"/>
                  </a:lnTo>
                  <a:lnTo>
                    <a:pt x="121" y="840"/>
                  </a:lnTo>
                  <a:lnTo>
                    <a:pt x="60" y="895"/>
                  </a:lnTo>
                  <a:lnTo>
                    <a:pt x="0" y="922"/>
                  </a:lnTo>
                  <a:lnTo>
                    <a:pt x="21" y="944"/>
                  </a:lnTo>
                  <a:lnTo>
                    <a:pt x="15" y="1047"/>
                  </a:lnTo>
                  <a:lnTo>
                    <a:pt x="49" y="1086"/>
                  </a:lnTo>
                  <a:lnTo>
                    <a:pt x="87" y="1147"/>
                  </a:lnTo>
                  <a:lnTo>
                    <a:pt x="87" y="1196"/>
                  </a:lnTo>
                  <a:lnTo>
                    <a:pt x="76" y="1235"/>
                  </a:lnTo>
                  <a:lnTo>
                    <a:pt x="66" y="1284"/>
                  </a:lnTo>
                  <a:lnTo>
                    <a:pt x="87" y="1333"/>
                  </a:lnTo>
                  <a:lnTo>
                    <a:pt x="115" y="1344"/>
                  </a:lnTo>
                  <a:lnTo>
                    <a:pt x="152" y="1323"/>
                  </a:lnTo>
                  <a:lnTo>
                    <a:pt x="164" y="1301"/>
                  </a:lnTo>
                  <a:lnTo>
                    <a:pt x="164" y="1262"/>
                  </a:lnTo>
                  <a:lnTo>
                    <a:pt x="209" y="1213"/>
                  </a:lnTo>
                  <a:lnTo>
                    <a:pt x="224" y="1196"/>
                  </a:lnTo>
                  <a:lnTo>
                    <a:pt x="230" y="1217"/>
                  </a:lnTo>
                  <a:lnTo>
                    <a:pt x="246" y="1235"/>
                  </a:lnTo>
                  <a:lnTo>
                    <a:pt x="273" y="1217"/>
                  </a:lnTo>
                  <a:lnTo>
                    <a:pt x="285" y="1202"/>
                  </a:lnTo>
                  <a:lnTo>
                    <a:pt x="312" y="1213"/>
                  </a:lnTo>
                  <a:lnTo>
                    <a:pt x="340" y="1217"/>
                  </a:lnTo>
                  <a:lnTo>
                    <a:pt x="356" y="1190"/>
                  </a:lnTo>
                  <a:lnTo>
                    <a:pt x="345" y="1168"/>
                  </a:lnTo>
                  <a:lnTo>
                    <a:pt x="312" y="1163"/>
                  </a:lnTo>
                  <a:lnTo>
                    <a:pt x="279" y="1147"/>
                  </a:lnTo>
                  <a:lnTo>
                    <a:pt x="252" y="1102"/>
                  </a:lnTo>
                  <a:lnTo>
                    <a:pt x="209" y="1108"/>
                  </a:lnTo>
                  <a:lnTo>
                    <a:pt x="158" y="1092"/>
                  </a:lnTo>
                  <a:lnTo>
                    <a:pt x="148" y="1059"/>
                  </a:lnTo>
                  <a:lnTo>
                    <a:pt x="136" y="1032"/>
                  </a:lnTo>
                  <a:lnTo>
                    <a:pt x="136" y="998"/>
                  </a:lnTo>
                  <a:lnTo>
                    <a:pt x="148" y="971"/>
                  </a:lnTo>
                  <a:lnTo>
                    <a:pt x="185" y="959"/>
                  </a:lnTo>
                  <a:lnTo>
                    <a:pt x="213" y="955"/>
                  </a:lnTo>
                  <a:lnTo>
                    <a:pt x="236" y="959"/>
                  </a:lnTo>
                  <a:lnTo>
                    <a:pt x="258" y="971"/>
                  </a:lnTo>
                  <a:lnTo>
                    <a:pt x="273" y="1016"/>
                  </a:lnTo>
                  <a:lnTo>
                    <a:pt x="291" y="1047"/>
                  </a:lnTo>
                  <a:lnTo>
                    <a:pt x="322" y="1020"/>
                  </a:lnTo>
                  <a:lnTo>
                    <a:pt x="328" y="993"/>
                  </a:lnTo>
                  <a:lnTo>
                    <a:pt x="377" y="959"/>
                  </a:lnTo>
                  <a:lnTo>
                    <a:pt x="416" y="928"/>
                  </a:lnTo>
                  <a:lnTo>
                    <a:pt x="443" y="922"/>
                  </a:lnTo>
                  <a:lnTo>
                    <a:pt x="482" y="938"/>
                  </a:lnTo>
                  <a:lnTo>
                    <a:pt x="514" y="959"/>
                  </a:lnTo>
                  <a:lnTo>
                    <a:pt x="565" y="965"/>
                  </a:lnTo>
                  <a:lnTo>
                    <a:pt x="598" y="977"/>
                  </a:lnTo>
                  <a:lnTo>
                    <a:pt x="625" y="1004"/>
                  </a:lnTo>
                  <a:lnTo>
                    <a:pt x="641" y="1032"/>
                  </a:lnTo>
                  <a:lnTo>
                    <a:pt x="690" y="1053"/>
                  </a:lnTo>
                  <a:lnTo>
                    <a:pt x="750" y="1070"/>
                  </a:lnTo>
                  <a:lnTo>
                    <a:pt x="805" y="1102"/>
                  </a:lnTo>
                  <a:lnTo>
                    <a:pt x="833" y="1135"/>
                  </a:lnTo>
                  <a:lnTo>
                    <a:pt x="860" y="1125"/>
                  </a:lnTo>
                  <a:lnTo>
                    <a:pt x="872" y="1098"/>
                  </a:lnTo>
                  <a:lnTo>
                    <a:pt x="872" y="1047"/>
                  </a:lnTo>
                  <a:lnTo>
                    <a:pt x="876" y="1020"/>
                  </a:lnTo>
                  <a:lnTo>
                    <a:pt x="899" y="971"/>
                  </a:lnTo>
                  <a:lnTo>
                    <a:pt x="921" y="932"/>
                  </a:lnTo>
                  <a:lnTo>
                    <a:pt x="936" y="900"/>
                  </a:lnTo>
                  <a:lnTo>
                    <a:pt x="975" y="856"/>
                  </a:lnTo>
                  <a:lnTo>
                    <a:pt x="1009" y="823"/>
                  </a:lnTo>
                  <a:lnTo>
                    <a:pt x="1052" y="785"/>
                  </a:lnTo>
                  <a:lnTo>
                    <a:pt x="1112" y="785"/>
                  </a:lnTo>
                  <a:lnTo>
                    <a:pt x="1161" y="785"/>
                  </a:lnTo>
                  <a:lnTo>
                    <a:pt x="1206" y="785"/>
                  </a:lnTo>
                  <a:lnTo>
                    <a:pt x="1206" y="729"/>
                  </a:lnTo>
                  <a:lnTo>
                    <a:pt x="1233" y="758"/>
                  </a:lnTo>
                  <a:lnTo>
                    <a:pt x="1261" y="740"/>
                  </a:lnTo>
                  <a:lnTo>
                    <a:pt x="1294" y="719"/>
                  </a:lnTo>
                  <a:lnTo>
                    <a:pt x="1310" y="697"/>
                  </a:lnTo>
                  <a:lnTo>
                    <a:pt x="1331" y="686"/>
                  </a:lnTo>
                  <a:lnTo>
                    <a:pt x="1376" y="686"/>
                  </a:lnTo>
                  <a:lnTo>
                    <a:pt x="1398" y="674"/>
                  </a:lnTo>
                  <a:lnTo>
                    <a:pt x="1403" y="647"/>
                  </a:lnTo>
                  <a:lnTo>
                    <a:pt x="1425" y="625"/>
                  </a:lnTo>
                  <a:lnTo>
                    <a:pt x="1447" y="609"/>
                  </a:lnTo>
                  <a:lnTo>
                    <a:pt x="1452" y="592"/>
                  </a:lnTo>
                  <a:lnTo>
                    <a:pt x="1474" y="586"/>
                  </a:lnTo>
                  <a:lnTo>
                    <a:pt x="1468" y="570"/>
                  </a:lnTo>
                  <a:lnTo>
                    <a:pt x="1452" y="559"/>
                  </a:lnTo>
                  <a:lnTo>
                    <a:pt x="1435" y="565"/>
                  </a:lnTo>
                  <a:lnTo>
                    <a:pt x="1441" y="586"/>
                  </a:lnTo>
                  <a:lnTo>
                    <a:pt x="1419" y="586"/>
                  </a:lnTo>
                  <a:lnTo>
                    <a:pt x="1392" y="609"/>
                  </a:lnTo>
                  <a:lnTo>
                    <a:pt x="1353" y="631"/>
                  </a:lnTo>
                  <a:lnTo>
                    <a:pt x="1331" y="642"/>
                  </a:lnTo>
                  <a:lnTo>
                    <a:pt x="1316" y="637"/>
                  </a:lnTo>
                  <a:lnTo>
                    <a:pt x="1304" y="619"/>
                  </a:lnTo>
                  <a:lnTo>
                    <a:pt x="1298" y="603"/>
                  </a:lnTo>
                  <a:lnTo>
                    <a:pt x="1304" y="554"/>
                  </a:lnTo>
                  <a:lnTo>
                    <a:pt x="1294" y="543"/>
                  </a:lnTo>
                  <a:lnTo>
                    <a:pt x="1271" y="527"/>
                  </a:lnTo>
                  <a:lnTo>
                    <a:pt x="1261" y="500"/>
                  </a:lnTo>
                  <a:lnTo>
                    <a:pt x="1255" y="461"/>
                  </a:lnTo>
                  <a:lnTo>
                    <a:pt x="1249" y="428"/>
                  </a:lnTo>
                  <a:lnTo>
                    <a:pt x="1277" y="394"/>
                  </a:lnTo>
                  <a:lnTo>
                    <a:pt x="1298" y="361"/>
                  </a:lnTo>
                  <a:lnTo>
                    <a:pt x="1310" y="340"/>
                  </a:lnTo>
                  <a:lnTo>
                    <a:pt x="1298" y="285"/>
                  </a:lnTo>
                  <a:lnTo>
                    <a:pt x="1271" y="324"/>
                  </a:lnTo>
                  <a:lnTo>
                    <a:pt x="1249" y="367"/>
                  </a:lnTo>
                  <a:lnTo>
                    <a:pt x="1210" y="394"/>
                  </a:lnTo>
                  <a:lnTo>
                    <a:pt x="1183" y="422"/>
                  </a:lnTo>
                  <a:lnTo>
                    <a:pt x="1161" y="422"/>
                  </a:lnTo>
                  <a:lnTo>
                    <a:pt x="1151" y="439"/>
                  </a:lnTo>
                  <a:lnTo>
                    <a:pt x="1112" y="443"/>
                  </a:lnTo>
                  <a:lnTo>
                    <a:pt x="1085" y="433"/>
                  </a:lnTo>
                  <a:lnTo>
                    <a:pt x="1052" y="406"/>
                  </a:lnTo>
                  <a:lnTo>
                    <a:pt x="1024" y="389"/>
                  </a:lnTo>
                  <a:lnTo>
                    <a:pt x="970" y="389"/>
                  </a:lnTo>
                  <a:lnTo>
                    <a:pt x="926" y="373"/>
                  </a:lnTo>
                  <a:lnTo>
                    <a:pt x="876" y="351"/>
                  </a:lnTo>
                  <a:lnTo>
                    <a:pt x="799" y="301"/>
                  </a:lnTo>
                  <a:lnTo>
                    <a:pt x="766" y="263"/>
                  </a:lnTo>
                  <a:lnTo>
                    <a:pt x="701" y="191"/>
                  </a:lnTo>
                  <a:lnTo>
                    <a:pt x="657" y="142"/>
                  </a:lnTo>
                  <a:lnTo>
                    <a:pt x="625" y="136"/>
                  </a:lnTo>
                  <a:lnTo>
                    <a:pt x="553" y="66"/>
                  </a:lnTo>
                  <a:lnTo>
                    <a:pt x="531" y="43"/>
                  </a:lnTo>
                  <a:lnTo>
                    <a:pt x="510" y="5"/>
                  </a:lnTo>
                  <a:lnTo>
                    <a:pt x="482" y="0"/>
                  </a:lnTo>
                  <a:lnTo>
                    <a:pt x="449" y="15"/>
                  </a:lnTo>
                  <a:lnTo>
                    <a:pt x="416" y="11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110" name="Freeform 118"/>
            <p:cNvSpPr>
              <a:spLocks/>
            </p:cNvSpPr>
            <p:nvPr/>
          </p:nvSpPr>
          <p:spPr bwMode="auto">
            <a:xfrm>
              <a:off x="4036" y="1732"/>
              <a:ext cx="11" cy="23"/>
            </a:xfrm>
            <a:custGeom>
              <a:avLst/>
              <a:gdLst>
                <a:gd name="T0" fmla="*/ 31 w 31"/>
                <a:gd name="T1" fmla="*/ 27 h 70"/>
                <a:gd name="T2" fmla="*/ 6 w 31"/>
                <a:gd name="T3" fmla="*/ 0 h 70"/>
                <a:gd name="T4" fmla="*/ 0 w 31"/>
                <a:gd name="T5" fmla="*/ 11 h 70"/>
                <a:gd name="T6" fmla="*/ 0 w 31"/>
                <a:gd name="T7" fmla="*/ 54 h 70"/>
                <a:gd name="T8" fmla="*/ 6 w 31"/>
                <a:gd name="T9" fmla="*/ 70 h 70"/>
                <a:gd name="T10" fmla="*/ 21 w 31"/>
                <a:gd name="T11" fmla="*/ 59 h 70"/>
                <a:gd name="T12" fmla="*/ 31 w 31"/>
                <a:gd name="T13" fmla="*/ 27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70">
                  <a:moveTo>
                    <a:pt x="31" y="27"/>
                  </a:moveTo>
                  <a:lnTo>
                    <a:pt x="6" y="0"/>
                  </a:lnTo>
                  <a:lnTo>
                    <a:pt x="0" y="11"/>
                  </a:lnTo>
                  <a:lnTo>
                    <a:pt x="0" y="54"/>
                  </a:lnTo>
                  <a:lnTo>
                    <a:pt x="6" y="70"/>
                  </a:lnTo>
                  <a:lnTo>
                    <a:pt x="21" y="59"/>
                  </a:lnTo>
                  <a:lnTo>
                    <a:pt x="31" y="27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111" name="Freeform 119"/>
            <p:cNvSpPr>
              <a:spLocks/>
            </p:cNvSpPr>
            <p:nvPr/>
          </p:nvSpPr>
          <p:spPr bwMode="auto">
            <a:xfrm>
              <a:off x="4047" y="1746"/>
              <a:ext cx="22" cy="24"/>
            </a:xfrm>
            <a:custGeom>
              <a:avLst/>
              <a:gdLst>
                <a:gd name="T0" fmla="*/ 0 w 67"/>
                <a:gd name="T1" fmla="*/ 0 h 72"/>
                <a:gd name="T2" fmla="*/ 0 w 67"/>
                <a:gd name="T3" fmla="*/ 27 h 72"/>
                <a:gd name="T4" fmla="*/ 6 w 67"/>
                <a:gd name="T5" fmla="*/ 50 h 72"/>
                <a:gd name="T6" fmla="*/ 28 w 67"/>
                <a:gd name="T7" fmla="*/ 66 h 72"/>
                <a:gd name="T8" fmla="*/ 55 w 67"/>
                <a:gd name="T9" fmla="*/ 72 h 72"/>
                <a:gd name="T10" fmla="*/ 67 w 67"/>
                <a:gd name="T11" fmla="*/ 44 h 72"/>
                <a:gd name="T12" fmla="*/ 51 w 67"/>
                <a:gd name="T13" fmla="*/ 27 h 72"/>
                <a:gd name="T14" fmla="*/ 0 w 67"/>
                <a:gd name="T15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7" h="72">
                  <a:moveTo>
                    <a:pt x="0" y="0"/>
                  </a:moveTo>
                  <a:lnTo>
                    <a:pt x="0" y="27"/>
                  </a:lnTo>
                  <a:lnTo>
                    <a:pt x="6" y="50"/>
                  </a:lnTo>
                  <a:lnTo>
                    <a:pt x="28" y="66"/>
                  </a:lnTo>
                  <a:lnTo>
                    <a:pt x="55" y="72"/>
                  </a:lnTo>
                  <a:lnTo>
                    <a:pt x="67" y="44"/>
                  </a:lnTo>
                  <a:lnTo>
                    <a:pt x="51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112" name="Freeform 120"/>
            <p:cNvSpPr>
              <a:spLocks/>
            </p:cNvSpPr>
            <p:nvPr/>
          </p:nvSpPr>
          <p:spPr bwMode="auto">
            <a:xfrm>
              <a:off x="3922" y="2108"/>
              <a:ext cx="17" cy="20"/>
            </a:xfrm>
            <a:custGeom>
              <a:avLst/>
              <a:gdLst>
                <a:gd name="T0" fmla="*/ 52 w 52"/>
                <a:gd name="T1" fmla="*/ 0 h 60"/>
                <a:gd name="T2" fmla="*/ 52 w 52"/>
                <a:gd name="T3" fmla="*/ 26 h 60"/>
                <a:gd name="T4" fmla="*/ 43 w 52"/>
                <a:gd name="T5" fmla="*/ 52 h 60"/>
                <a:gd name="T6" fmla="*/ 0 w 52"/>
                <a:gd name="T7" fmla="*/ 60 h 60"/>
                <a:gd name="T8" fmla="*/ 0 w 52"/>
                <a:gd name="T9" fmla="*/ 34 h 60"/>
                <a:gd name="T10" fmla="*/ 52 w 52"/>
                <a:gd name="T11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60">
                  <a:moveTo>
                    <a:pt x="52" y="0"/>
                  </a:moveTo>
                  <a:lnTo>
                    <a:pt x="52" y="26"/>
                  </a:lnTo>
                  <a:lnTo>
                    <a:pt x="43" y="52"/>
                  </a:lnTo>
                  <a:lnTo>
                    <a:pt x="0" y="60"/>
                  </a:lnTo>
                  <a:lnTo>
                    <a:pt x="0" y="3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CCFFCC">
                <a:alpha val="50000"/>
              </a:srgbClr>
            </a:solidFill>
            <a:ln w="6350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5113" name="Group 121"/>
            <p:cNvGrpSpPr>
              <a:grpSpLocks/>
            </p:cNvGrpSpPr>
            <p:nvPr/>
          </p:nvGrpSpPr>
          <p:grpSpPr bwMode="auto">
            <a:xfrm>
              <a:off x="4447" y="1880"/>
              <a:ext cx="54" cy="63"/>
              <a:chOff x="4447" y="1880"/>
              <a:chExt cx="54" cy="63"/>
            </a:xfrm>
          </p:grpSpPr>
          <p:sp>
            <p:nvSpPr>
              <p:cNvPr id="85114" name="Freeform 122"/>
              <p:cNvSpPr>
                <a:spLocks/>
              </p:cNvSpPr>
              <p:nvPr/>
            </p:nvSpPr>
            <p:spPr bwMode="auto">
              <a:xfrm>
                <a:off x="4449" y="1904"/>
                <a:ext cx="19" cy="16"/>
              </a:xfrm>
              <a:custGeom>
                <a:avLst/>
                <a:gdLst>
                  <a:gd name="T0" fmla="*/ 11 w 56"/>
                  <a:gd name="T1" fmla="*/ 0 h 49"/>
                  <a:gd name="T2" fmla="*/ 0 w 56"/>
                  <a:gd name="T3" fmla="*/ 11 h 49"/>
                  <a:gd name="T4" fmla="*/ 6 w 56"/>
                  <a:gd name="T5" fmla="*/ 27 h 49"/>
                  <a:gd name="T6" fmla="*/ 11 w 56"/>
                  <a:gd name="T7" fmla="*/ 43 h 49"/>
                  <a:gd name="T8" fmla="*/ 23 w 56"/>
                  <a:gd name="T9" fmla="*/ 49 h 49"/>
                  <a:gd name="T10" fmla="*/ 56 w 56"/>
                  <a:gd name="T11" fmla="*/ 27 h 49"/>
                  <a:gd name="T12" fmla="*/ 39 w 56"/>
                  <a:gd name="T13" fmla="*/ 11 h 49"/>
                  <a:gd name="T14" fmla="*/ 11 w 56"/>
                  <a:gd name="T15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49">
                    <a:moveTo>
                      <a:pt x="11" y="0"/>
                    </a:moveTo>
                    <a:lnTo>
                      <a:pt x="0" y="11"/>
                    </a:lnTo>
                    <a:lnTo>
                      <a:pt x="6" y="27"/>
                    </a:lnTo>
                    <a:lnTo>
                      <a:pt x="11" y="43"/>
                    </a:lnTo>
                    <a:lnTo>
                      <a:pt x="23" y="49"/>
                    </a:lnTo>
                    <a:lnTo>
                      <a:pt x="56" y="27"/>
                    </a:lnTo>
                    <a:lnTo>
                      <a:pt x="39" y="1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5" name="Freeform 123"/>
              <p:cNvSpPr>
                <a:spLocks/>
              </p:cNvSpPr>
              <p:nvPr/>
            </p:nvSpPr>
            <p:spPr bwMode="auto">
              <a:xfrm>
                <a:off x="4475" y="1888"/>
                <a:ext cx="16" cy="14"/>
              </a:xfrm>
              <a:custGeom>
                <a:avLst/>
                <a:gdLst>
                  <a:gd name="T0" fmla="*/ 16 w 49"/>
                  <a:gd name="T1" fmla="*/ 0 h 43"/>
                  <a:gd name="T2" fmla="*/ 0 w 49"/>
                  <a:gd name="T3" fmla="*/ 15 h 43"/>
                  <a:gd name="T4" fmla="*/ 16 w 49"/>
                  <a:gd name="T5" fmla="*/ 37 h 43"/>
                  <a:gd name="T6" fmla="*/ 21 w 49"/>
                  <a:gd name="T7" fmla="*/ 43 h 43"/>
                  <a:gd name="T8" fmla="*/ 49 w 49"/>
                  <a:gd name="T9" fmla="*/ 21 h 43"/>
                  <a:gd name="T10" fmla="*/ 16 w 49"/>
                  <a:gd name="T11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9" h="43">
                    <a:moveTo>
                      <a:pt x="16" y="0"/>
                    </a:moveTo>
                    <a:lnTo>
                      <a:pt x="0" y="15"/>
                    </a:lnTo>
                    <a:lnTo>
                      <a:pt x="16" y="37"/>
                    </a:lnTo>
                    <a:lnTo>
                      <a:pt x="21" y="43"/>
                    </a:lnTo>
                    <a:lnTo>
                      <a:pt x="49" y="21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6" name="Freeform 124"/>
              <p:cNvSpPr>
                <a:spLocks/>
              </p:cNvSpPr>
              <p:nvPr/>
            </p:nvSpPr>
            <p:spPr bwMode="auto">
              <a:xfrm>
                <a:off x="4447" y="1926"/>
                <a:ext cx="17" cy="17"/>
              </a:xfrm>
              <a:custGeom>
                <a:avLst/>
                <a:gdLst>
                  <a:gd name="T0" fmla="*/ 52 w 52"/>
                  <a:gd name="T1" fmla="*/ 0 h 52"/>
                  <a:gd name="T2" fmla="*/ 8 w 52"/>
                  <a:gd name="T3" fmla="*/ 17 h 52"/>
                  <a:gd name="T4" fmla="*/ 0 w 52"/>
                  <a:gd name="T5" fmla="*/ 52 h 52"/>
                  <a:gd name="T6" fmla="*/ 52 w 52"/>
                  <a:gd name="T7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" h="52">
                    <a:moveTo>
                      <a:pt x="52" y="0"/>
                    </a:moveTo>
                    <a:lnTo>
                      <a:pt x="8" y="17"/>
                    </a:lnTo>
                    <a:lnTo>
                      <a:pt x="0" y="52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7" name="Freeform 125"/>
              <p:cNvSpPr>
                <a:spLocks/>
              </p:cNvSpPr>
              <p:nvPr/>
            </p:nvSpPr>
            <p:spPr bwMode="auto">
              <a:xfrm>
                <a:off x="4490" y="1880"/>
                <a:ext cx="11" cy="6"/>
              </a:xfrm>
              <a:custGeom>
                <a:avLst/>
                <a:gdLst>
                  <a:gd name="T0" fmla="*/ 0 w 35"/>
                  <a:gd name="T1" fmla="*/ 0 h 18"/>
                  <a:gd name="T2" fmla="*/ 0 w 35"/>
                  <a:gd name="T3" fmla="*/ 18 h 18"/>
                  <a:gd name="T4" fmla="*/ 35 w 35"/>
                  <a:gd name="T5" fmla="*/ 18 h 18"/>
                  <a:gd name="T6" fmla="*/ 0 w 35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18">
                    <a:moveTo>
                      <a:pt x="0" y="0"/>
                    </a:moveTo>
                    <a:lnTo>
                      <a:pt x="0" y="18"/>
                    </a:lnTo>
                    <a:lnTo>
                      <a:pt x="35" y="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118" name="Group 126"/>
            <p:cNvGrpSpPr>
              <a:grpSpLocks/>
            </p:cNvGrpSpPr>
            <p:nvPr/>
          </p:nvGrpSpPr>
          <p:grpSpPr bwMode="auto">
            <a:xfrm>
              <a:off x="3925" y="2909"/>
              <a:ext cx="20" cy="55"/>
              <a:chOff x="3925" y="2909"/>
              <a:chExt cx="20" cy="55"/>
            </a:xfrm>
          </p:grpSpPr>
          <p:sp>
            <p:nvSpPr>
              <p:cNvPr id="85119" name="Freeform 127"/>
              <p:cNvSpPr>
                <a:spLocks/>
              </p:cNvSpPr>
              <p:nvPr/>
            </p:nvSpPr>
            <p:spPr bwMode="auto">
              <a:xfrm>
                <a:off x="3934" y="2909"/>
                <a:ext cx="11" cy="17"/>
              </a:xfrm>
              <a:custGeom>
                <a:avLst/>
                <a:gdLst>
                  <a:gd name="T0" fmla="*/ 0 w 32"/>
                  <a:gd name="T1" fmla="*/ 0 h 52"/>
                  <a:gd name="T2" fmla="*/ 32 w 32"/>
                  <a:gd name="T3" fmla="*/ 0 h 52"/>
                  <a:gd name="T4" fmla="*/ 32 w 32"/>
                  <a:gd name="T5" fmla="*/ 17 h 52"/>
                  <a:gd name="T6" fmla="*/ 32 w 32"/>
                  <a:gd name="T7" fmla="*/ 52 h 52"/>
                  <a:gd name="T8" fmla="*/ 13 w 32"/>
                  <a:gd name="T9" fmla="*/ 52 h 52"/>
                  <a:gd name="T10" fmla="*/ 0 w 32"/>
                  <a:gd name="T11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52">
                    <a:moveTo>
                      <a:pt x="0" y="0"/>
                    </a:moveTo>
                    <a:lnTo>
                      <a:pt x="32" y="0"/>
                    </a:lnTo>
                    <a:lnTo>
                      <a:pt x="32" y="17"/>
                    </a:lnTo>
                    <a:lnTo>
                      <a:pt x="32" y="52"/>
                    </a:lnTo>
                    <a:lnTo>
                      <a:pt x="13" y="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20" name="Freeform 128"/>
              <p:cNvSpPr>
                <a:spLocks/>
              </p:cNvSpPr>
              <p:nvPr/>
            </p:nvSpPr>
            <p:spPr bwMode="auto">
              <a:xfrm>
                <a:off x="3925" y="2946"/>
                <a:ext cx="17" cy="18"/>
              </a:xfrm>
              <a:custGeom>
                <a:avLst/>
                <a:gdLst>
                  <a:gd name="T0" fmla="*/ 33 w 52"/>
                  <a:gd name="T1" fmla="*/ 0 h 52"/>
                  <a:gd name="T2" fmla="*/ 26 w 52"/>
                  <a:gd name="T3" fmla="*/ 15 h 52"/>
                  <a:gd name="T4" fmla="*/ 0 w 52"/>
                  <a:gd name="T5" fmla="*/ 22 h 52"/>
                  <a:gd name="T6" fmla="*/ 13 w 52"/>
                  <a:gd name="T7" fmla="*/ 52 h 52"/>
                  <a:gd name="T8" fmla="*/ 52 w 52"/>
                  <a:gd name="T9" fmla="*/ 52 h 52"/>
                  <a:gd name="T10" fmla="*/ 33 w 52"/>
                  <a:gd name="T11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52">
                    <a:moveTo>
                      <a:pt x="33" y="0"/>
                    </a:moveTo>
                    <a:lnTo>
                      <a:pt x="26" y="15"/>
                    </a:lnTo>
                    <a:lnTo>
                      <a:pt x="0" y="22"/>
                    </a:lnTo>
                    <a:lnTo>
                      <a:pt x="13" y="52"/>
                    </a:lnTo>
                    <a:lnTo>
                      <a:pt x="52" y="52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121" name="Group 129"/>
            <p:cNvGrpSpPr>
              <a:grpSpLocks/>
            </p:cNvGrpSpPr>
            <p:nvPr/>
          </p:nvGrpSpPr>
          <p:grpSpPr bwMode="auto">
            <a:xfrm>
              <a:off x="3337" y="2736"/>
              <a:ext cx="63" cy="45"/>
              <a:chOff x="3337" y="2736"/>
              <a:chExt cx="63" cy="45"/>
            </a:xfrm>
          </p:grpSpPr>
          <p:sp>
            <p:nvSpPr>
              <p:cNvPr id="85122" name="Freeform 130"/>
              <p:cNvSpPr>
                <a:spLocks/>
              </p:cNvSpPr>
              <p:nvPr/>
            </p:nvSpPr>
            <p:spPr bwMode="auto">
              <a:xfrm>
                <a:off x="3337" y="2762"/>
                <a:ext cx="23" cy="11"/>
              </a:xfrm>
              <a:custGeom>
                <a:avLst/>
                <a:gdLst>
                  <a:gd name="T0" fmla="*/ 69 w 69"/>
                  <a:gd name="T1" fmla="*/ 0 h 34"/>
                  <a:gd name="T2" fmla="*/ 30 w 69"/>
                  <a:gd name="T3" fmla="*/ 0 h 34"/>
                  <a:gd name="T4" fmla="*/ 0 w 69"/>
                  <a:gd name="T5" fmla="*/ 17 h 34"/>
                  <a:gd name="T6" fmla="*/ 0 w 69"/>
                  <a:gd name="T7" fmla="*/ 34 h 34"/>
                  <a:gd name="T8" fmla="*/ 69 w 69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34">
                    <a:moveTo>
                      <a:pt x="69" y="0"/>
                    </a:moveTo>
                    <a:lnTo>
                      <a:pt x="30" y="0"/>
                    </a:lnTo>
                    <a:lnTo>
                      <a:pt x="0" y="17"/>
                    </a:lnTo>
                    <a:lnTo>
                      <a:pt x="0" y="34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23" name="Freeform 131"/>
              <p:cNvSpPr>
                <a:spLocks/>
              </p:cNvSpPr>
              <p:nvPr/>
            </p:nvSpPr>
            <p:spPr bwMode="auto">
              <a:xfrm>
                <a:off x="3364" y="2768"/>
                <a:ext cx="16" cy="8"/>
              </a:xfrm>
              <a:custGeom>
                <a:avLst/>
                <a:gdLst>
                  <a:gd name="T0" fmla="*/ 0 w 49"/>
                  <a:gd name="T1" fmla="*/ 0 h 26"/>
                  <a:gd name="T2" fmla="*/ 49 w 49"/>
                  <a:gd name="T3" fmla="*/ 9 h 26"/>
                  <a:gd name="T4" fmla="*/ 49 w 49"/>
                  <a:gd name="T5" fmla="*/ 26 h 26"/>
                  <a:gd name="T6" fmla="*/ 4 w 49"/>
                  <a:gd name="T7" fmla="*/ 22 h 26"/>
                  <a:gd name="T8" fmla="*/ 0 w 49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9" h="26">
                    <a:moveTo>
                      <a:pt x="0" y="0"/>
                    </a:moveTo>
                    <a:lnTo>
                      <a:pt x="49" y="9"/>
                    </a:lnTo>
                    <a:lnTo>
                      <a:pt x="49" y="26"/>
                    </a:lnTo>
                    <a:lnTo>
                      <a:pt x="4" y="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24" name="Freeform 132"/>
              <p:cNvSpPr>
                <a:spLocks/>
              </p:cNvSpPr>
              <p:nvPr/>
            </p:nvSpPr>
            <p:spPr bwMode="auto">
              <a:xfrm>
                <a:off x="3374" y="2736"/>
                <a:ext cx="26" cy="23"/>
              </a:xfrm>
              <a:custGeom>
                <a:avLst/>
                <a:gdLst>
                  <a:gd name="T0" fmla="*/ 31 w 78"/>
                  <a:gd name="T1" fmla="*/ 0 h 68"/>
                  <a:gd name="T2" fmla="*/ 0 w 78"/>
                  <a:gd name="T3" fmla="*/ 33 h 68"/>
                  <a:gd name="T4" fmla="*/ 25 w 78"/>
                  <a:gd name="T5" fmla="*/ 61 h 68"/>
                  <a:gd name="T6" fmla="*/ 54 w 78"/>
                  <a:gd name="T7" fmla="*/ 68 h 68"/>
                  <a:gd name="T8" fmla="*/ 78 w 78"/>
                  <a:gd name="T9" fmla="*/ 33 h 68"/>
                  <a:gd name="T10" fmla="*/ 31 w 78"/>
                  <a:gd name="T11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8">
                    <a:moveTo>
                      <a:pt x="31" y="0"/>
                    </a:moveTo>
                    <a:lnTo>
                      <a:pt x="0" y="33"/>
                    </a:lnTo>
                    <a:lnTo>
                      <a:pt x="25" y="61"/>
                    </a:lnTo>
                    <a:lnTo>
                      <a:pt x="54" y="68"/>
                    </a:lnTo>
                    <a:lnTo>
                      <a:pt x="78" y="33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25" name="Freeform 133"/>
              <p:cNvSpPr>
                <a:spLocks/>
              </p:cNvSpPr>
              <p:nvPr/>
            </p:nvSpPr>
            <p:spPr bwMode="auto">
              <a:xfrm>
                <a:off x="3346" y="2773"/>
                <a:ext cx="11" cy="8"/>
              </a:xfrm>
              <a:custGeom>
                <a:avLst/>
                <a:gdLst>
                  <a:gd name="T0" fmla="*/ 0 w 32"/>
                  <a:gd name="T1" fmla="*/ 0 h 24"/>
                  <a:gd name="T2" fmla="*/ 32 w 32"/>
                  <a:gd name="T3" fmla="*/ 8 h 24"/>
                  <a:gd name="T4" fmla="*/ 32 w 32"/>
                  <a:gd name="T5" fmla="*/ 24 h 24"/>
                  <a:gd name="T6" fmla="*/ 3 w 32"/>
                  <a:gd name="T7" fmla="*/ 19 h 24"/>
                  <a:gd name="T8" fmla="*/ 0 w 32"/>
                  <a:gd name="T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4">
                    <a:moveTo>
                      <a:pt x="0" y="0"/>
                    </a:moveTo>
                    <a:lnTo>
                      <a:pt x="32" y="8"/>
                    </a:lnTo>
                    <a:lnTo>
                      <a:pt x="32" y="24"/>
                    </a:lnTo>
                    <a:lnTo>
                      <a:pt x="3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126" name="Group 134"/>
            <p:cNvGrpSpPr>
              <a:grpSpLocks/>
            </p:cNvGrpSpPr>
            <p:nvPr/>
          </p:nvGrpSpPr>
          <p:grpSpPr bwMode="auto">
            <a:xfrm>
              <a:off x="2921" y="3010"/>
              <a:ext cx="79" cy="72"/>
              <a:chOff x="2921" y="3010"/>
              <a:chExt cx="79" cy="72"/>
            </a:xfrm>
          </p:grpSpPr>
          <p:sp>
            <p:nvSpPr>
              <p:cNvPr id="85127" name="Freeform 135"/>
              <p:cNvSpPr>
                <a:spLocks/>
              </p:cNvSpPr>
              <p:nvPr/>
            </p:nvSpPr>
            <p:spPr bwMode="auto">
              <a:xfrm>
                <a:off x="2960" y="3010"/>
                <a:ext cx="15" cy="33"/>
              </a:xfrm>
              <a:custGeom>
                <a:avLst/>
                <a:gdLst>
                  <a:gd name="T0" fmla="*/ 28 w 45"/>
                  <a:gd name="T1" fmla="*/ 0 h 99"/>
                  <a:gd name="T2" fmla="*/ 45 w 45"/>
                  <a:gd name="T3" fmla="*/ 39 h 99"/>
                  <a:gd name="T4" fmla="*/ 39 w 45"/>
                  <a:gd name="T5" fmla="*/ 61 h 99"/>
                  <a:gd name="T6" fmla="*/ 34 w 45"/>
                  <a:gd name="T7" fmla="*/ 84 h 99"/>
                  <a:gd name="T8" fmla="*/ 12 w 45"/>
                  <a:gd name="T9" fmla="*/ 99 h 99"/>
                  <a:gd name="T10" fmla="*/ 0 w 45"/>
                  <a:gd name="T11" fmla="*/ 88 h 99"/>
                  <a:gd name="T12" fmla="*/ 6 w 45"/>
                  <a:gd name="T13" fmla="*/ 55 h 99"/>
                  <a:gd name="T14" fmla="*/ 12 w 45"/>
                  <a:gd name="T15" fmla="*/ 33 h 99"/>
                  <a:gd name="T16" fmla="*/ 28 w 45"/>
                  <a:gd name="T17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5" h="99">
                    <a:moveTo>
                      <a:pt x="28" y="0"/>
                    </a:moveTo>
                    <a:lnTo>
                      <a:pt x="45" y="39"/>
                    </a:lnTo>
                    <a:lnTo>
                      <a:pt x="39" y="61"/>
                    </a:lnTo>
                    <a:lnTo>
                      <a:pt x="34" y="84"/>
                    </a:lnTo>
                    <a:lnTo>
                      <a:pt x="12" y="99"/>
                    </a:lnTo>
                    <a:lnTo>
                      <a:pt x="0" y="88"/>
                    </a:lnTo>
                    <a:lnTo>
                      <a:pt x="6" y="55"/>
                    </a:lnTo>
                    <a:lnTo>
                      <a:pt x="12" y="33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28" name="Freeform 136"/>
              <p:cNvSpPr>
                <a:spLocks/>
              </p:cNvSpPr>
              <p:nvPr/>
            </p:nvSpPr>
            <p:spPr bwMode="auto">
              <a:xfrm>
                <a:off x="2921" y="3062"/>
                <a:ext cx="16" cy="20"/>
              </a:xfrm>
              <a:custGeom>
                <a:avLst/>
                <a:gdLst>
                  <a:gd name="T0" fmla="*/ 49 w 49"/>
                  <a:gd name="T1" fmla="*/ 0 h 61"/>
                  <a:gd name="T2" fmla="*/ 21 w 49"/>
                  <a:gd name="T3" fmla="*/ 0 h 61"/>
                  <a:gd name="T4" fmla="*/ 11 w 49"/>
                  <a:gd name="T5" fmla="*/ 16 h 61"/>
                  <a:gd name="T6" fmla="*/ 0 w 49"/>
                  <a:gd name="T7" fmla="*/ 22 h 61"/>
                  <a:gd name="T8" fmla="*/ 0 w 49"/>
                  <a:gd name="T9" fmla="*/ 45 h 61"/>
                  <a:gd name="T10" fmla="*/ 21 w 49"/>
                  <a:gd name="T11" fmla="*/ 61 h 61"/>
                  <a:gd name="T12" fmla="*/ 33 w 49"/>
                  <a:gd name="T13" fmla="*/ 45 h 61"/>
                  <a:gd name="T14" fmla="*/ 33 w 49"/>
                  <a:gd name="T15" fmla="*/ 33 h 61"/>
                  <a:gd name="T16" fmla="*/ 49 w 49"/>
                  <a:gd name="T17" fmla="*/ 28 h 61"/>
                  <a:gd name="T18" fmla="*/ 49 w 49"/>
                  <a:gd name="T19" fmla="*/ 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9" h="61">
                    <a:moveTo>
                      <a:pt x="49" y="0"/>
                    </a:moveTo>
                    <a:lnTo>
                      <a:pt x="21" y="0"/>
                    </a:lnTo>
                    <a:lnTo>
                      <a:pt x="11" y="16"/>
                    </a:lnTo>
                    <a:lnTo>
                      <a:pt x="0" y="22"/>
                    </a:lnTo>
                    <a:lnTo>
                      <a:pt x="0" y="45"/>
                    </a:lnTo>
                    <a:lnTo>
                      <a:pt x="21" y="61"/>
                    </a:lnTo>
                    <a:lnTo>
                      <a:pt x="33" y="45"/>
                    </a:lnTo>
                    <a:lnTo>
                      <a:pt x="33" y="33"/>
                    </a:lnTo>
                    <a:lnTo>
                      <a:pt x="49" y="28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29" name="Freeform 137"/>
              <p:cNvSpPr>
                <a:spLocks/>
              </p:cNvSpPr>
              <p:nvPr/>
            </p:nvSpPr>
            <p:spPr bwMode="auto">
              <a:xfrm>
                <a:off x="2939" y="3040"/>
                <a:ext cx="33" cy="31"/>
              </a:xfrm>
              <a:custGeom>
                <a:avLst/>
                <a:gdLst>
                  <a:gd name="T0" fmla="*/ 60 w 99"/>
                  <a:gd name="T1" fmla="*/ 0 h 94"/>
                  <a:gd name="T2" fmla="*/ 38 w 99"/>
                  <a:gd name="T3" fmla="*/ 16 h 94"/>
                  <a:gd name="T4" fmla="*/ 44 w 99"/>
                  <a:gd name="T5" fmla="*/ 33 h 94"/>
                  <a:gd name="T6" fmla="*/ 11 w 99"/>
                  <a:gd name="T7" fmla="*/ 45 h 94"/>
                  <a:gd name="T8" fmla="*/ 0 w 99"/>
                  <a:gd name="T9" fmla="*/ 55 h 94"/>
                  <a:gd name="T10" fmla="*/ 0 w 99"/>
                  <a:gd name="T11" fmla="*/ 72 h 94"/>
                  <a:gd name="T12" fmla="*/ 17 w 99"/>
                  <a:gd name="T13" fmla="*/ 61 h 94"/>
                  <a:gd name="T14" fmla="*/ 33 w 99"/>
                  <a:gd name="T15" fmla="*/ 61 h 94"/>
                  <a:gd name="T16" fmla="*/ 38 w 99"/>
                  <a:gd name="T17" fmla="*/ 82 h 94"/>
                  <a:gd name="T18" fmla="*/ 38 w 99"/>
                  <a:gd name="T19" fmla="*/ 94 h 94"/>
                  <a:gd name="T20" fmla="*/ 77 w 99"/>
                  <a:gd name="T21" fmla="*/ 78 h 94"/>
                  <a:gd name="T22" fmla="*/ 99 w 99"/>
                  <a:gd name="T23" fmla="*/ 55 h 94"/>
                  <a:gd name="T24" fmla="*/ 87 w 99"/>
                  <a:gd name="T25" fmla="*/ 39 h 94"/>
                  <a:gd name="T26" fmla="*/ 72 w 99"/>
                  <a:gd name="T27" fmla="*/ 27 h 94"/>
                  <a:gd name="T28" fmla="*/ 60 w 99"/>
                  <a:gd name="T29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" h="94">
                    <a:moveTo>
                      <a:pt x="60" y="0"/>
                    </a:moveTo>
                    <a:lnTo>
                      <a:pt x="38" y="16"/>
                    </a:lnTo>
                    <a:lnTo>
                      <a:pt x="44" y="33"/>
                    </a:lnTo>
                    <a:lnTo>
                      <a:pt x="11" y="45"/>
                    </a:lnTo>
                    <a:lnTo>
                      <a:pt x="0" y="55"/>
                    </a:lnTo>
                    <a:lnTo>
                      <a:pt x="0" y="72"/>
                    </a:lnTo>
                    <a:lnTo>
                      <a:pt x="17" y="61"/>
                    </a:lnTo>
                    <a:lnTo>
                      <a:pt x="33" y="61"/>
                    </a:lnTo>
                    <a:lnTo>
                      <a:pt x="38" y="82"/>
                    </a:lnTo>
                    <a:lnTo>
                      <a:pt x="38" y="94"/>
                    </a:lnTo>
                    <a:lnTo>
                      <a:pt x="77" y="78"/>
                    </a:lnTo>
                    <a:lnTo>
                      <a:pt x="99" y="55"/>
                    </a:lnTo>
                    <a:lnTo>
                      <a:pt x="87" y="39"/>
                    </a:lnTo>
                    <a:lnTo>
                      <a:pt x="72" y="27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30" name="Freeform 138"/>
              <p:cNvSpPr>
                <a:spLocks/>
              </p:cNvSpPr>
              <p:nvPr/>
            </p:nvSpPr>
            <p:spPr bwMode="auto">
              <a:xfrm>
                <a:off x="2970" y="3047"/>
                <a:ext cx="13" cy="12"/>
              </a:xfrm>
              <a:custGeom>
                <a:avLst/>
                <a:gdLst>
                  <a:gd name="T0" fmla="*/ 6 w 38"/>
                  <a:gd name="T1" fmla="*/ 0 h 37"/>
                  <a:gd name="T2" fmla="*/ 0 w 38"/>
                  <a:gd name="T3" fmla="*/ 15 h 37"/>
                  <a:gd name="T4" fmla="*/ 28 w 38"/>
                  <a:gd name="T5" fmla="*/ 37 h 37"/>
                  <a:gd name="T6" fmla="*/ 38 w 38"/>
                  <a:gd name="T7" fmla="*/ 27 h 37"/>
                  <a:gd name="T8" fmla="*/ 38 w 38"/>
                  <a:gd name="T9" fmla="*/ 0 h 37"/>
                  <a:gd name="T10" fmla="*/ 6 w 38"/>
                  <a:gd name="T11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" h="37">
                    <a:moveTo>
                      <a:pt x="6" y="0"/>
                    </a:moveTo>
                    <a:lnTo>
                      <a:pt x="0" y="15"/>
                    </a:lnTo>
                    <a:lnTo>
                      <a:pt x="28" y="37"/>
                    </a:lnTo>
                    <a:lnTo>
                      <a:pt x="38" y="27"/>
                    </a:lnTo>
                    <a:lnTo>
                      <a:pt x="38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31" name="Freeform 139"/>
              <p:cNvSpPr>
                <a:spLocks/>
              </p:cNvSpPr>
              <p:nvPr/>
            </p:nvSpPr>
            <p:spPr bwMode="auto">
              <a:xfrm>
                <a:off x="2987" y="3050"/>
                <a:ext cx="13" cy="12"/>
              </a:xfrm>
              <a:custGeom>
                <a:avLst/>
                <a:gdLst>
                  <a:gd name="T0" fmla="*/ 6 w 38"/>
                  <a:gd name="T1" fmla="*/ 0 h 38"/>
                  <a:gd name="T2" fmla="*/ 0 w 38"/>
                  <a:gd name="T3" fmla="*/ 16 h 38"/>
                  <a:gd name="T4" fmla="*/ 28 w 38"/>
                  <a:gd name="T5" fmla="*/ 38 h 38"/>
                  <a:gd name="T6" fmla="*/ 38 w 38"/>
                  <a:gd name="T7" fmla="*/ 28 h 38"/>
                  <a:gd name="T8" fmla="*/ 38 w 38"/>
                  <a:gd name="T9" fmla="*/ 0 h 38"/>
                  <a:gd name="T10" fmla="*/ 6 w 38"/>
                  <a:gd name="T1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" h="38">
                    <a:moveTo>
                      <a:pt x="6" y="0"/>
                    </a:moveTo>
                    <a:lnTo>
                      <a:pt x="0" y="16"/>
                    </a:lnTo>
                    <a:lnTo>
                      <a:pt x="28" y="38"/>
                    </a:lnTo>
                    <a:lnTo>
                      <a:pt x="38" y="28"/>
                    </a:lnTo>
                    <a:lnTo>
                      <a:pt x="38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132" name="Group 140"/>
            <p:cNvGrpSpPr>
              <a:grpSpLocks/>
            </p:cNvGrpSpPr>
            <p:nvPr/>
          </p:nvGrpSpPr>
          <p:grpSpPr bwMode="auto">
            <a:xfrm>
              <a:off x="2976" y="3100"/>
              <a:ext cx="107" cy="91"/>
              <a:chOff x="2976" y="3100"/>
              <a:chExt cx="107" cy="91"/>
            </a:xfrm>
          </p:grpSpPr>
          <p:sp>
            <p:nvSpPr>
              <p:cNvPr id="85133" name="Freeform 141"/>
              <p:cNvSpPr>
                <a:spLocks/>
              </p:cNvSpPr>
              <p:nvPr/>
            </p:nvSpPr>
            <p:spPr bwMode="auto">
              <a:xfrm>
                <a:off x="3069" y="3100"/>
                <a:ext cx="14" cy="28"/>
              </a:xfrm>
              <a:custGeom>
                <a:avLst/>
                <a:gdLst>
                  <a:gd name="T0" fmla="*/ 5 w 44"/>
                  <a:gd name="T1" fmla="*/ 82 h 82"/>
                  <a:gd name="T2" fmla="*/ 27 w 44"/>
                  <a:gd name="T3" fmla="*/ 66 h 82"/>
                  <a:gd name="T4" fmla="*/ 27 w 44"/>
                  <a:gd name="T5" fmla="*/ 43 h 82"/>
                  <a:gd name="T6" fmla="*/ 33 w 44"/>
                  <a:gd name="T7" fmla="*/ 33 h 82"/>
                  <a:gd name="T8" fmla="*/ 44 w 44"/>
                  <a:gd name="T9" fmla="*/ 15 h 82"/>
                  <a:gd name="T10" fmla="*/ 39 w 44"/>
                  <a:gd name="T11" fmla="*/ 0 h 82"/>
                  <a:gd name="T12" fmla="*/ 17 w 44"/>
                  <a:gd name="T13" fmla="*/ 15 h 82"/>
                  <a:gd name="T14" fmla="*/ 5 w 44"/>
                  <a:gd name="T15" fmla="*/ 38 h 82"/>
                  <a:gd name="T16" fmla="*/ 11 w 44"/>
                  <a:gd name="T17" fmla="*/ 49 h 82"/>
                  <a:gd name="T18" fmla="*/ 0 w 44"/>
                  <a:gd name="T19" fmla="*/ 54 h 82"/>
                  <a:gd name="T20" fmla="*/ 5 w 44"/>
                  <a:gd name="T21" fmla="*/ 82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" h="82">
                    <a:moveTo>
                      <a:pt x="5" y="82"/>
                    </a:moveTo>
                    <a:lnTo>
                      <a:pt x="27" y="66"/>
                    </a:lnTo>
                    <a:lnTo>
                      <a:pt x="27" y="43"/>
                    </a:lnTo>
                    <a:lnTo>
                      <a:pt x="33" y="33"/>
                    </a:lnTo>
                    <a:lnTo>
                      <a:pt x="44" y="15"/>
                    </a:lnTo>
                    <a:lnTo>
                      <a:pt x="39" y="0"/>
                    </a:lnTo>
                    <a:lnTo>
                      <a:pt x="17" y="15"/>
                    </a:lnTo>
                    <a:lnTo>
                      <a:pt x="5" y="38"/>
                    </a:lnTo>
                    <a:lnTo>
                      <a:pt x="11" y="49"/>
                    </a:lnTo>
                    <a:lnTo>
                      <a:pt x="0" y="54"/>
                    </a:lnTo>
                    <a:lnTo>
                      <a:pt x="5" y="82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34" name="Freeform 142"/>
              <p:cNvSpPr>
                <a:spLocks/>
              </p:cNvSpPr>
              <p:nvPr/>
            </p:nvSpPr>
            <p:spPr bwMode="auto">
              <a:xfrm>
                <a:off x="3032" y="3105"/>
                <a:ext cx="28" cy="39"/>
              </a:xfrm>
              <a:custGeom>
                <a:avLst/>
                <a:gdLst>
                  <a:gd name="T0" fmla="*/ 84 w 84"/>
                  <a:gd name="T1" fmla="*/ 0 h 116"/>
                  <a:gd name="T2" fmla="*/ 62 w 84"/>
                  <a:gd name="T3" fmla="*/ 0 h 116"/>
                  <a:gd name="T4" fmla="*/ 45 w 84"/>
                  <a:gd name="T5" fmla="*/ 22 h 116"/>
                  <a:gd name="T6" fmla="*/ 12 w 84"/>
                  <a:gd name="T7" fmla="*/ 55 h 116"/>
                  <a:gd name="T8" fmla="*/ 0 w 84"/>
                  <a:gd name="T9" fmla="*/ 73 h 116"/>
                  <a:gd name="T10" fmla="*/ 6 w 84"/>
                  <a:gd name="T11" fmla="*/ 100 h 116"/>
                  <a:gd name="T12" fmla="*/ 22 w 84"/>
                  <a:gd name="T13" fmla="*/ 116 h 116"/>
                  <a:gd name="T14" fmla="*/ 22 w 84"/>
                  <a:gd name="T15" fmla="*/ 100 h 116"/>
                  <a:gd name="T16" fmla="*/ 56 w 84"/>
                  <a:gd name="T17" fmla="*/ 77 h 116"/>
                  <a:gd name="T18" fmla="*/ 66 w 84"/>
                  <a:gd name="T19" fmla="*/ 83 h 116"/>
                  <a:gd name="T20" fmla="*/ 78 w 84"/>
                  <a:gd name="T21" fmla="*/ 67 h 116"/>
                  <a:gd name="T22" fmla="*/ 84 w 84"/>
                  <a:gd name="T2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4" h="116">
                    <a:moveTo>
                      <a:pt x="84" y="0"/>
                    </a:moveTo>
                    <a:lnTo>
                      <a:pt x="62" y="0"/>
                    </a:lnTo>
                    <a:lnTo>
                      <a:pt x="45" y="22"/>
                    </a:lnTo>
                    <a:lnTo>
                      <a:pt x="12" y="55"/>
                    </a:lnTo>
                    <a:lnTo>
                      <a:pt x="0" y="73"/>
                    </a:lnTo>
                    <a:lnTo>
                      <a:pt x="6" y="100"/>
                    </a:lnTo>
                    <a:lnTo>
                      <a:pt x="22" y="116"/>
                    </a:lnTo>
                    <a:lnTo>
                      <a:pt x="22" y="100"/>
                    </a:lnTo>
                    <a:lnTo>
                      <a:pt x="56" y="77"/>
                    </a:lnTo>
                    <a:lnTo>
                      <a:pt x="66" y="83"/>
                    </a:lnTo>
                    <a:lnTo>
                      <a:pt x="78" y="67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35" name="Freeform 143"/>
              <p:cNvSpPr>
                <a:spLocks/>
              </p:cNvSpPr>
              <p:nvPr/>
            </p:nvSpPr>
            <p:spPr bwMode="auto">
              <a:xfrm>
                <a:off x="3020" y="3157"/>
                <a:ext cx="8" cy="23"/>
              </a:xfrm>
              <a:custGeom>
                <a:avLst/>
                <a:gdLst>
                  <a:gd name="T0" fmla="*/ 8 w 26"/>
                  <a:gd name="T1" fmla="*/ 0 h 69"/>
                  <a:gd name="T2" fmla="*/ 26 w 26"/>
                  <a:gd name="T3" fmla="*/ 34 h 69"/>
                  <a:gd name="T4" fmla="*/ 26 w 26"/>
                  <a:gd name="T5" fmla="*/ 69 h 69"/>
                  <a:gd name="T6" fmla="*/ 0 w 26"/>
                  <a:gd name="T7" fmla="*/ 52 h 69"/>
                  <a:gd name="T8" fmla="*/ 8 w 26"/>
                  <a:gd name="T9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69">
                    <a:moveTo>
                      <a:pt x="8" y="0"/>
                    </a:moveTo>
                    <a:lnTo>
                      <a:pt x="26" y="34"/>
                    </a:lnTo>
                    <a:lnTo>
                      <a:pt x="26" y="69"/>
                    </a:lnTo>
                    <a:lnTo>
                      <a:pt x="0" y="5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36" name="Freeform 144"/>
              <p:cNvSpPr>
                <a:spLocks/>
              </p:cNvSpPr>
              <p:nvPr/>
            </p:nvSpPr>
            <p:spPr bwMode="auto">
              <a:xfrm>
                <a:off x="2976" y="3180"/>
                <a:ext cx="23" cy="11"/>
              </a:xfrm>
              <a:custGeom>
                <a:avLst/>
                <a:gdLst>
                  <a:gd name="T0" fmla="*/ 69 w 69"/>
                  <a:gd name="T1" fmla="*/ 0 h 34"/>
                  <a:gd name="T2" fmla="*/ 50 w 69"/>
                  <a:gd name="T3" fmla="*/ 0 h 34"/>
                  <a:gd name="T4" fmla="*/ 32 w 69"/>
                  <a:gd name="T5" fmla="*/ 4 h 34"/>
                  <a:gd name="T6" fmla="*/ 0 w 69"/>
                  <a:gd name="T7" fmla="*/ 20 h 34"/>
                  <a:gd name="T8" fmla="*/ 0 w 69"/>
                  <a:gd name="T9" fmla="*/ 34 h 34"/>
                  <a:gd name="T10" fmla="*/ 19 w 69"/>
                  <a:gd name="T11" fmla="*/ 34 h 34"/>
                  <a:gd name="T12" fmla="*/ 56 w 69"/>
                  <a:gd name="T13" fmla="*/ 14 h 34"/>
                  <a:gd name="T14" fmla="*/ 69 w 69"/>
                  <a:gd name="T15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9" h="34">
                    <a:moveTo>
                      <a:pt x="69" y="0"/>
                    </a:moveTo>
                    <a:lnTo>
                      <a:pt x="50" y="0"/>
                    </a:lnTo>
                    <a:lnTo>
                      <a:pt x="32" y="4"/>
                    </a:lnTo>
                    <a:lnTo>
                      <a:pt x="0" y="20"/>
                    </a:lnTo>
                    <a:lnTo>
                      <a:pt x="0" y="34"/>
                    </a:lnTo>
                    <a:lnTo>
                      <a:pt x="19" y="34"/>
                    </a:lnTo>
                    <a:lnTo>
                      <a:pt x="56" y="14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37" name="Freeform 145"/>
              <p:cNvSpPr>
                <a:spLocks/>
              </p:cNvSpPr>
              <p:nvPr/>
            </p:nvSpPr>
            <p:spPr bwMode="auto">
              <a:xfrm>
                <a:off x="3005" y="3173"/>
                <a:ext cx="10" cy="7"/>
              </a:xfrm>
              <a:custGeom>
                <a:avLst/>
                <a:gdLst>
                  <a:gd name="T0" fmla="*/ 0 w 29"/>
                  <a:gd name="T1" fmla="*/ 3 h 23"/>
                  <a:gd name="T2" fmla="*/ 0 w 29"/>
                  <a:gd name="T3" fmla="*/ 16 h 23"/>
                  <a:gd name="T4" fmla="*/ 21 w 29"/>
                  <a:gd name="T5" fmla="*/ 23 h 23"/>
                  <a:gd name="T6" fmla="*/ 29 w 29"/>
                  <a:gd name="T7" fmla="*/ 10 h 23"/>
                  <a:gd name="T8" fmla="*/ 25 w 29"/>
                  <a:gd name="T9" fmla="*/ 0 h 23"/>
                  <a:gd name="T10" fmla="*/ 0 w 29"/>
                  <a:gd name="T11" fmla="*/ 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" h="23">
                    <a:moveTo>
                      <a:pt x="0" y="3"/>
                    </a:moveTo>
                    <a:lnTo>
                      <a:pt x="0" y="16"/>
                    </a:lnTo>
                    <a:lnTo>
                      <a:pt x="21" y="23"/>
                    </a:lnTo>
                    <a:lnTo>
                      <a:pt x="29" y="10"/>
                    </a:lnTo>
                    <a:lnTo>
                      <a:pt x="25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138" name="Group 146"/>
            <p:cNvGrpSpPr>
              <a:grpSpLocks/>
            </p:cNvGrpSpPr>
            <p:nvPr/>
          </p:nvGrpSpPr>
          <p:grpSpPr bwMode="auto">
            <a:xfrm>
              <a:off x="3010" y="3285"/>
              <a:ext cx="124" cy="107"/>
              <a:chOff x="3010" y="3285"/>
              <a:chExt cx="124" cy="107"/>
            </a:xfrm>
          </p:grpSpPr>
          <p:sp>
            <p:nvSpPr>
              <p:cNvPr id="85139" name="Freeform 147"/>
              <p:cNvSpPr>
                <a:spLocks/>
              </p:cNvSpPr>
              <p:nvPr/>
            </p:nvSpPr>
            <p:spPr bwMode="auto">
              <a:xfrm>
                <a:off x="3049" y="3356"/>
                <a:ext cx="22" cy="36"/>
              </a:xfrm>
              <a:custGeom>
                <a:avLst/>
                <a:gdLst>
                  <a:gd name="T0" fmla="*/ 61 w 66"/>
                  <a:gd name="T1" fmla="*/ 59 h 108"/>
                  <a:gd name="T2" fmla="*/ 59 w 66"/>
                  <a:gd name="T3" fmla="*/ 38 h 108"/>
                  <a:gd name="T4" fmla="*/ 55 w 66"/>
                  <a:gd name="T5" fmla="*/ 0 h 108"/>
                  <a:gd name="T6" fmla="*/ 22 w 66"/>
                  <a:gd name="T7" fmla="*/ 10 h 108"/>
                  <a:gd name="T8" fmla="*/ 6 w 66"/>
                  <a:gd name="T9" fmla="*/ 26 h 108"/>
                  <a:gd name="T10" fmla="*/ 0 w 66"/>
                  <a:gd name="T11" fmla="*/ 48 h 108"/>
                  <a:gd name="T12" fmla="*/ 0 w 66"/>
                  <a:gd name="T13" fmla="*/ 70 h 108"/>
                  <a:gd name="T14" fmla="*/ 39 w 66"/>
                  <a:gd name="T15" fmla="*/ 108 h 108"/>
                  <a:gd name="T16" fmla="*/ 66 w 66"/>
                  <a:gd name="T17" fmla="*/ 87 h 108"/>
                  <a:gd name="T18" fmla="*/ 61 w 66"/>
                  <a:gd name="T19" fmla="*/ 59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6" h="108">
                    <a:moveTo>
                      <a:pt x="61" y="59"/>
                    </a:moveTo>
                    <a:lnTo>
                      <a:pt x="59" y="38"/>
                    </a:lnTo>
                    <a:lnTo>
                      <a:pt x="55" y="0"/>
                    </a:lnTo>
                    <a:lnTo>
                      <a:pt x="22" y="10"/>
                    </a:lnTo>
                    <a:lnTo>
                      <a:pt x="6" y="26"/>
                    </a:lnTo>
                    <a:lnTo>
                      <a:pt x="0" y="48"/>
                    </a:lnTo>
                    <a:lnTo>
                      <a:pt x="0" y="70"/>
                    </a:lnTo>
                    <a:lnTo>
                      <a:pt x="39" y="108"/>
                    </a:lnTo>
                    <a:lnTo>
                      <a:pt x="66" y="87"/>
                    </a:lnTo>
                    <a:lnTo>
                      <a:pt x="61" y="59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40" name="Freeform 148"/>
              <p:cNvSpPr>
                <a:spLocks/>
              </p:cNvSpPr>
              <p:nvPr/>
            </p:nvSpPr>
            <p:spPr bwMode="auto">
              <a:xfrm>
                <a:off x="3087" y="3306"/>
                <a:ext cx="47" cy="66"/>
              </a:xfrm>
              <a:custGeom>
                <a:avLst/>
                <a:gdLst>
                  <a:gd name="T0" fmla="*/ 56 w 140"/>
                  <a:gd name="T1" fmla="*/ 198 h 198"/>
                  <a:gd name="T2" fmla="*/ 89 w 140"/>
                  <a:gd name="T3" fmla="*/ 176 h 198"/>
                  <a:gd name="T4" fmla="*/ 85 w 140"/>
                  <a:gd name="T5" fmla="*/ 149 h 198"/>
                  <a:gd name="T6" fmla="*/ 101 w 140"/>
                  <a:gd name="T7" fmla="*/ 116 h 198"/>
                  <a:gd name="T8" fmla="*/ 140 w 140"/>
                  <a:gd name="T9" fmla="*/ 83 h 198"/>
                  <a:gd name="T10" fmla="*/ 140 w 140"/>
                  <a:gd name="T11" fmla="*/ 55 h 198"/>
                  <a:gd name="T12" fmla="*/ 128 w 140"/>
                  <a:gd name="T13" fmla="*/ 35 h 198"/>
                  <a:gd name="T14" fmla="*/ 134 w 140"/>
                  <a:gd name="T15" fmla="*/ 0 h 198"/>
                  <a:gd name="T16" fmla="*/ 107 w 140"/>
                  <a:gd name="T17" fmla="*/ 6 h 198"/>
                  <a:gd name="T18" fmla="*/ 85 w 140"/>
                  <a:gd name="T19" fmla="*/ 34 h 198"/>
                  <a:gd name="T20" fmla="*/ 73 w 140"/>
                  <a:gd name="T21" fmla="*/ 77 h 198"/>
                  <a:gd name="T22" fmla="*/ 73 w 140"/>
                  <a:gd name="T23" fmla="*/ 100 h 198"/>
                  <a:gd name="T24" fmla="*/ 35 w 140"/>
                  <a:gd name="T25" fmla="*/ 143 h 198"/>
                  <a:gd name="T26" fmla="*/ 0 w 140"/>
                  <a:gd name="T27" fmla="*/ 155 h 198"/>
                  <a:gd name="T28" fmla="*/ 56 w 140"/>
                  <a:gd name="T29" fmla="*/ 198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40" h="198">
                    <a:moveTo>
                      <a:pt x="56" y="198"/>
                    </a:moveTo>
                    <a:lnTo>
                      <a:pt x="89" y="176"/>
                    </a:lnTo>
                    <a:lnTo>
                      <a:pt x="85" y="149"/>
                    </a:lnTo>
                    <a:lnTo>
                      <a:pt x="101" y="116"/>
                    </a:lnTo>
                    <a:lnTo>
                      <a:pt x="140" y="83"/>
                    </a:lnTo>
                    <a:lnTo>
                      <a:pt x="140" y="55"/>
                    </a:lnTo>
                    <a:lnTo>
                      <a:pt x="128" y="35"/>
                    </a:lnTo>
                    <a:lnTo>
                      <a:pt x="134" y="0"/>
                    </a:lnTo>
                    <a:lnTo>
                      <a:pt x="107" y="6"/>
                    </a:lnTo>
                    <a:lnTo>
                      <a:pt x="85" y="34"/>
                    </a:lnTo>
                    <a:lnTo>
                      <a:pt x="73" y="77"/>
                    </a:lnTo>
                    <a:lnTo>
                      <a:pt x="73" y="100"/>
                    </a:lnTo>
                    <a:lnTo>
                      <a:pt x="35" y="143"/>
                    </a:lnTo>
                    <a:lnTo>
                      <a:pt x="0" y="155"/>
                    </a:lnTo>
                    <a:lnTo>
                      <a:pt x="56" y="198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41" name="Freeform 149"/>
              <p:cNvSpPr>
                <a:spLocks/>
              </p:cNvSpPr>
              <p:nvPr/>
            </p:nvSpPr>
            <p:spPr bwMode="auto">
              <a:xfrm>
                <a:off x="3036" y="3342"/>
                <a:ext cx="10" cy="19"/>
              </a:xfrm>
              <a:custGeom>
                <a:avLst/>
                <a:gdLst>
                  <a:gd name="T0" fmla="*/ 21 w 30"/>
                  <a:gd name="T1" fmla="*/ 57 h 57"/>
                  <a:gd name="T2" fmla="*/ 30 w 30"/>
                  <a:gd name="T3" fmla="*/ 36 h 57"/>
                  <a:gd name="T4" fmla="*/ 30 w 30"/>
                  <a:gd name="T5" fmla="*/ 15 h 57"/>
                  <a:gd name="T6" fmla="*/ 30 w 30"/>
                  <a:gd name="T7" fmla="*/ 5 h 57"/>
                  <a:gd name="T8" fmla="*/ 21 w 30"/>
                  <a:gd name="T9" fmla="*/ 0 h 57"/>
                  <a:gd name="T10" fmla="*/ 0 w 30"/>
                  <a:gd name="T11" fmla="*/ 0 h 57"/>
                  <a:gd name="T12" fmla="*/ 3 w 30"/>
                  <a:gd name="T13" fmla="*/ 8 h 57"/>
                  <a:gd name="T14" fmla="*/ 18 w 30"/>
                  <a:gd name="T15" fmla="*/ 18 h 57"/>
                  <a:gd name="T16" fmla="*/ 11 w 30"/>
                  <a:gd name="T17" fmla="*/ 33 h 57"/>
                  <a:gd name="T18" fmla="*/ 21 w 30"/>
                  <a:gd name="T19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" h="57">
                    <a:moveTo>
                      <a:pt x="21" y="57"/>
                    </a:moveTo>
                    <a:lnTo>
                      <a:pt x="30" y="36"/>
                    </a:lnTo>
                    <a:lnTo>
                      <a:pt x="30" y="15"/>
                    </a:lnTo>
                    <a:lnTo>
                      <a:pt x="30" y="5"/>
                    </a:lnTo>
                    <a:lnTo>
                      <a:pt x="21" y="0"/>
                    </a:lnTo>
                    <a:lnTo>
                      <a:pt x="0" y="0"/>
                    </a:lnTo>
                    <a:lnTo>
                      <a:pt x="3" y="8"/>
                    </a:lnTo>
                    <a:lnTo>
                      <a:pt x="18" y="18"/>
                    </a:lnTo>
                    <a:lnTo>
                      <a:pt x="11" y="33"/>
                    </a:lnTo>
                    <a:lnTo>
                      <a:pt x="21" y="57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42" name="Freeform 150"/>
              <p:cNvSpPr>
                <a:spLocks/>
              </p:cNvSpPr>
              <p:nvPr/>
            </p:nvSpPr>
            <p:spPr bwMode="auto">
              <a:xfrm>
                <a:off x="3010" y="3302"/>
                <a:ext cx="11" cy="6"/>
              </a:xfrm>
              <a:custGeom>
                <a:avLst/>
                <a:gdLst>
                  <a:gd name="T0" fmla="*/ 33 w 33"/>
                  <a:gd name="T1" fmla="*/ 16 h 16"/>
                  <a:gd name="T2" fmla="*/ 25 w 33"/>
                  <a:gd name="T3" fmla="*/ 16 h 16"/>
                  <a:gd name="T4" fmla="*/ 0 w 33"/>
                  <a:gd name="T5" fmla="*/ 6 h 16"/>
                  <a:gd name="T6" fmla="*/ 15 w 33"/>
                  <a:gd name="T7" fmla="*/ 0 h 16"/>
                  <a:gd name="T8" fmla="*/ 33 w 33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16">
                    <a:moveTo>
                      <a:pt x="33" y="16"/>
                    </a:moveTo>
                    <a:lnTo>
                      <a:pt x="25" y="16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33" y="16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43" name="Freeform 151"/>
              <p:cNvSpPr>
                <a:spLocks/>
              </p:cNvSpPr>
              <p:nvPr/>
            </p:nvSpPr>
            <p:spPr bwMode="auto">
              <a:xfrm>
                <a:off x="3047" y="3285"/>
                <a:ext cx="7" cy="18"/>
              </a:xfrm>
              <a:custGeom>
                <a:avLst/>
                <a:gdLst>
                  <a:gd name="T0" fmla="*/ 0 w 19"/>
                  <a:gd name="T1" fmla="*/ 54 h 54"/>
                  <a:gd name="T2" fmla="*/ 12 w 19"/>
                  <a:gd name="T3" fmla="*/ 54 h 54"/>
                  <a:gd name="T4" fmla="*/ 19 w 19"/>
                  <a:gd name="T5" fmla="*/ 38 h 54"/>
                  <a:gd name="T6" fmla="*/ 18 w 19"/>
                  <a:gd name="T7" fmla="*/ 25 h 54"/>
                  <a:gd name="T8" fmla="*/ 15 w 19"/>
                  <a:gd name="T9" fmla="*/ 2 h 54"/>
                  <a:gd name="T10" fmla="*/ 6 w 19"/>
                  <a:gd name="T11" fmla="*/ 0 h 54"/>
                  <a:gd name="T12" fmla="*/ 5 w 19"/>
                  <a:gd name="T13" fmla="*/ 18 h 54"/>
                  <a:gd name="T14" fmla="*/ 5 w 19"/>
                  <a:gd name="T15" fmla="*/ 38 h 54"/>
                  <a:gd name="T16" fmla="*/ 0 w 19"/>
                  <a:gd name="T1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54">
                    <a:moveTo>
                      <a:pt x="0" y="54"/>
                    </a:moveTo>
                    <a:lnTo>
                      <a:pt x="12" y="54"/>
                    </a:lnTo>
                    <a:lnTo>
                      <a:pt x="19" y="38"/>
                    </a:lnTo>
                    <a:lnTo>
                      <a:pt x="18" y="25"/>
                    </a:lnTo>
                    <a:lnTo>
                      <a:pt x="15" y="2"/>
                    </a:lnTo>
                    <a:lnTo>
                      <a:pt x="6" y="0"/>
                    </a:lnTo>
                    <a:lnTo>
                      <a:pt x="5" y="18"/>
                    </a:lnTo>
                    <a:lnTo>
                      <a:pt x="5" y="38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44" name="Freeform 152"/>
              <p:cNvSpPr>
                <a:spLocks/>
              </p:cNvSpPr>
              <p:nvPr/>
            </p:nvSpPr>
            <p:spPr bwMode="auto">
              <a:xfrm>
                <a:off x="3062" y="3290"/>
                <a:ext cx="10" cy="19"/>
              </a:xfrm>
              <a:custGeom>
                <a:avLst/>
                <a:gdLst>
                  <a:gd name="T0" fmla="*/ 0 w 30"/>
                  <a:gd name="T1" fmla="*/ 0 h 58"/>
                  <a:gd name="T2" fmla="*/ 8 w 30"/>
                  <a:gd name="T3" fmla="*/ 11 h 58"/>
                  <a:gd name="T4" fmla="*/ 8 w 30"/>
                  <a:gd name="T5" fmla="*/ 39 h 58"/>
                  <a:gd name="T6" fmla="*/ 4 w 30"/>
                  <a:gd name="T7" fmla="*/ 56 h 58"/>
                  <a:gd name="T8" fmla="*/ 24 w 30"/>
                  <a:gd name="T9" fmla="*/ 58 h 58"/>
                  <a:gd name="T10" fmla="*/ 20 w 30"/>
                  <a:gd name="T11" fmla="*/ 33 h 58"/>
                  <a:gd name="T12" fmla="*/ 30 w 30"/>
                  <a:gd name="T13" fmla="*/ 7 h 58"/>
                  <a:gd name="T14" fmla="*/ 0 w 30"/>
                  <a:gd name="T15" fmla="*/ 0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" h="58">
                    <a:moveTo>
                      <a:pt x="0" y="0"/>
                    </a:moveTo>
                    <a:lnTo>
                      <a:pt x="8" y="11"/>
                    </a:lnTo>
                    <a:lnTo>
                      <a:pt x="8" y="39"/>
                    </a:lnTo>
                    <a:lnTo>
                      <a:pt x="4" y="56"/>
                    </a:lnTo>
                    <a:lnTo>
                      <a:pt x="24" y="58"/>
                    </a:lnTo>
                    <a:lnTo>
                      <a:pt x="20" y="33"/>
                    </a:lnTo>
                    <a:lnTo>
                      <a:pt x="30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CC">
                  <a:alpha val="50000"/>
                </a:srgbClr>
              </a:solidFill>
              <a:ln w="6350">
                <a:solidFill>
                  <a:srgbClr val="3399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145" name="Oval 153"/>
          <p:cNvSpPr>
            <a:spLocks noChangeArrowheads="1"/>
          </p:cNvSpPr>
          <p:nvPr/>
        </p:nvSpPr>
        <p:spPr bwMode="auto">
          <a:xfrm>
            <a:off x="1649413" y="4532313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46" name="Oval 154"/>
          <p:cNvSpPr>
            <a:spLocks noChangeArrowheads="1"/>
          </p:cNvSpPr>
          <p:nvPr/>
        </p:nvSpPr>
        <p:spPr bwMode="auto">
          <a:xfrm>
            <a:off x="1730375" y="5045075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47" name="Oval 155"/>
          <p:cNvSpPr>
            <a:spLocks noChangeArrowheads="1"/>
          </p:cNvSpPr>
          <p:nvPr/>
        </p:nvSpPr>
        <p:spPr bwMode="auto">
          <a:xfrm>
            <a:off x="1374775" y="5889625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48" name="Oval 156"/>
          <p:cNvSpPr>
            <a:spLocks noChangeArrowheads="1"/>
          </p:cNvSpPr>
          <p:nvPr/>
        </p:nvSpPr>
        <p:spPr bwMode="auto">
          <a:xfrm>
            <a:off x="4464050" y="5813425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49" name="Oval 157"/>
          <p:cNvSpPr>
            <a:spLocks noChangeArrowheads="1"/>
          </p:cNvSpPr>
          <p:nvPr/>
        </p:nvSpPr>
        <p:spPr bwMode="auto">
          <a:xfrm>
            <a:off x="1514475" y="5187950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50" name="Oval 158"/>
          <p:cNvSpPr>
            <a:spLocks noChangeArrowheads="1"/>
          </p:cNvSpPr>
          <p:nvPr/>
        </p:nvSpPr>
        <p:spPr bwMode="auto">
          <a:xfrm>
            <a:off x="4735513" y="4822825"/>
            <a:ext cx="144462" cy="144463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51" name="Oval 159"/>
          <p:cNvSpPr>
            <a:spLocks noChangeArrowheads="1"/>
          </p:cNvSpPr>
          <p:nvPr/>
        </p:nvSpPr>
        <p:spPr bwMode="auto">
          <a:xfrm>
            <a:off x="7367588" y="4670425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52" name="Oval 160"/>
          <p:cNvSpPr>
            <a:spLocks noChangeArrowheads="1"/>
          </p:cNvSpPr>
          <p:nvPr/>
        </p:nvSpPr>
        <p:spPr bwMode="auto">
          <a:xfrm>
            <a:off x="3595688" y="5045075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53" name="Text Box 161"/>
          <p:cNvSpPr txBox="1">
            <a:spLocks noChangeArrowheads="1"/>
          </p:cNvSpPr>
          <p:nvPr/>
        </p:nvSpPr>
        <p:spPr bwMode="auto">
          <a:xfrm>
            <a:off x="2976563" y="3798888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NSPIXP6</a:t>
            </a:r>
          </a:p>
        </p:txBody>
      </p:sp>
      <p:sp>
        <p:nvSpPr>
          <p:cNvPr id="85154" name="Text Box 162"/>
          <p:cNvSpPr txBox="1">
            <a:spLocks noChangeArrowheads="1"/>
          </p:cNvSpPr>
          <p:nvPr/>
        </p:nvSpPr>
        <p:spPr bwMode="auto">
          <a:xfrm>
            <a:off x="4262438" y="3798888"/>
            <a:ext cx="450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PAIX</a:t>
            </a:r>
          </a:p>
        </p:txBody>
      </p:sp>
      <p:sp>
        <p:nvSpPr>
          <p:cNvPr id="85155" name="Text Box 163"/>
          <p:cNvSpPr txBox="1">
            <a:spLocks noChangeArrowheads="1"/>
          </p:cNvSpPr>
          <p:nvPr/>
        </p:nvSpPr>
        <p:spPr bwMode="auto">
          <a:xfrm>
            <a:off x="7791450" y="3798888"/>
            <a:ext cx="596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AMS-IX</a:t>
            </a:r>
          </a:p>
        </p:txBody>
      </p:sp>
      <p:cxnSp>
        <p:nvCxnSpPr>
          <p:cNvPr id="85156" name="AutoShape 164"/>
          <p:cNvCxnSpPr>
            <a:cxnSpLocks noChangeShapeType="1"/>
            <a:stCxn id="85152" idx="1"/>
            <a:endCxn id="85167" idx="4"/>
          </p:cNvCxnSpPr>
          <p:nvPr/>
        </p:nvCxnSpPr>
        <p:spPr bwMode="auto">
          <a:xfrm flipH="1" flipV="1">
            <a:off x="3341688" y="4192588"/>
            <a:ext cx="276225" cy="8651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57" name="AutoShape 165"/>
          <p:cNvCxnSpPr>
            <a:cxnSpLocks noChangeShapeType="1"/>
            <a:stCxn id="85169" idx="4"/>
            <a:endCxn id="85150" idx="1"/>
          </p:cNvCxnSpPr>
          <p:nvPr/>
        </p:nvCxnSpPr>
        <p:spPr bwMode="auto">
          <a:xfrm>
            <a:off x="4554538" y="4192588"/>
            <a:ext cx="201612" cy="641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58" name="AutoShape 166"/>
          <p:cNvCxnSpPr>
            <a:cxnSpLocks noChangeShapeType="1"/>
            <a:stCxn id="85182" idx="0"/>
            <a:endCxn id="85173" idx="4"/>
          </p:cNvCxnSpPr>
          <p:nvPr/>
        </p:nvCxnSpPr>
        <p:spPr bwMode="auto">
          <a:xfrm flipV="1">
            <a:off x="7748588" y="4192588"/>
            <a:ext cx="363537" cy="5445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59" name="Text Box 167"/>
          <p:cNvSpPr txBox="1">
            <a:spLocks noChangeArrowheads="1"/>
          </p:cNvSpPr>
          <p:nvPr/>
        </p:nvSpPr>
        <p:spPr bwMode="auto">
          <a:xfrm>
            <a:off x="7431088" y="3798888"/>
            <a:ext cx="4524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LINX</a:t>
            </a:r>
          </a:p>
        </p:txBody>
      </p:sp>
      <p:cxnSp>
        <p:nvCxnSpPr>
          <p:cNvPr id="85160" name="AutoShape 168"/>
          <p:cNvCxnSpPr>
            <a:cxnSpLocks noChangeShapeType="1"/>
            <a:stCxn id="85172" idx="4"/>
            <a:endCxn id="85151" idx="0"/>
          </p:cNvCxnSpPr>
          <p:nvPr/>
        </p:nvCxnSpPr>
        <p:spPr bwMode="auto">
          <a:xfrm flipH="1">
            <a:off x="7443788" y="4192588"/>
            <a:ext cx="195262" cy="4683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61" name="Text Box 169"/>
          <p:cNvSpPr txBox="1">
            <a:spLocks noChangeArrowheads="1"/>
          </p:cNvSpPr>
          <p:nvPr/>
        </p:nvSpPr>
        <p:spPr bwMode="auto">
          <a:xfrm>
            <a:off x="7070725" y="3798888"/>
            <a:ext cx="484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UK6X</a:t>
            </a:r>
          </a:p>
        </p:txBody>
      </p:sp>
      <p:cxnSp>
        <p:nvCxnSpPr>
          <p:cNvPr id="85162" name="AutoShape 170"/>
          <p:cNvCxnSpPr>
            <a:cxnSpLocks noChangeShapeType="1"/>
            <a:stCxn id="85171" idx="4"/>
            <a:endCxn id="85151" idx="1"/>
          </p:cNvCxnSpPr>
          <p:nvPr/>
        </p:nvCxnSpPr>
        <p:spPr bwMode="auto">
          <a:xfrm>
            <a:off x="7275513" y="4192588"/>
            <a:ext cx="114300" cy="4905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63" name="Text Box 171"/>
          <p:cNvSpPr txBox="1">
            <a:spLocks noChangeArrowheads="1"/>
          </p:cNvSpPr>
          <p:nvPr/>
        </p:nvSpPr>
        <p:spPr bwMode="auto">
          <a:xfrm>
            <a:off x="3584575" y="3798888"/>
            <a:ext cx="6064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JPNAP6</a:t>
            </a:r>
          </a:p>
        </p:txBody>
      </p:sp>
      <p:cxnSp>
        <p:nvCxnSpPr>
          <p:cNvPr id="85164" name="AutoShape 172"/>
          <p:cNvCxnSpPr>
            <a:cxnSpLocks noChangeShapeType="1"/>
            <a:stCxn id="85168" idx="4"/>
            <a:endCxn id="85152" idx="7"/>
          </p:cNvCxnSpPr>
          <p:nvPr/>
        </p:nvCxnSpPr>
        <p:spPr bwMode="auto">
          <a:xfrm flipH="1">
            <a:off x="3725863" y="4192588"/>
            <a:ext cx="190500" cy="8651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65" name="Text Box 173"/>
          <p:cNvSpPr txBox="1">
            <a:spLocks noChangeArrowheads="1"/>
          </p:cNvSpPr>
          <p:nvPr/>
        </p:nvSpPr>
        <p:spPr bwMode="auto">
          <a:xfrm>
            <a:off x="5467350" y="3798888"/>
            <a:ext cx="666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EQUI6IX</a:t>
            </a:r>
          </a:p>
        </p:txBody>
      </p:sp>
      <p:cxnSp>
        <p:nvCxnSpPr>
          <p:cNvPr id="85166" name="AutoShape 174"/>
          <p:cNvCxnSpPr>
            <a:cxnSpLocks noChangeShapeType="1"/>
            <a:stCxn id="85192" idx="0"/>
            <a:endCxn id="85170" idx="4"/>
          </p:cNvCxnSpPr>
          <p:nvPr/>
        </p:nvCxnSpPr>
        <p:spPr bwMode="auto">
          <a:xfrm flipH="1" flipV="1">
            <a:off x="5846763" y="4192588"/>
            <a:ext cx="249237" cy="6207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67" name="Oval 175"/>
          <p:cNvSpPr>
            <a:spLocks noChangeArrowheads="1"/>
          </p:cNvSpPr>
          <p:nvPr/>
        </p:nvSpPr>
        <p:spPr bwMode="auto">
          <a:xfrm>
            <a:off x="3265488" y="4030663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68" name="Oval 176"/>
          <p:cNvSpPr>
            <a:spLocks noChangeArrowheads="1"/>
          </p:cNvSpPr>
          <p:nvPr/>
        </p:nvSpPr>
        <p:spPr bwMode="auto">
          <a:xfrm>
            <a:off x="3840163" y="4030663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69" name="Oval 177"/>
          <p:cNvSpPr>
            <a:spLocks noChangeArrowheads="1"/>
          </p:cNvSpPr>
          <p:nvPr/>
        </p:nvSpPr>
        <p:spPr bwMode="auto">
          <a:xfrm>
            <a:off x="4478338" y="4030663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70" name="Oval 178"/>
          <p:cNvSpPr>
            <a:spLocks noChangeArrowheads="1"/>
          </p:cNvSpPr>
          <p:nvPr/>
        </p:nvSpPr>
        <p:spPr bwMode="auto">
          <a:xfrm>
            <a:off x="5770563" y="4030663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71" name="Oval 179"/>
          <p:cNvSpPr>
            <a:spLocks noChangeArrowheads="1"/>
          </p:cNvSpPr>
          <p:nvPr/>
        </p:nvSpPr>
        <p:spPr bwMode="auto">
          <a:xfrm>
            <a:off x="7199313" y="4030663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72" name="Oval 180"/>
          <p:cNvSpPr>
            <a:spLocks noChangeArrowheads="1"/>
          </p:cNvSpPr>
          <p:nvPr/>
        </p:nvSpPr>
        <p:spPr bwMode="auto">
          <a:xfrm>
            <a:off x="7562850" y="4030663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73" name="Oval 181"/>
          <p:cNvSpPr>
            <a:spLocks noChangeArrowheads="1"/>
          </p:cNvSpPr>
          <p:nvPr/>
        </p:nvSpPr>
        <p:spPr bwMode="auto">
          <a:xfrm>
            <a:off x="8035925" y="4030663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74" name="AutoShape 182"/>
          <p:cNvSpPr>
            <a:spLocks noChangeArrowheads="1"/>
          </p:cNvSpPr>
          <p:nvPr/>
        </p:nvSpPr>
        <p:spPr bwMode="auto">
          <a:xfrm>
            <a:off x="3173413" y="5280025"/>
            <a:ext cx="825500" cy="254000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r>
              <a:rPr lang="en-US" altLang="ja-JP" sz="1000" b="1"/>
              <a:t>Japan</a:t>
            </a:r>
          </a:p>
        </p:txBody>
      </p:sp>
      <p:sp>
        <p:nvSpPr>
          <p:cNvPr id="85175" name="AutoShape 183"/>
          <p:cNvSpPr>
            <a:spLocks noChangeArrowheads="1"/>
          </p:cNvSpPr>
          <p:nvPr/>
        </p:nvSpPr>
        <p:spPr bwMode="auto">
          <a:xfrm>
            <a:off x="1804988" y="4518025"/>
            <a:ext cx="823912" cy="254000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r>
              <a:rPr lang="en-US" altLang="ja-JP" sz="1000" b="1"/>
              <a:t>Korea</a:t>
            </a:r>
          </a:p>
        </p:txBody>
      </p:sp>
      <p:sp>
        <p:nvSpPr>
          <p:cNvPr id="85176" name="AutoShape 184"/>
          <p:cNvSpPr>
            <a:spLocks noChangeArrowheads="1"/>
          </p:cNvSpPr>
          <p:nvPr/>
        </p:nvSpPr>
        <p:spPr bwMode="auto">
          <a:xfrm>
            <a:off x="1881188" y="5026025"/>
            <a:ext cx="969962" cy="254000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r>
              <a:rPr lang="en-US" altLang="ja-JP" sz="1000" b="1"/>
              <a:t>Taiwan</a:t>
            </a:r>
          </a:p>
        </p:txBody>
      </p:sp>
      <p:sp>
        <p:nvSpPr>
          <p:cNvPr id="85177" name="AutoShape 185"/>
          <p:cNvSpPr>
            <a:spLocks noChangeArrowheads="1"/>
          </p:cNvSpPr>
          <p:nvPr/>
        </p:nvSpPr>
        <p:spPr bwMode="auto">
          <a:xfrm>
            <a:off x="361950" y="5407025"/>
            <a:ext cx="1366838" cy="254000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r>
              <a:rPr lang="en-US" altLang="ja-JP" sz="1000" b="1"/>
              <a:t>Hong Kong</a:t>
            </a:r>
          </a:p>
        </p:txBody>
      </p:sp>
      <p:sp>
        <p:nvSpPr>
          <p:cNvPr id="85178" name="AutoShape 186"/>
          <p:cNvSpPr>
            <a:spLocks noChangeArrowheads="1"/>
          </p:cNvSpPr>
          <p:nvPr/>
        </p:nvSpPr>
        <p:spPr bwMode="auto">
          <a:xfrm>
            <a:off x="1500188" y="5813425"/>
            <a:ext cx="1127125" cy="254000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r>
              <a:rPr lang="en-US" altLang="ja-JP" sz="1000" b="1"/>
              <a:t>Malaysia</a:t>
            </a:r>
          </a:p>
        </p:txBody>
      </p:sp>
      <p:sp>
        <p:nvSpPr>
          <p:cNvPr id="85179" name="AutoShape 187"/>
          <p:cNvSpPr>
            <a:spLocks noChangeArrowheads="1"/>
          </p:cNvSpPr>
          <p:nvPr/>
        </p:nvSpPr>
        <p:spPr bwMode="auto">
          <a:xfrm>
            <a:off x="3321050" y="5737225"/>
            <a:ext cx="1150938" cy="254000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r>
              <a:rPr lang="en-US" altLang="ja-JP" sz="1000" b="1"/>
              <a:t>Australia</a:t>
            </a:r>
          </a:p>
        </p:txBody>
      </p:sp>
      <p:sp>
        <p:nvSpPr>
          <p:cNvPr id="85180" name="AutoShape 188"/>
          <p:cNvSpPr>
            <a:spLocks noChangeArrowheads="1"/>
          </p:cNvSpPr>
          <p:nvPr/>
        </p:nvSpPr>
        <p:spPr bwMode="auto">
          <a:xfrm>
            <a:off x="5154613" y="4873625"/>
            <a:ext cx="620712" cy="254000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r>
              <a:rPr lang="en-US" altLang="ja-JP" sz="1000" b="1"/>
              <a:t>U.S.</a:t>
            </a:r>
          </a:p>
        </p:txBody>
      </p:sp>
      <p:sp>
        <p:nvSpPr>
          <p:cNvPr id="85181" name="AutoShape 189"/>
          <p:cNvSpPr>
            <a:spLocks noChangeArrowheads="1"/>
          </p:cNvSpPr>
          <p:nvPr/>
        </p:nvSpPr>
        <p:spPr bwMode="auto">
          <a:xfrm>
            <a:off x="7215188" y="5737225"/>
            <a:ext cx="946150" cy="254000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r>
              <a:rPr lang="en-US" altLang="ja-JP" sz="1000" b="1"/>
              <a:t>Europe</a:t>
            </a:r>
          </a:p>
        </p:txBody>
      </p:sp>
      <p:sp>
        <p:nvSpPr>
          <p:cNvPr id="85182" name="Oval 190"/>
          <p:cNvSpPr>
            <a:spLocks noChangeArrowheads="1"/>
          </p:cNvSpPr>
          <p:nvPr/>
        </p:nvSpPr>
        <p:spPr bwMode="auto">
          <a:xfrm>
            <a:off x="7672388" y="4746625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83" name="Oval 191"/>
          <p:cNvSpPr>
            <a:spLocks noChangeArrowheads="1"/>
          </p:cNvSpPr>
          <p:nvPr/>
        </p:nvSpPr>
        <p:spPr bwMode="auto">
          <a:xfrm>
            <a:off x="7900988" y="4899025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84" name="Oval 192"/>
          <p:cNvSpPr>
            <a:spLocks noChangeArrowheads="1"/>
          </p:cNvSpPr>
          <p:nvPr/>
        </p:nvSpPr>
        <p:spPr bwMode="auto">
          <a:xfrm>
            <a:off x="7443788" y="5127625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85" name="Oval 193"/>
          <p:cNvSpPr>
            <a:spLocks noChangeArrowheads="1"/>
          </p:cNvSpPr>
          <p:nvPr/>
        </p:nvSpPr>
        <p:spPr bwMode="auto">
          <a:xfrm>
            <a:off x="6986588" y="5584825"/>
            <a:ext cx="152400" cy="152400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86" name="Text Box 194"/>
          <p:cNvSpPr txBox="1">
            <a:spLocks noChangeArrowheads="1"/>
          </p:cNvSpPr>
          <p:nvPr/>
        </p:nvSpPr>
        <p:spPr bwMode="auto">
          <a:xfrm>
            <a:off x="8286750" y="3798888"/>
            <a:ext cx="584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DE-CIX</a:t>
            </a:r>
          </a:p>
        </p:txBody>
      </p:sp>
      <p:cxnSp>
        <p:nvCxnSpPr>
          <p:cNvPr id="85187" name="AutoShape 195"/>
          <p:cNvCxnSpPr>
            <a:cxnSpLocks noChangeShapeType="1"/>
            <a:stCxn id="85183" idx="0"/>
            <a:endCxn id="85188" idx="4"/>
          </p:cNvCxnSpPr>
          <p:nvPr/>
        </p:nvCxnSpPr>
        <p:spPr bwMode="auto">
          <a:xfrm flipV="1">
            <a:off x="7977188" y="4195763"/>
            <a:ext cx="601662" cy="6937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88" name="Oval 196"/>
          <p:cNvSpPr>
            <a:spLocks noChangeArrowheads="1"/>
          </p:cNvSpPr>
          <p:nvPr/>
        </p:nvSpPr>
        <p:spPr bwMode="auto">
          <a:xfrm>
            <a:off x="8502650" y="4033838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89" name="Text Box 197"/>
          <p:cNvSpPr txBox="1">
            <a:spLocks noChangeArrowheads="1"/>
          </p:cNvSpPr>
          <p:nvPr/>
        </p:nvSpPr>
        <p:spPr bwMode="auto">
          <a:xfrm>
            <a:off x="6611938" y="3798888"/>
            <a:ext cx="5302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PARIX</a:t>
            </a:r>
          </a:p>
        </p:txBody>
      </p:sp>
      <p:cxnSp>
        <p:nvCxnSpPr>
          <p:cNvPr id="85190" name="AutoShape 198"/>
          <p:cNvCxnSpPr>
            <a:cxnSpLocks noChangeShapeType="1"/>
            <a:stCxn id="85191" idx="4"/>
            <a:endCxn id="85184" idx="0"/>
          </p:cNvCxnSpPr>
          <p:nvPr/>
        </p:nvCxnSpPr>
        <p:spPr bwMode="auto">
          <a:xfrm>
            <a:off x="6843713" y="4198938"/>
            <a:ext cx="676275" cy="9191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91" name="Oval 199"/>
          <p:cNvSpPr>
            <a:spLocks noChangeArrowheads="1"/>
          </p:cNvSpPr>
          <p:nvPr/>
        </p:nvSpPr>
        <p:spPr bwMode="auto">
          <a:xfrm>
            <a:off x="6767513" y="4037013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92" name="Oval 200"/>
          <p:cNvSpPr>
            <a:spLocks noChangeArrowheads="1"/>
          </p:cNvSpPr>
          <p:nvPr/>
        </p:nvSpPr>
        <p:spPr bwMode="auto">
          <a:xfrm>
            <a:off x="6022975" y="4822825"/>
            <a:ext cx="144463" cy="144463"/>
          </a:xfrm>
          <a:prstGeom prst="ellipse">
            <a:avLst/>
          </a:prstGeom>
          <a:solidFill>
            <a:srgbClr val="99CCFF"/>
          </a:solidFill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93" name="Text Box 201"/>
          <p:cNvSpPr txBox="1">
            <a:spLocks noChangeArrowheads="1"/>
          </p:cNvSpPr>
          <p:nvPr/>
        </p:nvSpPr>
        <p:spPr bwMode="auto">
          <a:xfrm>
            <a:off x="4649788" y="3797300"/>
            <a:ext cx="666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EQUI6IX</a:t>
            </a:r>
          </a:p>
        </p:txBody>
      </p:sp>
      <p:sp>
        <p:nvSpPr>
          <p:cNvPr id="85194" name="Oval 202"/>
          <p:cNvSpPr>
            <a:spLocks noChangeArrowheads="1"/>
          </p:cNvSpPr>
          <p:nvPr/>
        </p:nvSpPr>
        <p:spPr bwMode="auto">
          <a:xfrm>
            <a:off x="4973638" y="4033838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5195" name="AutoShape 203"/>
          <p:cNvCxnSpPr>
            <a:cxnSpLocks noChangeShapeType="1"/>
            <a:stCxn id="85150" idx="0"/>
            <a:endCxn id="85194" idx="4"/>
          </p:cNvCxnSpPr>
          <p:nvPr/>
        </p:nvCxnSpPr>
        <p:spPr bwMode="auto">
          <a:xfrm flipV="1">
            <a:off x="4808538" y="4195763"/>
            <a:ext cx="241300" cy="6175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96" name="Text Box 204"/>
          <p:cNvSpPr txBox="1">
            <a:spLocks noChangeArrowheads="1"/>
          </p:cNvSpPr>
          <p:nvPr/>
        </p:nvSpPr>
        <p:spPr bwMode="auto">
          <a:xfrm>
            <a:off x="6032500" y="3798888"/>
            <a:ext cx="677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ESPANIX</a:t>
            </a:r>
          </a:p>
        </p:txBody>
      </p:sp>
      <p:cxnSp>
        <p:nvCxnSpPr>
          <p:cNvPr id="85197" name="AutoShape 205"/>
          <p:cNvCxnSpPr>
            <a:cxnSpLocks noChangeShapeType="1"/>
            <a:stCxn id="85198" idx="4"/>
            <a:endCxn id="85185" idx="0"/>
          </p:cNvCxnSpPr>
          <p:nvPr/>
        </p:nvCxnSpPr>
        <p:spPr bwMode="auto">
          <a:xfrm>
            <a:off x="6384925" y="4195763"/>
            <a:ext cx="677863" cy="13795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98" name="Oval 206"/>
          <p:cNvSpPr>
            <a:spLocks noChangeArrowheads="1"/>
          </p:cNvSpPr>
          <p:nvPr/>
        </p:nvSpPr>
        <p:spPr bwMode="auto">
          <a:xfrm>
            <a:off x="6308725" y="4033838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199" name="Text Box 207"/>
          <p:cNvSpPr txBox="1">
            <a:spLocks noChangeArrowheads="1"/>
          </p:cNvSpPr>
          <p:nvPr/>
        </p:nvSpPr>
        <p:spPr bwMode="auto">
          <a:xfrm>
            <a:off x="684213" y="3789363"/>
            <a:ext cx="5349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FF0000"/>
                </a:solidFill>
              </a:rPr>
              <a:t>HK6IX</a:t>
            </a:r>
          </a:p>
        </p:txBody>
      </p:sp>
      <p:cxnSp>
        <p:nvCxnSpPr>
          <p:cNvPr id="85200" name="AutoShape 208"/>
          <p:cNvCxnSpPr>
            <a:cxnSpLocks noChangeShapeType="1"/>
            <a:stCxn id="85149" idx="1"/>
            <a:endCxn id="85201" idx="4"/>
          </p:cNvCxnSpPr>
          <p:nvPr/>
        </p:nvCxnSpPr>
        <p:spPr bwMode="auto">
          <a:xfrm flipH="1" flipV="1">
            <a:off x="981075" y="4183063"/>
            <a:ext cx="555625" cy="1017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201" name="Oval 209"/>
          <p:cNvSpPr>
            <a:spLocks noChangeArrowheads="1"/>
          </p:cNvSpPr>
          <p:nvPr/>
        </p:nvSpPr>
        <p:spPr bwMode="auto">
          <a:xfrm>
            <a:off x="904875" y="4021138"/>
            <a:ext cx="152400" cy="152400"/>
          </a:xfrm>
          <a:prstGeom prst="ellipse">
            <a:avLst/>
          </a:prstGeom>
          <a:solidFill>
            <a:srgbClr val="FF99CC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203" name="Text Box 211"/>
          <p:cNvSpPr txBox="1">
            <a:spLocks noChangeArrowheads="1"/>
          </p:cNvSpPr>
          <p:nvPr/>
        </p:nvSpPr>
        <p:spPr bwMode="auto">
          <a:xfrm>
            <a:off x="1939925" y="3789363"/>
            <a:ext cx="7604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ja-JP" sz="1400"/>
              <a:t>IPv6 IX</a:t>
            </a:r>
          </a:p>
        </p:txBody>
      </p:sp>
      <p:sp>
        <p:nvSpPr>
          <p:cNvPr id="85204" name="AutoShape 212"/>
          <p:cNvSpPr>
            <a:spLocks noChangeArrowheads="1"/>
          </p:cNvSpPr>
          <p:nvPr/>
        </p:nvSpPr>
        <p:spPr bwMode="auto">
          <a:xfrm>
            <a:off x="1908175" y="3789363"/>
            <a:ext cx="792163" cy="287337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6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D50662E1-135D-491A-B09B-226D9393619F}" type="slidenum">
              <a:rPr lang="en-US" altLang="ja-JP"/>
              <a:pPr/>
              <a:t>23</a:t>
            </a:fld>
            <a:endParaRPr lang="en-US" altLang="ja-JP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any difference b/w IPv4 and IPv6 ?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989138"/>
            <a:ext cx="8640763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Yes, there are, but not significant</a:t>
            </a:r>
          </a:p>
          <a:p>
            <a:pPr lvl="1"/>
            <a:r>
              <a:rPr lang="en-US" altLang="ja-JP"/>
              <a:t>Address architecture</a:t>
            </a:r>
          </a:p>
          <a:p>
            <a:pPr lvl="2"/>
            <a:r>
              <a:rPr lang="en-US" altLang="ja-JP"/>
              <a:t>32bit --&gt; 128bit, you know :)</a:t>
            </a:r>
          </a:p>
          <a:p>
            <a:pPr lvl="2"/>
            <a:r>
              <a:rPr lang="en-US" altLang="ja-JP"/>
              <a:t>vast address space</a:t>
            </a:r>
          </a:p>
          <a:p>
            <a:pPr lvl="3"/>
            <a:r>
              <a:rPr lang="en-US" altLang="ja-JP"/>
              <a:t>don’t worry about subnet mask design any more</a:t>
            </a:r>
          </a:p>
          <a:p>
            <a:pPr lvl="3"/>
            <a:r>
              <a:rPr lang="en-US" altLang="ja-JP"/>
              <a:t>just assign /64 to any subnet</a:t>
            </a:r>
          </a:p>
          <a:p>
            <a:pPr lvl="1"/>
            <a:r>
              <a:rPr lang="en-US" altLang="ja-JP"/>
              <a:t>New routing protocol</a:t>
            </a:r>
          </a:p>
          <a:p>
            <a:pPr lvl="2"/>
            <a:r>
              <a:rPr lang="en-US" altLang="ja-JP"/>
              <a:t>brand new (OSPFv3), improved (RIPng), extension (BGP4+/IS-IS)</a:t>
            </a:r>
          </a:p>
          <a:p>
            <a:pPr lvl="2"/>
            <a:endParaRPr lang="en-US" altLang="ja-JP"/>
          </a:p>
          <a:p>
            <a:r>
              <a:rPr lang="en-US" altLang="ja-JP"/>
              <a:t>Logically separated</a:t>
            </a:r>
          </a:p>
          <a:p>
            <a:pPr lvl="1"/>
            <a:r>
              <a:rPr lang="en-US" altLang="ja-JP"/>
              <a:t>implementing IPv6 won’t affect existing production IPv4 network</a:t>
            </a:r>
          </a:p>
          <a:p>
            <a:pPr lvl="2"/>
            <a:r>
              <a:rPr lang="en-US" altLang="ja-JP"/>
              <a:t>so you can enable IPv6 today</a:t>
            </a:r>
          </a:p>
          <a:p>
            <a:pPr lvl="2"/>
            <a:r>
              <a:rPr lang="en-US" altLang="ja-JP"/>
              <a:t>but in case you need router software upgrade …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6011863" y="2995613"/>
            <a:ext cx="6477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6659563" y="2995613"/>
            <a:ext cx="6477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7308850" y="2995613"/>
            <a:ext cx="6477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7956550" y="2995613"/>
            <a:ext cx="6477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6011863" y="2636838"/>
            <a:ext cx="647700" cy="2159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5364163" y="2925763"/>
            <a:ext cx="585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IPv6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5364163" y="2565400"/>
            <a:ext cx="585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6519863" y="2205038"/>
            <a:ext cx="1365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 u="sng"/>
              <a:t>Prefix Length</a:t>
            </a:r>
          </a:p>
        </p:txBody>
      </p:sp>
      <p:grpSp>
        <p:nvGrpSpPr>
          <p:cNvPr id="69647" name="Group 15"/>
          <p:cNvGrpSpPr>
            <a:grpSpLocks/>
          </p:cNvGrpSpPr>
          <p:nvPr/>
        </p:nvGrpSpPr>
        <p:grpSpPr bwMode="auto">
          <a:xfrm>
            <a:off x="1044575" y="5445125"/>
            <a:ext cx="287338" cy="287338"/>
            <a:chOff x="2064" y="3929"/>
            <a:chExt cx="181" cy="181"/>
          </a:xfrm>
        </p:grpSpPr>
        <p:sp>
          <p:nvSpPr>
            <p:cNvPr id="69645" name="Oval 13"/>
            <p:cNvSpPr>
              <a:spLocks noChangeArrowheads="1"/>
            </p:cNvSpPr>
            <p:nvPr/>
          </p:nvSpPr>
          <p:spPr bwMode="auto">
            <a:xfrm>
              <a:off x="2109" y="3974"/>
              <a:ext cx="91" cy="91"/>
            </a:xfrm>
            <a:prstGeom prst="ellipse">
              <a:avLst/>
            </a:prstGeom>
            <a:noFill/>
            <a:ln w="19050" algn="ctr">
              <a:solidFill>
                <a:srgbClr val="FF99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3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6" name="Oval 14"/>
            <p:cNvSpPr>
              <a:spLocks noChangeArrowheads="1"/>
            </p:cNvSpPr>
            <p:nvPr/>
          </p:nvSpPr>
          <p:spPr bwMode="auto">
            <a:xfrm>
              <a:off x="2064" y="3929"/>
              <a:ext cx="181" cy="181"/>
            </a:xfrm>
            <a:prstGeom prst="ellipse">
              <a:avLst/>
            </a:prstGeom>
            <a:noFill/>
            <a:ln w="19050" algn="ctr">
              <a:solidFill>
                <a:srgbClr val="FF99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3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7569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A430B309-CCB5-45D5-9118-22D1980FB90A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609600"/>
            <a:ext cx="7777163" cy="1143000"/>
          </a:xfrm>
        </p:spPr>
        <p:txBody>
          <a:bodyPr/>
          <a:lstStyle/>
          <a:p>
            <a:r>
              <a:rPr lang="en-US" altLang="ja-JP" sz="2800"/>
              <a:t>Transition/Migration (1) – intro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9138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In one phrase …</a:t>
            </a:r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It’s easy and stable !</a:t>
            </a:r>
          </a:p>
          <a:p>
            <a:r>
              <a:rPr lang="en-US" altLang="ja-JP"/>
              <a:t>No additional cost (may need software upgrade)</a:t>
            </a: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868501" y="2390775"/>
            <a:ext cx="72707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6000" b="1" dirty="0">
                <a:latin typeface="Frutiger Linotype" pitchFamily="34" charset="0"/>
              </a:rPr>
              <a:t>“JUST ENABLE IT !!”</a:t>
            </a:r>
          </a:p>
        </p:txBody>
      </p:sp>
    </p:spTree>
    <p:extLst>
      <p:ext uri="{BB962C8B-B14F-4D97-AF65-F5344CB8AC3E}">
        <p14:creationId xmlns:p14="http://schemas.microsoft.com/office/powerpoint/2010/main" val="348517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4B7A45FD-0324-4B63-977D-939FC9FA8BA9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5" y="332656"/>
            <a:ext cx="7560840" cy="1008112"/>
          </a:xfrm>
        </p:spPr>
        <p:txBody>
          <a:bodyPr/>
          <a:lstStyle/>
          <a:p>
            <a:r>
              <a:rPr lang="en-US" altLang="ja-JP" sz="2800" dirty="0"/>
              <a:t>Transition/Migration (2) – intro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196752"/>
            <a:ext cx="8458200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 sz="2000" dirty="0"/>
              <a:t>… some more words</a:t>
            </a:r>
          </a:p>
          <a:p>
            <a:pPr lvl="1"/>
            <a:r>
              <a:rPr lang="en-US" altLang="ja-JP" sz="1800" dirty="0"/>
              <a:t>assign IPv6 address to all interfaces where IPv4 address is assigned</a:t>
            </a:r>
          </a:p>
          <a:p>
            <a:pPr lvl="1"/>
            <a:r>
              <a:rPr lang="en-US" altLang="ja-JP" sz="1800" dirty="0"/>
              <a:t>launch your favorite IPv6 routing protocols</a:t>
            </a:r>
          </a:p>
          <a:p>
            <a:pPr lvl="2"/>
            <a:r>
              <a:rPr lang="en-US" altLang="ja-JP" sz="1600" dirty="0"/>
              <a:t>BGP4+</a:t>
            </a:r>
          </a:p>
          <a:p>
            <a:pPr lvl="2"/>
            <a:r>
              <a:rPr lang="en-US" altLang="ja-JP" sz="1600" dirty="0"/>
              <a:t>IS-IS / OSPFv3</a:t>
            </a:r>
          </a:p>
          <a:p>
            <a:pPr lvl="2"/>
            <a:r>
              <a:rPr lang="en-US" altLang="ja-JP" sz="1600" dirty="0"/>
              <a:t>even </a:t>
            </a:r>
            <a:r>
              <a:rPr lang="en-US" altLang="ja-JP" sz="1600" dirty="0" err="1"/>
              <a:t>RIPng</a:t>
            </a:r>
            <a:r>
              <a:rPr lang="en-US" altLang="ja-JP" sz="1600" dirty="0"/>
              <a:t>, static</a:t>
            </a:r>
          </a:p>
          <a:p>
            <a:r>
              <a:rPr lang="en-US" altLang="ja-JP" sz="2000" dirty="0"/>
              <a:t>Principle </a:t>
            </a:r>
            <a:r>
              <a:rPr lang="en-US" altLang="ja-JP" sz="1800" dirty="0" smtClean="0"/>
              <a:t>“</a:t>
            </a:r>
            <a:r>
              <a:rPr lang="en-US" altLang="ja-JP" sz="1800" dirty="0"/>
              <a:t>Keep It Simple”</a:t>
            </a:r>
          </a:p>
          <a:p>
            <a:pPr lvl="2"/>
            <a:endParaRPr lang="en-US" altLang="ja-JP" sz="1600" dirty="0" smtClean="0"/>
          </a:p>
          <a:p>
            <a:pPr lvl="2"/>
            <a:r>
              <a:rPr lang="en-US" altLang="ja-JP" sz="1600" dirty="0" smtClean="0"/>
              <a:t>make </a:t>
            </a:r>
            <a:r>
              <a:rPr lang="en-US" altLang="ja-JP" sz="1600" dirty="0"/>
              <a:t>all routers/services dual </a:t>
            </a:r>
            <a:r>
              <a:rPr lang="en-US" altLang="ja-JP" sz="1600" dirty="0" smtClean="0"/>
              <a:t>stack </a:t>
            </a:r>
            <a:r>
              <a:rPr lang="en-US" altLang="ja-JP" sz="1400" dirty="0" smtClean="0"/>
              <a:t>there </a:t>
            </a:r>
            <a:r>
              <a:rPr lang="en-US" altLang="ja-JP" sz="1400" dirty="0"/>
              <a:t>should be gradual steps, but try to make it short</a:t>
            </a:r>
          </a:p>
          <a:p>
            <a:pPr lvl="2"/>
            <a:r>
              <a:rPr lang="en-US" altLang="ja-JP" sz="1600" dirty="0"/>
              <a:t>make IPv6 design the same as IPv4 </a:t>
            </a:r>
            <a:r>
              <a:rPr lang="en-US" altLang="ja-JP" sz="1600" dirty="0" smtClean="0"/>
              <a:t>design </a:t>
            </a:r>
            <a:r>
              <a:rPr lang="en-US" altLang="ja-JP" sz="1400" dirty="0" smtClean="0"/>
              <a:t>follow </a:t>
            </a:r>
            <a:r>
              <a:rPr lang="en-US" altLang="ja-JP" sz="1400" dirty="0"/>
              <a:t>the same physical design as IPv4</a:t>
            </a:r>
          </a:p>
          <a:p>
            <a:pPr lvl="4"/>
            <a:r>
              <a:rPr lang="en-US" altLang="ja-JP" sz="1400" dirty="0"/>
              <a:t>better not use logical overlay (ex. tunnel, VLAN, MPLS)</a:t>
            </a:r>
          </a:p>
          <a:p>
            <a:pPr lvl="1"/>
            <a:endParaRPr lang="en-US" altLang="ja-JP" sz="1800" dirty="0" smtClean="0"/>
          </a:p>
          <a:p>
            <a:pPr lvl="1"/>
            <a:r>
              <a:rPr lang="en-US" altLang="ja-JP" sz="1800" dirty="0" smtClean="0"/>
              <a:t>this </a:t>
            </a:r>
            <a:r>
              <a:rPr lang="en-US" altLang="ja-JP" sz="1800" dirty="0"/>
              <a:t>will reduce training/operational costs</a:t>
            </a:r>
          </a:p>
        </p:txBody>
      </p:sp>
    </p:spTree>
    <p:extLst>
      <p:ext uri="{BB962C8B-B14F-4D97-AF65-F5344CB8AC3E}">
        <p14:creationId xmlns:p14="http://schemas.microsoft.com/office/powerpoint/2010/main" val="326531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5D830C9-C2B3-4E42-8B74-13EB52269120}" type="slidenum">
              <a:rPr lang="en-US" altLang="ja-JP"/>
              <a:pPr/>
              <a:t>26</a:t>
            </a:fld>
            <a:endParaRPr lang="en-US" altLang="ja-JP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16113"/>
            <a:ext cx="8507413" cy="4851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sz="2000" dirty="0"/>
              <a:t>Transition Strategy</a:t>
            </a:r>
          </a:p>
          <a:p>
            <a:pPr lvl="1">
              <a:lnSpc>
                <a:spcPct val="80000"/>
              </a:lnSpc>
            </a:pPr>
            <a:r>
              <a:rPr lang="en-US" altLang="ja-JP" sz="1800" dirty="0">
                <a:solidFill>
                  <a:schemeClr val="folHlink"/>
                </a:solidFill>
              </a:rPr>
              <a:t>Physically different IPv6 network</a:t>
            </a:r>
          </a:p>
          <a:p>
            <a:pPr lvl="1">
              <a:lnSpc>
                <a:spcPct val="80000"/>
              </a:lnSpc>
            </a:pPr>
            <a:r>
              <a:rPr lang="en-US" altLang="ja-JP" sz="1800" dirty="0">
                <a:solidFill>
                  <a:schemeClr val="folHlink"/>
                </a:solidFill>
              </a:rPr>
              <a:t>Tunnel (IP tunnel, MPLS)</a:t>
            </a:r>
          </a:p>
          <a:p>
            <a:pPr lvl="1">
              <a:lnSpc>
                <a:spcPct val="80000"/>
              </a:lnSpc>
            </a:pPr>
            <a:r>
              <a:rPr lang="en-US" altLang="ja-JP" sz="1800" dirty="0">
                <a:solidFill>
                  <a:schemeClr val="folHlink"/>
                </a:solidFill>
              </a:rPr>
              <a:t>various translation mechanisms (ISATAP, 6to4, </a:t>
            </a:r>
            <a:r>
              <a:rPr lang="en-US" altLang="ja-JP" sz="1800" dirty="0" err="1">
                <a:solidFill>
                  <a:schemeClr val="folHlink"/>
                </a:solidFill>
              </a:rPr>
              <a:t>Teredo</a:t>
            </a:r>
            <a:r>
              <a:rPr lang="en-US" altLang="ja-JP" sz="1800" dirty="0">
                <a:solidFill>
                  <a:schemeClr val="folHlink"/>
                </a:solidFill>
              </a:rPr>
              <a:t> …)</a:t>
            </a:r>
          </a:p>
          <a:p>
            <a:pPr lvl="1">
              <a:lnSpc>
                <a:spcPct val="80000"/>
              </a:lnSpc>
            </a:pPr>
            <a:r>
              <a:rPr lang="en-US" altLang="ja-JP" sz="1800" dirty="0"/>
              <a:t>Dual Stack</a:t>
            </a:r>
          </a:p>
          <a:p>
            <a:pPr>
              <a:lnSpc>
                <a:spcPct val="80000"/>
              </a:lnSpc>
            </a:pPr>
            <a:r>
              <a:rPr lang="en-US" altLang="ja-JP" sz="2000" dirty="0"/>
              <a:t>Migration Plan</a:t>
            </a:r>
          </a:p>
          <a:p>
            <a:pPr lvl="1">
              <a:lnSpc>
                <a:spcPct val="80000"/>
              </a:lnSpc>
            </a:pPr>
            <a:r>
              <a:rPr lang="en-US" altLang="ja-JP" sz="1800" dirty="0"/>
              <a:t>Addressing Design</a:t>
            </a:r>
          </a:p>
          <a:p>
            <a:pPr lvl="1">
              <a:lnSpc>
                <a:spcPct val="80000"/>
              </a:lnSpc>
            </a:pPr>
            <a:r>
              <a:rPr lang="en-US" altLang="ja-JP" sz="1800" dirty="0"/>
              <a:t>Routing Design</a:t>
            </a:r>
          </a:p>
          <a:p>
            <a:pPr lvl="1">
              <a:lnSpc>
                <a:spcPct val="80000"/>
              </a:lnSpc>
            </a:pPr>
            <a:r>
              <a:rPr lang="en-US" altLang="ja-JP" sz="1800" dirty="0"/>
              <a:t>Operation Design</a:t>
            </a:r>
          </a:p>
          <a:p>
            <a:pPr>
              <a:lnSpc>
                <a:spcPct val="80000"/>
              </a:lnSpc>
            </a:pPr>
            <a:r>
              <a:rPr lang="en-US" altLang="ja-JP" sz="2000" dirty="0"/>
              <a:t>Preparation</a:t>
            </a:r>
          </a:p>
          <a:p>
            <a:pPr lvl="1">
              <a:lnSpc>
                <a:spcPct val="80000"/>
              </a:lnSpc>
            </a:pPr>
            <a:r>
              <a:rPr lang="en-US" altLang="ja-JP" sz="1800" dirty="0"/>
              <a:t>Operator training</a:t>
            </a:r>
          </a:p>
          <a:p>
            <a:pPr lvl="2">
              <a:lnSpc>
                <a:spcPct val="80000"/>
              </a:lnSpc>
            </a:pPr>
            <a:r>
              <a:rPr lang="en-US" altLang="ja-JP" sz="1600" dirty="0"/>
              <a:t>though, it’s just a textual representation difference</a:t>
            </a:r>
          </a:p>
          <a:p>
            <a:pPr lvl="1">
              <a:lnSpc>
                <a:spcPct val="80000"/>
              </a:lnSpc>
            </a:pPr>
            <a:r>
              <a:rPr lang="en-US" altLang="ja-JP" sz="1800" dirty="0"/>
              <a:t>DNS</a:t>
            </a:r>
          </a:p>
          <a:p>
            <a:pPr lvl="2">
              <a:lnSpc>
                <a:spcPct val="80000"/>
              </a:lnSpc>
            </a:pPr>
            <a:r>
              <a:rPr lang="en-US" altLang="ja-JP" sz="1600" dirty="0"/>
              <a:t>IPv6 (AAAA, PTR) record registration</a:t>
            </a:r>
          </a:p>
          <a:p>
            <a:pPr lvl="1">
              <a:lnSpc>
                <a:spcPct val="80000"/>
              </a:lnSpc>
            </a:pPr>
            <a:endParaRPr lang="en-US" altLang="ja-JP" sz="1800" dirty="0" smtClean="0"/>
          </a:p>
          <a:p>
            <a:pPr lvl="1">
              <a:lnSpc>
                <a:spcPct val="80000"/>
              </a:lnSpc>
            </a:pPr>
            <a:r>
              <a:rPr lang="en-US" altLang="ja-JP" sz="1800" dirty="0" smtClean="0"/>
              <a:t>Operation </a:t>
            </a:r>
            <a:r>
              <a:rPr lang="en-US" altLang="ja-JP" sz="1800" dirty="0"/>
              <a:t>tools</a:t>
            </a:r>
          </a:p>
          <a:p>
            <a:pPr lvl="2">
              <a:lnSpc>
                <a:spcPct val="80000"/>
              </a:lnSpc>
            </a:pPr>
            <a:r>
              <a:rPr lang="en-US" altLang="ja-JP" sz="1600" dirty="0"/>
              <a:t>ping, </a:t>
            </a:r>
            <a:r>
              <a:rPr lang="en-US" altLang="ja-JP" sz="1600" dirty="0" err="1"/>
              <a:t>traceroute</a:t>
            </a:r>
            <a:r>
              <a:rPr lang="en-US" altLang="ja-JP" sz="1600" dirty="0"/>
              <a:t>, internal tools upgrade (to support IPv6)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title"/>
          </p:nvPr>
        </p:nvSpPr>
        <p:spPr>
          <a:xfrm>
            <a:off x="1187450" y="609600"/>
            <a:ext cx="7777163" cy="1143000"/>
          </a:xfrm>
          <a:noFill/>
          <a:ln/>
        </p:spPr>
        <p:txBody>
          <a:bodyPr/>
          <a:lstStyle/>
          <a:p>
            <a:r>
              <a:rPr lang="en-US" altLang="ja-JP" sz="2800"/>
              <a:t>Transition/Migration (3) – Practice</a:t>
            </a:r>
          </a:p>
        </p:txBody>
      </p:sp>
      <p:sp>
        <p:nvSpPr>
          <p:cNvPr id="76808" name="AutoShape 8"/>
          <p:cNvSpPr>
            <a:spLocks noChangeArrowheads="1"/>
          </p:cNvSpPr>
          <p:nvPr/>
        </p:nvSpPr>
        <p:spPr bwMode="auto">
          <a:xfrm>
            <a:off x="5148263" y="3284538"/>
            <a:ext cx="1728787" cy="1008062"/>
          </a:xfrm>
          <a:prstGeom prst="wedgeRoundRectCallout">
            <a:avLst>
              <a:gd name="adj1" fmla="val -28421"/>
              <a:gd name="adj2" fmla="val -72991"/>
              <a:gd name="adj3" fmla="val 16667"/>
            </a:avLst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en-US" altLang="ja-JP" sz="1200"/>
              <a:t>it’s hard to make IPv6 only node even using transition technologies</a:t>
            </a:r>
          </a:p>
        </p:txBody>
      </p:sp>
      <p:sp>
        <p:nvSpPr>
          <p:cNvPr id="76809" name="AutoShape 9"/>
          <p:cNvSpPr>
            <a:spLocks noChangeArrowheads="1"/>
          </p:cNvSpPr>
          <p:nvPr/>
        </p:nvSpPr>
        <p:spPr bwMode="auto">
          <a:xfrm>
            <a:off x="3851275" y="1844675"/>
            <a:ext cx="720725" cy="360363"/>
          </a:xfrm>
          <a:prstGeom prst="wedgeRoundRectCallout">
            <a:avLst>
              <a:gd name="adj1" fmla="val -31940"/>
              <a:gd name="adj2" fmla="val 86125"/>
              <a:gd name="adj3" fmla="val 16667"/>
            </a:avLst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altLang="ja-JP" sz="1200"/>
              <a:t>cost</a:t>
            </a:r>
          </a:p>
        </p:txBody>
      </p:sp>
      <p:sp>
        <p:nvSpPr>
          <p:cNvPr id="76810" name="AutoShape 10"/>
          <p:cNvSpPr>
            <a:spLocks noChangeArrowheads="1"/>
          </p:cNvSpPr>
          <p:nvPr/>
        </p:nvSpPr>
        <p:spPr bwMode="auto">
          <a:xfrm>
            <a:off x="179388" y="2636838"/>
            <a:ext cx="722312" cy="504825"/>
          </a:xfrm>
          <a:prstGeom prst="wedgeRoundRectCallout">
            <a:avLst>
              <a:gd name="adj1" fmla="val 109343"/>
              <a:gd name="adj2" fmla="val -31444"/>
              <a:gd name="adj3" fmla="val 16667"/>
            </a:avLst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altLang="ja-JP" sz="1200"/>
              <a:t>logical overlay</a:t>
            </a:r>
          </a:p>
        </p:txBody>
      </p:sp>
      <p:pic>
        <p:nvPicPr>
          <p:cNvPr id="76811" name="Picture 11" descr="MCBD06697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4292600"/>
            <a:ext cx="1254125" cy="137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283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5FFF2E54-EE87-4DF7-9678-CC3F4DAFC776}" type="slidenum">
              <a:rPr lang="en-US" altLang="ja-JP"/>
              <a:pPr/>
              <a:t>27</a:t>
            </a:fld>
            <a:endParaRPr lang="en-US" altLang="ja-JP"/>
          </a:p>
        </p:txBody>
      </p:sp>
      <p:sp>
        <p:nvSpPr>
          <p:cNvPr id="79874" name="Cloud"/>
          <p:cNvSpPr>
            <a:spLocks noChangeAspect="1" noEditPoints="1" noChangeArrowheads="1"/>
          </p:cNvSpPr>
          <p:nvPr/>
        </p:nvSpPr>
        <p:spPr bwMode="auto">
          <a:xfrm>
            <a:off x="1836738" y="2205038"/>
            <a:ext cx="5040312" cy="33782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Transition (1)</a:t>
            </a:r>
          </a:p>
        </p:txBody>
      </p:sp>
      <p:cxnSp>
        <p:nvCxnSpPr>
          <p:cNvPr id="79880" name="AutoShape 8"/>
          <p:cNvCxnSpPr>
            <a:cxnSpLocks noChangeShapeType="1"/>
            <a:stCxn id="79876" idx="2"/>
            <a:endCxn id="79879" idx="3"/>
          </p:cNvCxnSpPr>
          <p:nvPr/>
        </p:nvCxnSpPr>
        <p:spPr bwMode="auto">
          <a:xfrm flipH="1">
            <a:off x="3681413" y="3606800"/>
            <a:ext cx="647700" cy="1825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1" name="AutoShape 9"/>
          <p:cNvCxnSpPr>
            <a:cxnSpLocks noChangeShapeType="1"/>
            <a:stCxn id="79876" idx="2"/>
            <a:endCxn id="79878" idx="1"/>
          </p:cNvCxnSpPr>
          <p:nvPr/>
        </p:nvCxnSpPr>
        <p:spPr bwMode="auto">
          <a:xfrm>
            <a:off x="4329113" y="3606800"/>
            <a:ext cx="458787" cy="1825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2" name="AutoShape 10"/>
          <p:cNvCxnSpPr>
            <a:cxnSpLocks noChangeShapeType="1"/>
            <a:stCxn id="79879" idx="3"/>
            <a:endCxn id="79877" idx="0"/>
          </p:cNvCxnSpPr>
          <p:nvPr/>
        </p:nvCxnSpPr>
        <p:spPr bwMode="auto">
          <a:xfrm>
            <a:off x="3681413" y="3789363"/>
            <a:ext cx="552450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3" name="AutoShape 11"/>
          <p:cNvCxnSpPr>
            <a:cxnSpLocks noChangeShapeType="1"/>
            <a:stCxn id="79878" idx="1"/>
            <a:endCxn id="79877" idx="0"/>
          </p:cNvCxnSpPr>
          <p:nvPr/>
        </p:nvCxnSpPr>
        <p:spPr bwMode="auto">
          <a:xfrm flipH="1">
            <a:off x="4233863" y="3789363"/>
            <a:ext cx="554037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4" name="AutoShape 12"/>
          <p:cNvCxnSpPr>
            <a:cxnSpLocks noChangeShapeType="1"/>
            <a:stCxn id="79876" idx="2"/>
            <a:endCxn id="79877" idx="0"/>
          </p:cNvCxnSpPr>
          <p:nvPr/>
        </p:nvCxnSpPr>
        <p:spPr bwMode="auto">
          <a:xfrm flipH="1">
            <a:off x="4233863" y="3606800"/>
            <a:ext cx="95250" cy="685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5" name="AutoShape 13"/>
          <p:cNvCxnSpPr>
            <a:cxnSpLocks noChangeShapeType="1"/>
            <a:stCxn id="79879" idx="3"/>
            <a:endCxn id="79878" idx="1"/>
          </p:cNvCxnSpPr>
          <p:nvPr/>
        </p:nvCxnSpPr>
        <p:spPr bwMode="auto">
          <a:xfrm>
            <a:off x="3681413" y="3789363"/>
            <a:ext cx="1106487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6" name="AutoShape 14"/>
          <p:cNvCxnSpPr>
            <a:cxnSpLocks noChangeShapeType="1"/>
            <a:stCxn id="79878" idx="2"/>
            <a:endCxn id="79893" idx="1"/>
          </p:cNvCxnSpPr>
          <p:nvPr/>
        </p:nvCxnSpPr>
        <p:spPr bwMode="auto">
          <a:xfrm>
            <a:off x="5170488" y="4005263"/>
            <a:ext cx="554037" cy="757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7" name="AutoShape 15"/>
          <p:cNvCxnSpPr>
            <a:cxnSpLocks noChangeShapeType="1"/>
            <a:stCxn id="79877" idx="3"/>
            <a:endCxn id="79893" idx="1"/>
          </p:cNvCxnSpPr>
          <p:nvPr/>
        </p:nvCxnSpPr>
        <p:spPr bwMode="auto">
          <a:xfrm>
            <a:off x="4616450" y="4508500"/>
            <a:ext cx="1108075" cy="254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8" name="AutoShape 16"/>
          <p:cNvCxnSpPr>
            <a:cxnSpLocks noChangeShapeType="1"/>
            <a:stCxn id="79876" idx="1"/>
            <a:endCxn id="79895" idx="3"/>
          </p:cNvCxnSpPr>
          <p:nvPr/>
        </p:nvCxnSpPr>
        <p:spPr bwMode="auto">
          <a:xfrm flipH="1" flipV="1">
            <a:off x="2673350" y="2962275"/>
            <a:ext cx="1285875" cy="4413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7"/>
          <p:cNvCxnSpPr>
            <a:cxnSpLocks noChangeShapeType="1"/>
            <a:stCxn id="79879" idx="0"/>
            <a:endCxn id="79895" idx="3"/>
          </p:cNvCxnSpPr>
          <p:nvPr/>
        </p:nvCxnSpPr>
        <p:spPr bwMode="auto">
          <a:xfrm flipH="1" flipV="1">
            <a:off x="2673350" y="2962275"/>
            <a:ext cx="625475" cy="6111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9890" name="Picture 1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6355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9891" name="AutoShape 19"/>
          <p:cNvCxnSpPr>
            <a:cxnSpLocks noChangeShapeType="1"/>
            <a:stCxn id="79890" idx="3"/>
            <a:endCxn id="79897" idx="0"/>
          </p:cNvCxnSpPr>
          <p:nvPr/>
        </p:nvCxnSpPr>
        <p:spPr bwMode="auto">
          <a:xfrm>
            <a:off x="6489700" y="4860925"/>
            <a:ext cx="750888" cy="225425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92" name="AutoShape 20"/>
          <p:cNvCxnSpPr>
            <a:cxnSpLocks noChangeShapeType="1"/>
            <a:stCxn id="79896" idx="1"/>
            <a:endCxn id="79894" idx="1"/>
          </p:cNvCxnSpPr>
          <p:nvPr/>
        </p:nvCxnSpPr>
        <p:spPr bwMode="auto">
          <a:xfrm>
            <a:off x="1081088" y="2779713"/>
            <a:ext cx="827087" cy="280987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9893" name="Picture 2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81525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894" name="Picture 2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8352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895" name="Picture 2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7813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896" name="Cloud"/>
          <p:cNvSpPr>
            <a:spLocks noChangeAspect="1" noEditPoints="1" noChangeArrowheads="1"/>
          </p:cNvSpPr>
          <p:nvPr/>
        </p:nvSpPr>
        <p:spPr bwMode="auto">
          <a:xfrm>
            <a:off x="323850" y="191611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IPv6 Internet</a:t>
            </a:r>
          </a:p>
        </p:txBody>
      </p:sp>
      <p:sp>
        <p:nvSpPr>
          <p:cNvPr id="79897" name="Cloud"/>
          <p:cNvSpPr>
            <a:spLocks noChangeAspect="1" noEditPoints="1" noChangeArrowheads="1"/>
          </p:cNvSpPr>
          <p:nvPr/>
        </p:nvSpPr>
        <p:spPr bwMode="auto">
          <a:xfrm>
            <a:off x="7235825" y="465296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IPv6 Internet</a:t>
            </a:r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751263" y="2420938"/>
            <a:ext cx="1841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800" b="1"/>
              <a:t>IPv4 only core</a:t>
            </a:r>
          </a:p>
        </p:txBody>
      </p:sp>
      <p:pic>
        <p:nvPicPr>
          <p:cNvPr id="79899" name="Picture 2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6435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00" name="Picture 2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1982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01" name="Picture 2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9902" name="AutoShape 30"/>
          <p:cNvCxnSpPr>
            <a:cxnSpLocks noChangeShapeType="1"/>
          </p:cNvCxnSpPr>
          <p:nvPr/>
        </p:nvCxnSpPr>
        <p:spPr bwMode="auto">
          <a:xfrm>
            <a:off x="4427538" y="6273800"/>
            <a:ext cx="863600" cy="0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1058863" y="5729288"/>
            <a:ext cx="1628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 only router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1042988" y="6256338"/>
            <a:ext cx="2638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IPv4/IPv6 dual stack router</a:t>
            </a:r>
          </a:p>
        </p:txBody>
      </p:sp>
      <p:cxnSp>
        <p:nvCxnSpPr>
          <p:cNvPr id="79905" name="AutoShape 33"/>
          <p:cNvCxnSpPr>
            <a:cxnSpLocks noChangeShapeType="1"/>
          </p:cNvCxnSpPr>
          <p:nvPr/>
        </p:nvCxnSpPr>
        <p:spPr bwMode="auto">
          <a:xfrm>
            <a:off x="4427538" y="5949950"/>
            <a:ext cx="8636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06" name="AutoShape 34"/>
          <p:cNvCxnSpPr>
            <a:cxnSpLocks noChangeShapeType="1"/>
          </p:cNvCxnSpPr>
          <p:nvPr/>
        </p:nvCxnSpPr>
        <p:spPr bwMode="auto">
          <a:xfrm>
            <a:off x="4427538" y="6597650"/>
            <a:ext cx="863600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7" name="Text Box 35"/>
          <p:cNvSpPr txBox="1">
            <a:spLocks noChangeArrowheads="1"/>
          </p:cNvSpPr>
          <p:nvPr/>
        </p:nvSpPr>
        <p:spPr bwMode="auto">
          <a:xfrm>
            <a:off x="5364163" y="575310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 only link</a:t>
            </a:r>
          </a:p>
        </p:txBody>
      </p:sp>
      <p:sp>
        <p:nvSpPr>
          <p:cNvPr id="79908" name="Text Box 36"/>
          <p:cNvSpPr txBox="1">
            <a:spLocks noChangeArrowheads="1"/>
          </p:cNvSpPr>
          <p:nvPr/>
        </p:nvSpPr>
        <p:spPr bwMode="auto">
          <a:xfrm>
            <a:off x="5364163" y="607695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IPv6 only link</a:t>
            </a:r>
          </a:p>
        </p:txBody>
      </p:sp>
      <p:sp>
        <p:nvSpPr>
          <p:cNvPr id="79909" name="Text Box 37"/>
          <p:cNvSpPr txBox="1">
            <a:spLocks noChangeArrowheads="1"/>
          </p:cNvSpPr>
          <p:nvPr/>
        </p:nvSpPr>
        <p:spPr bwMode="auto">
          <a:xfrm>
            <a:off x="5364163" y="6400800"/>
            <a:ext cx="1435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IPv4/IPv6 link</a:t>
            </a:r>
          </a:p>
        </p:txBody>
      </p:sp>
      <p:pic>
        <p:nvPicPr>
          <p:cNvPr id="79910" name="Picture 3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8" y="34290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9911" name="AutoShape 39"/>
          <p:cNvCxnSpPr>
            <a:cxnSpLocks noChangeShapeType="1"/>
            <a:stCxn id="79878" idx="3"/>
            <a:endCxn id="79931" idx="1"/>
          </p:cNvCxnSpPr>
          <p:nvPr/>
        </p:nvCxnSpPr>
        <p:spPr bwMode="auto">
          <a:xfrm>
            <a:off x="5553075" y="3789363"/>
            <a:ext cx="630238" cy="809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2" name="AutoShape 40"/>
          <p:cNvCxnSpPr>
            <a:cxnSpLocks noChangeShapeType="1"/>
            <a:stCxn id="79913" idx="3"/>
            <a:endCxn id="79894" idx="1"/>
          </p:cNvCxnSpPr>
          <p:nvPr/>
        </p:nvCxnSpPr>
        <p:spPr bwMode="auto">
          <a:xfrm flipV="1">
            <a:off x="865188" y="3060700"/>
            <a:ext cx="1042987" cy="417513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3" name="Cloud"/>
          <p:cNvSpPr>
            <a:spLocks noChangeAspect="1" noEditPoints="1" noChangeArrowheads="1"/>
          </p:cNvSpPr>
          <p:nvPr/>
        </p:nvSpPr>
        <p:spPr bwMode="auto">
          <a:xfrm>
            <a:off x="107950" y="3429000"/>
            <a:ext cx="1512888" cy="8651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IPv6 Customer</a:t>
            </a:r>
          </a:p>
        </p:txBody>
      </p:sp>
      <p:cxnSp>
        <p:nvCxnSpPr>
          <p:cNvPr id="79914" name="AutoShape 42"/>
          <p:cNvCxnSpPr>
            <a:cxnSpLocks noChangeShapeType="1"/>
            <a:stCxn id="79915" idx="0"/>
            <a:endCxn id="79937" idx="3"/>
          </p:cNvCxnSpPr>
          <p:nvPr/>
        </p:nvCxnSpPr>
        <p:spPr bwMode="auto">
          <a:xfrm flipH="1">
            <a:off x="7235825" y="2792413"/>
            <a:ext cx="293688" cy="8620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5" name="Cloud"/>
          <p:cNvSpPr>
            <a:spLocks noChangeAspect="1" noEditPoints="1" noChangeArrowheads="1"/>
          </p:cNvSpPr>
          <p:nvPr/>
        </p:nvSpPr>
        <p:spPr bwMode="auto">
          <a:xfrm>
            <a:off x="7524750" y="2420938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IPv4 Customer</a:t>
            </a:r>
          </a:p>
        </p:txBody>
      </p:sp>
      <p:sp>
        <p:nvSpPr>
          <p:cNvPr id="79916" name="Freeform 44"/>
          <p:cNvSpPr>
            <a:spLocks/>
          </p:cNvSpPr>
          <p:nvPr/>
        </p:nvSpPr>
        <p:spPr bwMode="auto">
          <a:xfrm>
            <a:off x="2657475" y="2997200"/>
            <a:ext cx="3067050" cy="2230438"/>
          </a:xfrm>
          <a:custGeom>
            <a:avLst/>
            <a:gdLst>
              <a:gd name="T0" fmla="*/ 27 w 1932"/>
              <a:gd name="T1" fmla="*/ 0 h 1405"/>
              <a:gd name="T2" fmla="*/ 318 w 1932"/>
              <a:gd name="T3" fmla="*/ 1220 h 1405"/>
              <a:gd name="T4" fmla="*/ 1932 w 1932"/>
              <a:gd name="T5" fmla="*/ 1112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32" h="1405">
                <a:moveTo>
                  <a:pt x="27" y="0"/>
                </a:moveTo>
                <a:cubicBezTo>
                  <a:pt x="76" y="203"/>
                  <a:pt x="0" y="1035"/>
                  <a:pt x="318" y="1220"/>
                </a:cubicBezTo>
                <a:cubicBezTo>
                  <a:pt x="636" y="1405"/>
                  <a:pt x="1596" y="1134"/>
                  <a:pt x="1932" y="111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2095500" y="4279900"/>
            <a:ext cx="1349375" cy="51752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400" b="1"/>
              <a:t>IPv6 over IPv4 tunnel</a:t>
            </a:r>
          </a:p>
        </p:txBody>
      </p:sp>
      <p:sp>
        <p:nvSpPr>
          <p:cNvPr id="79918" name="Text Box 46"/>
          <p:cNvSpPr txBox="1">
            <a:spLocks noChangeArrowheads="1"/>
          </p:cNvSpPr>
          <p:nvPr/>
        </p:nvSpPr>
        <p:spPr bwMode="auto">
          <a:xfrm>
            <a:off x="3995738" y="2852738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core</a:t>
            </a:r>
          </a:p>
        </p:txBody>
      </p:sp>
      <p:sp>
        <p:nvSpPr>
          <p:cNvPr id="79922" name="Text Box 50"/>
          <p:cNvSpPr txBox="1">
            <a:spLocks noChangeArrowheads="1"/>
          </p:cNvSpPr>
          <p:nvPr/>
        </p:nvSpPr>
        <p:spPr bwMode="auto">
          <a:xfrm>
            <a:off x="6211888" y="3114675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sp>
        <p:nvSpPr>
          <p:cNvPr id="79924" name="Text Box 52"/>
          <p:cNvSpPr txBox="1">
            <a:spLocks noChangeArrowheads="1"/>
          </p:cNvSpPr>
          <p:nvPr/>
        </p:nvSpPr>
        <p:spPr bwMode="auto">
          <a:xfrm>
            <a:off x="2051050" y="3198813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sp>
        <p:nvSpPr>
          <p:cNvPr id="79925" name="Text Box 53"/>
          <p:cNvSpPr txBox="1">
            <a:spLocks noChangeArrowheads="1"/>
          </p:cNvSpPr>
          <p:nvPr/>
        </p:nvSpPr>
        <p:spPr bwMode="auto">
          <a:xfrm>
            <a:off x="5940425" y="5084763"/>
            <a:ext cx="1558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200"/>
              <a:t>for IPv6</a:t>
            </a:r>
          </a:p>
          <a:p>
            <a:pPr algn="l"/>
            <a:r>
              <a:rPr lang="en-US" altLang="ja-JP" sz="1200"/>
              <a:t>customers only</a:t>
            </a:r>
          </a:p>
        </p:txBody>
      </p:sp>
      <p:pic>
        <p:nvPicPr>
          <p:cNvPr id="79876" name="Picture 4"/>
          <p:cNvPicPr>
            <a:picLocks noGrp="1" noChangeArrowheads="1"/>
          </p:cNvPicPr>
          <p:nvPr>
            <p:ph type="body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9225" y="3200400"/>
            <a:ext cx="738188" cy="406400"/>
          </a:xfrm>
          <a:prstGeom prst="rect">
            <a:avLst/>
          </a:prstGeom>
          <a:noFill/>
          <a:ln/>
        </p:spPr>
      </p:pic>
      <p:pic>
        <p:nvPicPr>
          <p:cNvPr id="7987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292600"/>
            <a:ext cx="7651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878" name="Picture 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573463"/>
            <a:ext cx="7651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879" name="Picture 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573463"/>
            <a:ext cx="7651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37" name="Picture 6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650" y="34290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31" name="Picture 5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313" y="36449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34" name="Picture 6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938" name="Cloud"/>
          <p:cNvSpPr>
            <a:spLocks noChangeAspect="1" noEditPoints="1" noChangeArrowheads="1"/>
          </p:cNvSpPr>
          <p:nvPr/>
        </p:nvSpPr>
        <p:spPr bwMode="auto">
          <a:xfrm>
            <a:off x="7524750" y="2925763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IPv4 Customer</a:t>
            </a:r>
          </a:p>
        </p:txBody>
      </p:sp>
      <p:sp>
        <p:nvSpPr>
          <p:cNvPr id="79939" name="Cloud"/>
          <p:cNvSpPr>
            <a:spLocks noChangeAspect="1" noEditPoints="1" noChangeArrowheads="1"/>
          </p:cNvSpPr>
          <p:nvPr/>
        </p:nvSpPr>
        <p:spPr bwMode="auto">
          <a:xfrm>
            <a:off x="7596188" y="3429000"/>
            <a:ext cx="1439862" cy="7413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IPv4 Customer</a:t>
            </a:r>
          </a:p>
        </p:txBody>
      </p:sp>
      <p:cxnSp>
        <p:nvCxnSpPr>
          <p:cNvPr id="79940" name="AutoShape 68"/>
          <p:cNvCxnSpPr>
            <a:cxnSpLocks noChangeShapeType="1"/>
            <a:stCxn id="79938" idx="0"/>
            <a:endCxn id="79937" idx="3"/>
          </p:cNvCxnSpPr>
          <p:nvPr/>
        </p:nvCxnSpPr>
        <p:spPr bwMode="auto">
          <a:xfrm flipH="1">
            <a:off x="7235825" y="3297238"/>
            <a:ext cx="293688" cy="3571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41" name="AutoShape 69"/>
          <p:cNvCxnSpPr>
            <a:cxnSpLocks noChangeShapeType="1"/>
            <a:stCxn id="79939" idx="0"/>
            <a:endCxn id="79936" idx="3"/>
          </p:cNvCxnSpPr>
          <p:nvPr/>
        </p:nvCxnSpPr>
        <p:spPr bwMode="auto">
          <a:xfrm flipH="1">
            <a:off x="7235825" y="3800475"/>
            <a:ext cx="365125" cy="2682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9936" name="Picture 6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650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943" name="Text Box 71"/>
          <p:cNvSpPr txBox="1">
            <a:spLocks noChangeArrowheads="1"/>
          </p:cNvSpPr>
          <p:nvPr/>
        </p:nvSpPr>
        <p:spPr bwMode="auto">
          <a:xfrm>
            <a:off x="2022475" y="1905000"/>
            <a:ext cx="17573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400" b="1"/>
              <a:t>only edge router is dual stack</a:t>
            </a:r>
          </a:p>
        </p:txBody>
      </p:sp>
      <p:sp>
        <p:nvSpPr>
          <p:cNvPr id="79944" name="AutoShape 72"/>
          <p:cNvSpPr>
            <a:spLocks noChangeArrowheads="1"/>
          </p:cNvSpPr>
          <p:nvPr/>
        </p:nvSpPr>
        <p:spPr bwMode="auto">
          <a:xfrm>
            <a:off x="1943100" y="1849438"/>
            <a:ext cx="1800225" cy="642937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bg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45" name="Text Box 73"/>
          <p:cNvSpPr txBox="1">
            <a:spLocks noChangeArrowheads="1"/>
          </p:cNvSpPr>
          <p:nvPr/>
        </p:nvSpPr>
        <p:spPr bwMode="auto">
          <a:xfrm>
            <a:off x="6426200" y="333375"/>
            <a:ext cx="2466975" cy="37623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You may skip this step</a:t>
            </a:r>
          </a:p>
        </p:txBody>
      </p:sp>
      <p:sp>
        <p:nvSpPr>
          <p:cNvPr id="79946" name="Oval 74"/>
          <p:cNvSpPr>
            <a:spLocks noChangeArrowheads="1"/>
          </p:cNvSpPr>
          <p:nvPr/>
        </p:nvSpPr>
        <p:spPr bwMode="auto">
          <a:xfrm>
            <a:off x="3851275" y="693738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60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425890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FE18E8F9-D6E3-46A4-BC40-251CF23BC1AE}" type="slidenum">
              <a:rPr lang="en-US" altLang="ja-JP"/>
              <a:pPr/>
              <a:t>28</a:t>
            </a:fld>
            <a:endParaRPr lang="en-US" altLang="ja-JP"/>
          </a:p>
        </p:txBody>
      </p:sp>
      <p:sp>
        <p:nvSpPr>
          <p:cNvPr id="80898" name="Cloud"/>
          <p:cNvSpPr>
            <a:spLocks noChangeAspect="1" noEditPoints="1" noChangeArrowheads="1"/>
          </p:cNvSpPr>
          <p:nvPr/>
        </p:nvSpPr>
        <p:spPr bwMode="auto">
          <a:xfrm>
            <a:off x="1836738" y="2205038"/>
            <a:ext cx="5040312" cy="33782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1">
            <a:gsLst>
              <a:gs pos="0">
                <a:srgbClr val="FFFFCC"/>
              </a:gs>
              <a:gs pos="100000">
                <a:srgbClr val="CCFF99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Transition (2)</a:t>
            </a:r>
          </a:p>
        </p:txBody>
      </p:sp>
      <p:cxnSp>
        <p:nvCxnSpPr>
          <p:cNvPr id="80900" name="AutoShape 4"/>
          <p:cNvCxnSpPr>
            <a:cxnSpLocks noChangeShapeType="1"/>
            <a:stCxn id="80951" idx="2"/>
            <a:endCxn id="80954" idx="3"/>
          </p:cNvCxnSpPr>
          <p:nvPr/>
        </p:nvCxnSpPr>
        <p:spPr bwMode="auto">
          <a:xfrm flipH="1">
            <a:off x="3681413" y="3538538"/>
            <a:ext cx="647700" cy="21590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1" name="AutoShape 5"/>
          <p:cNvCxnSpPr>
            <a:cxnSpLocks noChangeShapeType="1"/>
            <a:stCxn id="80951" idx="2"/>
            <a:endCxn id="80953" idx="1"/>
          </p:cNvCxnSpPr>
          <p:nvPr/>
        </p:nvCxnSpPr>
        <p:spPr bwMode="auto">
          <a:xfrm>
            <a:off x="4329113" y="3538538"/>
            <a:ext cx="458787" cy="21590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2" name="AutoShape 6"/>
          <p:cNvCxnSpPr>
            <a:cxnSpLocks noChangeShapeType="1"/>
            <a:stCxn id="80954" idx="3"/>
            <a:endCxn id="80952" idx="0"/>
          </p:cNvCxnSpPr>
          <p:nvPr/>
        </p:nvCxnSpPr>
        <p:spPr bwMode="auto">
          <a:xfrm>
            <a:off x="3681413" y="3754438"/>
            <a:ext cx="552450" cy="5381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3" name="AutoShape 7"/>
          <p:cNvCxnSpPr>
            <a:cxnSpLocks noChangeShapeType="1"/>
            <a:stCxn id="80953" idx="1"/>
            <a:endCxn id="80952" idx="0"/>
          </p:cNvCxnSpPr>
          <p:nvPr/>
        </p:nvCxnSpPr>
        <p:spPr bwMode="auto">
          <a:xfrm flipH="1">
            <a:off x="4233863" y="3754438"/>
            <a:ext cx="554037" cy="5381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4" name="AutoShape 8"/>
          <p:cNvCxnSpPr>
            <a:cxnSpLocks noChangeShapeType="1"/>
            <a:stCxn id="80951" idx="2"/>
            <a:endCxn id="80952" idx="0"/>
          </p:cNvCxnSpPr>
          <p:nvPr/>
        </p:nvCxnSpPr>
        <p:spPr bwMode="auto">
          <a:xfrm flipH="1">
            <a:off x="4233863" y="3538538"/>
            <a:ext cx="95250" cy="7540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5" name="AutoShape 9"/>
          <p:cNvCxnSpPr>
            <a:cxnSpLocks noChangeShapeType="1"/>
            <a:stCxn id="80954" idx="3"/>
            <a:endCxn id="80953" idx="1"/>
          </p:cNvCxnSpPr>
          <p:nvPr/>
        </p:nvCxnSpPr>
        <p:spPr bwMode="auto">
          <a:xfrm>
            <a:off x="3681413" y="3754438"/>
            <a:ext cx="1106487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6" name="AutoShape 10"/>
          <p:cNvCxnSpPr>
            <a:cxnSpLocks noChangeShapeType="1"/>
            <a:stCxn id="80953" idx="2"/>
            <a:endCxn id="80913" idx="1"/>
          </p:cNvCxnSpPr>
          <p:nvPr/>
        </p:nvCxnSpPr>
        <p:spPr bwMode="auto">
          <a:xfrm>
            <a:off x="5170488" y="3933825"/>
            <a:ext cx="554037" cy="82867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7" name="AutoShape 11"/>
          <p:cNvCxnSpPr>
            <a:cxnSpLocks noChangeShapeType="1"/>
            <a:stCxn id="80952" idx="3"/>
            <a:endCxn id="80913" idx="1"/>
          </p:cNvCxnSpPr>
          <p:nvPr/>
        </p:nvCxnSpPr>
        <p:spPr bwMode="auto">
          <a:xfrm>
            <a:off x="4616450" y="4473575"/>
            <a:ext cx="1108075" cy="28892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8" name="AutoShape 12"/>
          <p:cNvCxnSpPr>
            <a:cxnSpLocks noChangeShapeType="1"/>
            <a:stCxn id="80951" idx="1"/>
            <a:endCxn id="80915" idx="3"/>
          </p:cNvCxnSpPr>
          <p:nvPr/>
        </p:nvCxnSpPr>
        <p:spPr bwMode="auto">
          <a:xfrm flipH="1" flipV="1">
            <a:off x="2673350" y="2962275"/>
            <a:ext cx="1285875" cy="407988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9" name="AutoShape 13"/>
          <p:cNvCxnSpPr>
            <a:cxnSpLocks noChangeShapeType="1"/>
            <a:stCxn id="80954" idx="0"/>
            <a:endCxn id="80915" idx="3"/>
          </p:cNvCxnSpPr>
          <p:nvPr/>
        </p:nvCxnSpPr>
        <p:spPr bwMode="auto">
          <a:xfrm flipH="1" flipV="1">
            <a:off x="2673350" y="2962275"/>
            <a:ext cx="625475" cy="611188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0910" name="Picture 1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6355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0911" name="AutoShape 15"/>
          <p:cNvCxnSpPr>
            <a:cxnSpLocks noChangeShapeType="1"/>
            <a:stCxn id="80910" idx="3"/>
            <a:endCxn id="80917" idx="0"/>
          </p:cNvCxnSpPr>
          <p:nvPr/>
        </p:nvCxnSpPr>
        <p:spPr bwMode="auto">
          <a:xfrm>
            <a:off x="6489700" y="4860925"/>
            <a:ext cx="750888" cy="225425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12" name="AutoShape 16"/>
          <p:cNvCxnSpPr>
            <a:cxnSpLocks noChangeShapeType="1"/>
            <a:stCxn id="80916" idx="1"/>
            <a:endCxn id="80914" idx="1"/>
          </p:cNvCxnSpPr>
          <p:nvPr/>
        </p:nvCxnSpPr>
        <p:spPr bwMode="auto">
          <a:xfrm>
            <a:off x="1081088" y="2779713"/>
            <a:ext cx="827087" cy="280987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0913" name="Picture 1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81525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14" name="Picture 1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8352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15" name="Picture 1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7813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916" name="Cloud"/>
          <p:cNvSpPr>
            <a:spLocks noChangeAspect="1" noEditPoints="1" noChangeArrowheads="1"/>
          </p:cNvSpPr>
          <p:nvPr/>
        </p:nvSpPr>
        <p:spPr bwMode="auto">
          <a:xfrm>
            <a:off x="323850" y="191611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IPv6 Internet</a:t>
            </a:r>
          </a:p>
        </p:txBody>
      </p:sp>
      <p:sp>
        <p:nvSpPr>
          <p:cNvPr id="80917" name="Cloud"/>
          <p:cNvSpPr>
            <a:spLocks noChangeAspect="1" noEditPoints="1" noChangeArrowheads="1"/>
          </p:cNvSpPr>
          <p:nvPr/>
        </p:nvSpPr>
        <p:spPr bwMode="auto">
          <a:xfrm>
            <a:off x="7235825" y="465296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IPv6 Internet</a:t>
            </a:r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3563938" y="2486025"/>
            <a:ext cx="26431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800" b="1"/>
              <a:t>dual stack in the core</a:t>
            </a:r>
          </a:p>
        </p:txBody>
      </p:sp>
      <p:pic>
        <p:nvPicPr>
          <p:cNvPr id="80919" name="Picture 2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6435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20" name="Picture 2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1982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21" name="Picture 2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0922" name="AutoShape 26"/>
          <p:cNvCxnSpPr>
            <a:cxnSpLocks noChangeShapeType="1"/>
          </p:cNvCxnSpPr>
          <p:nvPr/>
        </p:nvCxnSpPr>
        <p:spPr bwMode="auto">
          <a:xfrm>
            <a:off x="4427538" y="6273800"/>
            <a:ext cx="863600" cy="0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23" name="Text Box 27"/>
          <p:cNvSpPr txBox="1">
            <a:spLocks noChangeArrowheads="1"/>
          </p:cNvSpPr>
          <p:nvPr/>
        </p:nvSpPr>
        <p:spPr bwMode="auto">
          <a:xfrm>
            <a:off x="1058863" y="5729288"/>
            <a:ext cx="1628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 only router</a:t>
            </a:r>
          </a:p>
        </p:txBody>
      </p:sp>
      <p:sp>
        <p:nvSpPr>
          <p:cNvPr id="80924" name="Text Box 28"/>
          <p:cNvSpPr txBox="1">
            <a:spLocks noChangeArrowheads="1"/>
          </p:cNvSpPr>
          <p:nvPr/>
        </p:nvSpPr>
        <p:spPr bwMode="auto">
          <a:xfrm>
            <a:off x="1042988" y="6256338"/>
            <a:ext cx="2638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IPv4/IPv6 dual stack router</a:t>
            </a:r>
          </a:p>
        </p:txBody>
      </p:sp>
      <p:cxnSp>
        <p:nvCxnSpPr>
          <p:cNvPr id="80925" name="AutoShape 29"/>
          <p:cNvCxnSpPr>
            <a:cxnSpLocks noChangeShapeType="1"/>
          </p:cNvCxnSpPr>
          <p:nvPr/>
        </p:nvCxnSpPr>
        <p:spPr bwMode="auto">
          <a:xfrm>
            <a:off x="4427538" y="5949950"/>
            <a:ext cx="8636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26" name="AutoShape 30"/>
          <p:cNvCxnSpPr>
            <a:cxnSpLocks noChangeShapeType="1"/>
          </p:cNvCxnSpPr>
          <p:nvPr/>
        </p:nvCxnSpPr>
        <p:spPr bwMode="auto">
          <a:xfrm>
            <a:off x="4427538" y="6597650"/>
            <a:ext cx="863600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27" name="Text Box 31"/>
          <p:cNvSpPr txBox="1">
            <a:spLocks noChangeArrowheads="1"/>
          </p:cNvSpPr>
          <p:nvPr/>
        </p:nvSpPr>
        <p:spPr bwMode="auto">
          <a:xfrm>
            <a:off x="5364163" y="575310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 only link</a:t>
            </a:r>
          </a:p>
        </p:txBody>
      </p:sp>
      <p:sp>
        <p:nvSpPr>
          <p:cNvPr id="80928" name="Text Box 32"/>
          <p:cNvSpPr txBox="1">
            <a:spLocks noChangeArrowheads="1"/>
          </p:cNvSpPr>
          <p:nvPr/>
        </p:nvSpPr>
        <p:spPr bwMode="auto">
          <a:xfrm>
            <a:off x="5364163" y="607695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IPv6 only link</a:t>
            </a:r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5364163" y="6400800"/>
            <a:ext cx="1435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IPv4/IPv6 link</a:t>
            </a:r>
          </a:p>
        </p:txBody>
      </p:sp>
      <p:pic>
        <p:nvPicPr>
          <p:cNvPr id="80930" name="Picture 3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8" y="34290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0931" name="AutoShape 35"/>
          <p:cNvCxnSpPr>
            <a:cxnSpLocks noChangeShapeType="1"/>
            <a:stCxn id="80953" idx="3"/>
            <a:endCxn id="80956" idx="1"/>
          </p:cNvCxnSpPr>
          <p:nvPr/>
        </p:nvCxnSpPr>
        <p:spPr bwMode="auto">
          <a:xfrm>
            <a:off x="5553075" y="3754438"/>
            <a:ext cx="630238" cy="1158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32" name="AutoShape 36"/>
          <p:cNvCxnSpPr>
            <a:cxnSpLocks noChangeShapeType="1"/>
            <a:stCxn id="80933" idx="3"/>
            <a:endCxn id="80914" idx="1"/>
          </p:cNvCxnSpPr>
          <p:nvPr/>
        </p:nvCxnSpPr>
        <p:spPr bwMode="auto">
          <a:xfrm flipV="1">
            <a:off x="865188" y="3060700"/>
            <a:ext cx="1042987" cy="417513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33" name="Cloud"/>
          <p:cNvSpPr>
            <a:spLocks noChangeAspect="1" noEditPoints="1" noChangeArrowheads="1"/>
          </p:cNvSpPr>
          <p:nvPr/>
        </p:nvSpPr>
        <p:spPr bwMode="auto">
          <a:xfrm>
            <a:off x="107950" y="3429000"/>
            <a:ext cx="1512888" cy="8651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IPv6 Customer</a:t>
            </a:r>
          </a:p>
        </p:txBody>
      </p:sp>
      <p:cxnSp>
        <p:nvCxnSpPr>
          <p:cNvPr id="80934" name="AutoShape 38"/>
          <p:cNvCxnSpPr>
            <a:cxnSpLocks noChangeShapeType="1"/>
            <a:stCxn id="80935" idx="0"/>
            <a:endCxn id="80955" idx="3"/>
          </p:cNvCxnSpPr>
          <p:nvPr/>
        </p:nvCxnSpPr>
        <p:spPr bwMode="auto">
          <a:xfrm flipH="1">
            <a:off x="7235825" y="2792413"/>
            <a:ext cx="293688" cy="8620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35" name="Cloud"/>
          <p:cNvSpPr>
            <a:spLocks noChangeAspect="1" noEditPoints="1" noChangeArrowheads="1"/>
          </p:cNvSpPr>
          <p:nvPr/>
        </p:nvSpPr>
        <p:spPr bwMode="auto">
          <a:xfrm>
            <a:off x="7524750" y="2420938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IPv4 Customer</a:t>
            </a:r>
          </a:p>
        </p:txBody>
      </p:sp>
      <p:sp>
        <p:nvSpPr>
          <p:cNvPr id="80936" name="Freeform 40"/>
          <p:cNvSpPr>
            <a:spLocks/>
          </p:cNvSpPr>
          <p:nvPr/>
        </p:nvSpPr>
        <p:spPr bwMode="auto">
          <a:xfrm>
            <a:off x="2657475" y="2997200"/>
            <a:ext cx="3067050" cy="2230438"/>
          </a:xfrm>
          <a:custGeom>
            <a:avLst/>
            <a:gdLst>
              <a:gd name="T0" fmla="*/ 27 w 1932"/>
              <a:gd name="T1" fmla="*/ 0 h 1405"/>
              <a:gd name="T2" fmla="*/ 318 w 1932"/>
              <a:gd name="T3" fmla="*/ 1220 h 1405"/>
              <a:gd name="T4" fmla="*/ 1932 w 1932"/>
              <a:gd name="T5" fmla="*/ 1112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32" h="1405">
                <a:moveTo>
                  <a:pt x="27" y="0"/>
                </a:moveTo>
                <a:cubicBezTo>
                  <a:pt x="76" y="203"/>
                  <a:pt x="0" y="1035"/>
                  <a:pt x="318" y="1220"/>
                </a:cubicBezTo>
                <a:cubicBezTo>
                  <a:pt x="636" y="1405"/>
                  <a:pt x="1596" y="1134"/>
                  <a:pt x="1932" y="1112"/>
                </a:cubicBezTo>
              </a:path>
            </a:pathLst>
          </a:custGeom>
          <a:noFill/>
          <a:ln w="28575" cap="flat" cmpd="sng">
            <a:solidFill>
              <a:schemeClr val="fol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37" name="Text Box 41"/>
          <p:cNvSpPr txBox="1">
            <a:spLocks noChangeArrowheads="1"/>
          </p:cNvSpPr>
          <p:nvPr/>
        </p:nvSpPr>
        <p:spPr bwMode="auto">
          <a:xfrm>
            <a:off x="1908175" y="4292600"/>
            <a:ext cx="11509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400">
                <a:solidFill>
                  <a:schemeClr val="folHlink"/>
                </a:solidFill>
              </a:rPr>
              <a:t>IPv6 over IPv4 tunnel</a:t>
            </a:r>
          </a:p>
        </p:txBody>
      </p:sp>
      <p:sp>
        <p:nvSpPr>
          <p:cNvPr id="80938" name="Text Box 42"/>
          <p:cNvSpPr txBox="1">
            <a:spLocks noChangeArrowheads="1"/>
          </p:cNvSpPr>
          <p:nvPr/>
        </p:nvSpPr>
        <p:spPr bwMode="auto">
          <a:xfrm>
            <a:off x="3995738" y="2836863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core</a:t>
            </a:r>
          </a:p>
        </p:txBody>
      </p:sp>
      <p:sp>
        <p:nvSpPr>
          <p:cNvPr id="80942" name="Text Box 46"/>
          <p:cNvSpPr txBox="1">
            <a:spLocks noChangeArrowheads="1"/>
          </p:cNvSpPr>
          <p:nvPr/>
        </p:nvSpPr>
        <p:spPr bwMode="auto">
          <a:xfrm>
            <a:off x="6211888" y="3114675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sp>
        <p:nvSpPr>
          <p:cNvPr id="80944" name="Text Box 48"/>
          <p:cNvSpPr txBox="1">
            <a:spLocks noChangeArrowheads="1"/>
          </p:cNvSpPr>
          <p:nvPr/>
        </p:nvSpPr>
        <p:spPr bwMode="auto">
          <a:xfrm>
            <a:off x="2051050" y="3198813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pic>
        <p:nvPicPr>
          <p:cNvPr id="80947" name="Picture 5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48" name="Picture 5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525" y="32178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49" name="Picture 5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0" name="Picture 5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3481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1" name="Picture 55"/>
          <p:cNvPicPr>
            <a:picLocks noGrp="1" noChangeArrowheads="1"/>
          </p:cNvPicPr>
          <p:nvPr>
            <p:ph type="body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9225" y="3200400"/>
            <a:ext cx="738188" cy="338138"/>
          </a:xfrm>
          <a:prstGeom prst="rect">
            <a:avLst/>
          </a:prstGeom>
          <a:noFill/>
          <a:ln/>
        </p:spPr>
      </p:pic>
      <p:pic>
        <p:nvPicPr>
          <p:cNvPr id="80952" name="Picture 5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2926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3" name="Picture 5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4" name="Picture 5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5" name="Picture 5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650" y="34290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6" name="Picture 6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313" y="36449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7" name="Picture 6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958" name="Cloud"/>
          <p:cNvSpPr>
            <a:spLocks noChangeAspect="1" noEditPoints="1" noChangeArrowheads="1"/>
          </p:cNvSpPr>
          <p:nvPr/>
        </p:nvSpPr>
        <p:spPr bwMode="auto">
          <a:xfrm>
            <a:off x="7524750" y="2925763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IPv4 Customer</a:t>
            </a:r>
          </a:p>
        </p:txBody>
      </p:sp>
      <p:sp>
        <p:nvSpPr>
          <p:cNvPr id="80959" name="Cloud"/>
          <p:cNvSpPr>
            <a:spLocks noChangeAspect="1" noEditPoints="1" noChangeArrowheads="1"/>
          </p:cNvSpPr>
          <p:nvPr/>
        </p:nvSpPr>
        <p:spPr bwMode="auto">
          <a:xfrm>
            <a:off x="7596188" y="3429000"/>
            <a:ext cx="1439862" cy="7413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IPv4 Customer</a:t>
            </a:r>
          </a:p>
        </p:txBody>
      </p:sp>
      <p:cxnSp>
        <p:nvCxnSpPr>
          <p:cNvPr id="80960" name="AutoShape 64"/>
          <p:cNvCxnSpPr>
            <a:cxnSpLocks noChangeShapeType="1"/>
            <a:stCxn id="80958" idx="0"/>
            <a:endCxn id="80955" idx="3"/>
          </p:cNvCxnSpPr>
          <p:nvPr/>
        </p:nvCxnSpPr>
        <p:spPr bwMode="auto">
          <a:xfrm flipH="1">
            <a:off x="7235825" y="3297238"/>
            <a:ext cx="293688" cy="3571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61" name="AutoShape 65"/>
          <p:cNvCxnSpPr>
            <a:cxnSpLocks noChangeShapeType="1"/>
            <a:stCxn id="80959" idx="0"/>
            <a:endCxn id="80962" idx="3"/>
          </p:cNvCxnSpPr>
          <p:nvPr/>
        </p:nvCxnSpPr>
        <p:spPr bwMode="auto">
          <a:xfrm flipH="1">
            <a:off x="7235825" y="3800475"/>
            <a:ext cx="365125" cy="2682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0962" name="Picture 6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650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0965" name="Group 69"/>
          <p:cNvGrpSpPr>
            <a:grpSpLocks/>
          </p:cNvGrpSpPr>
          <p:nvPr/>
        </p:nvGrpSpPr>
        <p:grpSpPr bwMode="auto">
          <a:xfrm>
            <a:off x="1908175" y="4149725"/>
            <a:ext cx="1079500" cy="719138"/>
            <a:chOff x="1202" y="2614"/>
            <a:chExt cx="680" cy="453"/>
          </a:xfrm>
        </p:grpSpPr>
        <p:sp>
          <p:nvSpPr>
            <p:cNvPr id="80963" name="Line 67"/>
            <p:cNvSpPr>
              <a:spLocks noChangeShapeType="1"/>
            </p:cNvSpPr>
            <p:nvPr/>
          </p:nvSpPr>
          <p:spPr bwMode="auto">
            <a:xfrm flipH="1">
              <a:off x="1202" y="2614"/>
              <a:ext cx="680" cy="4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64" name="Line 68"/>
            <p:cNvSpPr>
              <a:spLocks noChangeShapeType="1"/>
            </p:cNvSpPr>
            <p:nvPr/>
          </p:nvSpPr>
          <p:spPr bwMode="auto">
            <a:xfrm>
              <a:off x="1202" y="2614"/>
              <a:ext cx="680" cy="4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0968" name="Group 72"/>
          <p:cNvGrpSpPr>
            <a:grpSpLocks/>
          </p:cNvGrpSpPr>
          <p:nvPr/>
        </p:nvGrpSpPr>
        <p:grpSpPr bwMode="auto">
          <a:xfrm>
            <a:off x="6156325" y="1922463"/>
            <a:ext cx="1800225" cy="642937"/>
            <a:chOff x="4031" y="1162"/>
            <a:chExt cx="1134" cy="405"/>
          </a:xfrm>
        </p:grpSpPr>
        <p:sp>
          <p:nvSpPr>
            <p:cNvPr id="80966" name="Text Box 70"/>
            <p:cNvSpPr txBox="1">
              <a:spLocks noChangeArrowheads="1"/>
            </p:cNvSpPr>
            <p:nvPr/>
          </p:nvSpPr>
          <p:spPr bwMode="auto">
            <a:xfrm>
              <a:off x="4045" y="1202"/>
              <a:ext cx="110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ja-JP" sz="1400" b="1"/>
                <a:t>some routers are still IPv4 only</a:t>
              </a:r>
            </a:p>
          </p:txBody>
        </p:sp>
        <p:sp>
          <p:nvSpPr>
            <p:cNvPr id="80967" name="AutoShape 71"/>
            <p:cNvSpPr>
              <a:spLocks noChangeArrowheads="1"/>
            </p:cNvSpPr>
            <p:nvPr/>
          </p:nvSpPr>
          <p:spPr bwMode="auto">
            <a:xfrm>
              <a:off x="4031" y="1162"/>
              <a:ext cx="1134" cy="40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3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0969" name="Oval 73"/>
          <p:cNvSpPr>
            <a:spLocks noChangeArrowheads="1"/>
          </p:cNvSpPr>
          <p:nvPr/>
        </p:nvSpPr>
        <p:spPr bwMode="auto">
          <a:xfrm>
            <a:off x="3851275" y="693738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60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128537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41D5A624-9660-49A8-9725-4B3D1D394AC6}" type="slidenum">
              <a:rPr lang="en-US" altLang="ja-JP"/>
              <a:pPr/>
              <a:t>29</a:t>
            </a:fld>
            <a:endParaRPr lang="en-US" altLang="ja-JP"/>
          </a:p>
        </p:txBody>
      </p:sp>
      <p:sp>
        <p:nvSpPr>
          <p:cNvPr id="81922" name="Cloud"/>
          <p:cNvSpPr>
            <a:spLocks noChangeAspect="1" noEditPoints="1" noChangeArrowheads="1"/>
          </p:cNvSpPr>
          <p:nvPr/>
        </p:nvSpPr>
        <p:spPr bwMode="auto">
          <a:xfrm>
            <a:off x="1836738" y="2205038"/>
            <a:ext cx="5040312" cy="33782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1">
            <a:gsLst>
              <a:gs pos="0">
                <a:srgbClr val="FFFFCC"/>
              </a:gs>
              <a:gs pos="100000">
                <a:srgbClr val="CCFF99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Transition (3)</a:t>
            </a:r>
          </a:p>
        </p:txBody>
      </p:sp>
      <p:cxnSp>
        <p:nvCxnSpPr>
          <p:cNvPr id="81924" name="AutoShape 4"/>
          <p:cNvCxnSpPr>
            <a:cxnSpLocks noChangeShapeType="1"/>
            <a:stCxn id="81975" idx="2"/>
            <a:endCxn id="81978" idx="3"/>
          </p:cNvCxnSpPr>
          <p:nvPr/>
        </p:nvCxnSpPr>
        <p:spPr bwMode="auto">
          <a:xfrm flipH="1">
            <a:off x="3681413" y="3538538"/>
            <a:ext cx="647700" cy="21590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5" name="AutoShape 5"/>
          <p:cNvCxnSpPr>
            <a:cxnSpLocks noChangeShapeType="1"/>
            <a:stCxn id="81975" idx="2"/>
            <a:endCxn id="81977" idx="1"/>
          </p:cNvCxnSpPr>
          <p:nvPr/>
        </p:nvCxnSpPr>
        <p:spPr bwMode="auto">
          <a:xfrm>
            <a:off x="4329113" y="3538538"/>
            <a:ext cx="458787" cy="21590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6" name="AutoShape 6"/>
          <p:cNvCxnSpPr>
            <a:cxnSpLocks noChangeShapeType="1"/>
            <a:stCxn id="81978" idx="3"/>
            <a:endCxn id="81976" idx="0"/>
          </p:cNvCxnSpPr>
          <p:nvPr/>
        </p:nvCxnSpPr>
        <p:spPr bwMode="auto">
          <a:xfrm>
            <a:off x="3681413" y="3754438"/>
            <a:ext cx="552450" cy="5381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7" name="AutoShape 7"/>
          <p:cNvCxnSpPr>
            <a:cxnSpLocks noChangeShapeType="1"/>
            <a:stCxn id="81977" idx="1"/>
            <a:endCxn id="81976" idx="0"/>
          </p:cNvCxnSpPr>
          <p:nvPr/>
        </p:nvCxnSpPr>
        <p:spPr bwMode="auto">
          <a:xfrm flipH="1">
            <a:off x="4233863" y="3754438"/>
            <a:ext cx="554037" cy="5381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8" name="AutoShape 8"/>
          <p:cNvCxnSpPr>
            <a:cxnSpLocks noChangeShapeType="1"/>
            <a:stCxn id="81975" idx="2"/>
            <a:endCxn id="81976" idx="0"/>
          </p:cNvCxnSpPr>
          <p:nvPr/>
        </p:nvCxnSpPr>
        <p:spPr bwMode="auto">
          <a:xfrm flipH="1">
            <a:off x="4233863" y="3538538"/>
            <a:ext cx="95250" cy="7540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9" name="AutoShape 9"/>
          <p:cNvCxnSpPr>
            <a:cxnSpLocks noChangeShapeType="1"/>
            <a:stCxn id="81978" idx="3"/>
            <a:endCxn id="81977" idx="1"/>
          </p:cNvCxnSpPr>
          <p:nvPr/>
        </p:nvCxnSpPr>
        <p:spPr bwMode="auto">
          <a:xfrm>
            <a:off x="3681413" y="3754438"/>
            <a:ext cx="1106487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0" name="AutoShape 10"/>
          <p:cNvCxnSpPr>
            <a:cxnSpLocks noChangeShapeType="1"/>
            <a:stCxn id="81977" idx="2"/>
            <a:endCxn id="81937" idx="1"/>
          </p:cNvCxnSpPr>
          <p:nvPr/>
        </p:nvCxnSpPr>
        <p:spPr bwMode="auto">
          <a:xfrm>
            <a:off x="5170488" y="3933825"/>
            <a:ext cx="554037" cy="82867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1" name="AutoShape 11"/>
          <p:cNvCxnSpPr>
            <a:cxnSpLocks noChangeShapeType="1"/>
            <a:stCxn id="81976" idx="3"/>
            <a:endCxn id="81937" idx="1"/>
          </p:cNvCxnSpPr>
          <p:nvPr/>
        </p:nvCxnSpPr>
        <p:spPr bwMode="auto">
          <a:xfrm>
            <a:off x="4616450" y="4473575"/>
            <a:ext cx="1108075" cy="28892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2" name="AutoShape 12"/>
          <p:cNvCxnSpPr>
            <a:cxnSpLocks noChangeShapeType="1"/>
            <a:stCxn id="81975" idx="1"/>
            <a:endCxn id="81939" idx="3"/>
          </p:cNvCxnSpPr>
          <p:nvPr/>
        </p:nvCxnSpPr>
        <p:spPr bwMode="auto">
          <a:xfrm flipH="1" flipV="1">
            <a:off x="2673350" y="2962275"/>
            <a:ext cx="1285875" cy="407988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3" name="AutoShape 13"/>
          <p:cNvCxnSpPr>
            <a:cxnSpLocks noChangeShapeType="1"/>
            <a:stCxn id="81978" idx="0"/>
            <a:endCxn id="81939" idx="3"/>
          </p:cNvCxnSpPr>
          <p:nvPr/>
        </p:nvCxnSpPr>
        <p:spPr bwMode="auto">
          <a:xfrm flipH="1" flipV="1">
            <a:off x="2673350" y="2962275"/>
            <a:ext cx="625475" cy="611188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1934" name="Picture 1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6355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1935" name="AutoShape 15"/>
          <p:cNvCxnSpPr>
            <a:cxnSpLocks noChangeShapeType="1"/>
            <a:stCxn id="81934" idx="3"/>
            <a:endCxn id="81941" idx="0"/>
          </p:cNvCxnSpPr>
          <p:nvPr/>
        </p:nvCxnSpPr>
        <p:spPr bwMode="auto">
          <a:xfrm>
            <a:off x="6489700" y="4860925"/>
            <a:ext cx="750888" cy="225425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6" name="AutoShape 16"/>
          <p:cNvCxnSpPr>
            <a:cxnSpLocks noChangeShapeType="1"/>
            <a:stCxn id="81940" idx="1"/>
            <a:endCxn id="81938" idx="1"/>
          </p:cNvCxnSpPr>
          <p:nvPr/>
        </p:nvCxnSpPr>
        <p:spPr bwMode="auto">
          <a:xfrm>
            <a:off x="1081088" y="2779713"/>
            <a:ext cx="827087" cy="280987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1937" name="Picture 1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81525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38" name="Picture 1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8352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39" name="Picture 1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7813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40" name="Cloud"/>
          <p:cNvSpPr>
            <a:spLocks noChangeAspect="1" noEditPoints="1" noChangeArrowheads="1"/>
          </p:cNvSpPr>
          <p:nvPr/>
        </p:nvSpPr>
        <p:spPr bwMode="auto">
          <a:xfrm>
            <a:off x="323850" y="191611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IPv6 Internet</a:t>
            </a:r>
          </a:p>
        </p:txBody>
      </p:sp>
      <p:sp>
        <p:nvSpPr>
          <p:cNvPr id="81941" name="Cloud"/>
          <p:cNvSpPr>
            <a:spLocks noChangeAspect="1" noEditPoints="1" noChangeArrowheads="1"/>
          </p:cNvSpPr>
          <p:nvPr/>
        </p:nvSpPr>
        <p:spPr bwMode="auto">
          <a:xfrm>
            <a:off x="7235825" y="465296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IPv6 Internet</a:t>
            </a:r>
          </a:p>
        </p:txBody>
      </p:sp>
      <p:pic>
        <p:nvPicPr>
          <p:cNvPr id="81943" name="Picture 2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6435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4" name="Picture 2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1982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5" name="Picture 2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1946" name="AutoShape 26"/>
          <p:cNvCxnSpPr>
            <a:cxnSpLocks noChangeShapeType="1"/>
          </p:cNvCxnSpPr>
          <p:nvPr/>
        </p:nvCxnSpPr>
        <p:spPr bwMode="auto">
          <a:xfrm>
            <a:off x="4427538" y="6273800"/>
            <a:ext cx="863600" cy="0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47" name="Text Box 27"/>
          <p:cNvSpPr txBox="1">
            <a:spLocks noChangeArrowheads="1"/>
          </p:cNvSpPr>
          <p:nvPr/>
        </p:nvSpPr>
        <p:spPr bwMode="auto">
          <a:xfrm>
            <a:off x="1058863" y="5729288"/>
            <a:ext cx="1628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 only router</a:t>
            </a:r>
          </a:p>
        </p:txBody>
      </p:sp>
      <p:sp>
        <p:nvSpPr>
          <p:cNvPr id="81948" name="Text Box 28"/>
          <p:cNvSpPr txBox="1">
            <a:spLocks noChangeArrowheads="1"/>
          </p:cNvSpPr>
          <p:nvPr/>
        </p:nvSpPr>
        <p:spPr bwMode="auto">
          <a:xfrm>
            <a:off x="1042988" y="6256338"/>
            <a:ext cx="2638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IPv4/IPv6 dual stack router</a:t>
            </a:r>
          </a:p>
        </p:txBody>
      </p:sp>
      <p:cxnSp>
        <p:nvCxnSpPr>
          <p:cNvPr id="81949" name="AutoShape 29"/>
          <p:cNvCxnSpPr>
            <a:cxnSpLocks noChangeShapeType="1"/>
          </p:cNvCxnSpPr>
          <p:nvPr/>
        </p:nvCxnSpPr>
        <p:spPr bwMode="auto">
          <a:xfrm>
            <a:off x="4427538" y="5949950"/>
            <a:ext cx="8636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50" name="AutoShape 30"/>
          <p:cNvCxnSpPr>
            <a:cxnSpLocks noChangeShapeType="1"/>
          </p:cNvCxnSpPr>
          <p:nvPr/>
        </p:nvCxnSpPr>
        <p:spPr bwMode="auto">
          <a:xfrm>
            <a:off x="4427538" y="6597650"/>
            <a:ext cx="863600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1" name="Text Box 31"/>
          <p:cNvSpPr txBox="1">
            <a:spLocks noChangeArrowheads="1"/>
          </p:cNvSpPr>
          <p:nvPr/>
        </p:nvSpPr>
        <p:spPr bwMode="auto">
          <a:xfrm>
            <a:off x="5364163" y="575310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 only link</a:t>
            </a:r>
          </a:p>
        </p:txBody>
      </p:sp>
      <p:sp>
        <p:nvSpPr>
          <p:cNvPr id="81952" name="Text Box 32"/>
          <p:cNvSpPr txBox="1">
            <a:spLocks noChangeArrowheads="1"/>
          </p:cNvSpPr>
          <p:nvPr/>
        </p:nvSpPr>
        <p:spPr bwMode="auto">
          <a:xfrm>
            <a:off x="5364163" y="607695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IPv6 only link</a:t>
            </a:r>
          </a:p>
        </p:txBody>
      </p:sp>
      <p:sp>
        <p:nvSpPr>
          <p:cNvPr id="81953" name="Text Box 33"/>
          <p:cNvSpPr txBox="1">
            <a:spLocks noChangeArrowheads="1"/>
          </p:cNvSpPr>
          <p:nvPr/>
        </p:nvSpPr>
        <p:spPr bwMode="auto">
          <a:xfrm>
            <a:off x="5364163" y="6400800"/>
            <a:ext cx="1435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IPv4/IPv6 link</a:t>
            </a:r>
          </a:p>
        </p:txBody>
      </p:sp>
      <p:cxnSp>
        <p:nvCxnSpPr>
          <p:cNvPr id="81955" name="AutoShape 35"/>
          <p:cNvCxnSpPr>
            <a:cxnSpLocks noChangeShapeType="1"/>
            <a:stCxn id="81977" idx="3"/>
          </p:cNvCxnSpPr>
          <p:nvPr/>
        </p:nvCxnSpPr>
        <p:spPr bwMode="auto">
          <a:xfrm>
            <a:off x="5553075" y="3754438"/>
            <a:ext cx="630238" cy="115887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56" name="AutoShape 36"/>
          <p:cNvCxnSpPr>
            <a:cxnSpLocks noChangeShapeType="1"/>
            <a:stCxn id="81957" idx="3"/>
            <a:endCxn id="81938" idx="1"/>
          </p:cNvCxnSpPr>
          <p:nvPr/>
        </p:nvCxnSpPr>
        <p:spPr bwMode="auto">
          <a:xfrm flipV="1">
            <a:off x="865188" y="3060700"/>
            <a:ext cx="1042987" cy="417513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7" name="Cloud"/>
          <p:cNvSpPr>
            <a:spLocks noChangeAspect="1" noEditPoints="1" noChangeArrowheads="1"/>
          </p:cNvSpPr>
          <p:nvPr/>
        </p:nvSpPr>
        <p:spPr bwMode="auto">
          <a:xfrm>
            <a:off x="107950" y="3429000"/>
            <a:ext cx="1512888" cy="8651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IPv4/IPv6 Customer</a:t>
            </a:r>
          </a:p>
        </p:txBody>
      </p:sp>
      <p:cxnSp>
        <p:nvCxnSpPr>
          <p:cNvPr id="81958" name="AutoShape 38"/>
          <p:cNvCxnSpPr>
            <a:cxnSpLocks noChangeShapeType="1"/>
            <a:stCxn id="81959" idx="0"/>
          </p:cNvCxnSpPr>
          <p:nvPr/>
        </p:nvCxnSpPr>
        <p:spPr bwMode="auto">
          <a:xfrm flipH="1">
            <a:off x="7235825" y="2792413"/>
            <a:ext cx="293688" cy="8620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9" name="Cloud"/>
          <p:cNvSpPr>
            <a:spLocks noChangeAspect="1" noEditPoints="1" noChangeArrowheads="1"/>
          </p:cNvSpPr>
          <p:nvPr/>
        </p:nvSpPr>
        <p:spPr bwMode="auto">
          <a:xfrm>
            <a:off x="7524750" y="2420938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IPv4 Customer</a:t>
            </a:r>
          </a:p>
        </p:txBody>
      </p:sp>
      <p:sp>
        <p:nvSpPr>
          <p:cNvPr id="81962" name="Text Box 42"/>
          <p:cNvSpPr txBox="1">
            <a:spLocks noChangeArrowheads="1"/>
          </p:cNvSpPr>
          <p:nvPr/>
        </p:nvSpPr>
        <p:spPr bwMode="auto">
          <a:xfrm>
            <a:off x="3995738" y="2836863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core</a:t>
            </a:r>
          </a:p>
        </p:txBody>
      </p:sp>
      <p:sp>
        <p:nvSpPr>
          <p:cNvPr id="81966" name="Text Box 46"/>
          <p:cNvSpPr txBox="1">
            <a:spLocks noChangeArrowheads="1"/>
          </p:cNvSpPr>
          <p:nvPr/>
        </p:nvSpPr>
        <p:spPr bwMode="auto">
          <a:xfrm>
            <a:off x="6211888" y="3114675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2051050" y="3198813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pic>
        <p:nvPicPr>
          <p:cNvPr id="81971" name="Picture 5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2" name="Picture 5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175" y="32337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3" name="Picture 5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4" name="Picture 5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3481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5" name="Picture 55"/>
          <p:cNvPicPr>
            <a:picLocks noGrp="1" noChangeArrowheads="1"/>
          </p:cNvPicPr>
          <p:nvPr>
            <p:ph type="body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9225" y="3200400"/>
            <a:ext cx="738188" cy="338138"/>
          </a:xfrm>
          <a:prstGeom prst="rect">
            <a:avLst/>
          </a:prstGeom>
          <a:noFill/>
          <a:ln/>
        </p:spPr>
      </p:pic>
      <p:pic>
        <p:nvPicPr>
          <p:cNvPr id="81976" name="Picture 5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2926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7" name="Picture 5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8" name="Picture 5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82" name="Cloud"/>
          <p:cNvSpPr>
            <a:spLocks noChangeAspect="1" noEditPoints="1" noChangeArrowheads="1"/>
          </p:cNvSpPr>
          <p:nvPr/>
        </p:nvSpPr>
        <p:spPr bwMode="auto">
          <a:xfrm>
            <a:off x="7524750" y="2925763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IPv4/IPv6 Customer</a:t>
            </a:r>
          </a:p>
        </p:txBody>
      </p:sp>
      <p:sp>
        <p:nvSpPr>
          <p:cNvPr id="81983" name="Cloud"/>
          <p:cNvSpPr>
            <a:spLocks noChangeAspect="1" noEditPoints="1" noChangeArrowheads="1"/>
          </p:cNvSpPr>
          <p:nvPr/>
        </p:nvSpPr>
        <p:spPr bwMode="auto">
          <a:xfrm>
            <a:off x="7596188" y="3429000"/>
            <a:ext cx="1439862" cy="7413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altLang="ja-JP" sz="1400"/>
              <a:t>IPv6 Customer</a:t>
            </a:r>
          </a:p>
        </p:txBody>
      </p:sp>
      <p:cxnSp>
        <p:nvCxnSpPr>
          <p:cNvPr id="81984" name="AutoShape 64"/>
          <p:cNvCxnSpPr>
            <a:cxnSpLocks noChangeShapeType="1"/>
            <a:stCxn id="81982" idx="0"/>
          </p:cNvCxnSpPr>
          <p:nvPr/>
        </p:nvCxnSpPr>
        <p:spPr bwMode="auto">
          <a:xfrm flipH="1">
            <a:off x="7235825" y="3297238"/>
            <a:ext cx="293688" cy="357187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85" name="AutoShape 65"/>
          <p:cNvCxnSpPr>
            <a:cxnSpLocks noChangeShapeType="1"/>
            <a:stCxn id="81983" idx="0"/>
          </p:cNvCxnSpPr>
          <p:nvPr/>
        </p:nvCxnSpPr>
        <p:spPr bwMode="auto">
          <a:xfrm flipH="1">
            <a:off x="7235825" y="3800475"/>
            <a:ext cx="365125" cy="268288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1989" name="Picture 69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4829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0" name="Picture 7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4290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1" name="Picture 7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4829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2" name="Picture 7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4290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3" name="Picture 7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4" name="Picture 7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5" name="Picture 7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6" name="Picture 7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7893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7" name="Picture 7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8" name="Picture 7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7893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003" name="Text Box 83"/>
          <p:cNvSpPr txBox="1">
            <a:spLocks noChangeArrowheads="1"/>
          </p:cNvSpPr>
          <p:nvPr/>
        </p:nvSpPr>
        <p:spPr bwMode="auto">
          <a:xfrm>
            <a:off x="3563938" y="2486025"/>
            <a:ext cx="2730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800" b="1"/>
              <a:t>dual stack to the edge</a:t>
            </a:r>
          </a:p>
        </p:txBody>
      </p:sp>
      <p:sp>
        <p:nvSpPr>
          <p:cNvPr id="82004" name="Oval 84"/>
          <p:cNvSpPr>
            <a:spLocks noChangeArrowheads="1"/>
          </p:cNvSpPr>
          <p:nvPr/>
        </p:nvSpPr>
        <p:spPr bwMode="auto">
          <a:xfrm>
            <a:off x="3851275" y="693738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60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70302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0662E1-135D-491A-B09B-226D9393619F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any difference b/w IPv4 and IPv6 ?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640763" cy="4752975"/>
          </a:xfrm>
        </p:spPr>
        <p:txBody>
          <a:bodyPr/>
          <a:lstStyle/>
          <a:p>
            <a:r>
              <a:rPr lang="en-US" altLang="ja-JP"/>
              <a:t>Yes, there are, but not significant</a:t>
            </a:r>
          </a:p>
          <a:p>
            <a:pPr lvl="1"/>
            <a:r>
              <a:rPr lang="en-US" altLang="ja-JP"/>
              <a:t>Address architecture</a:t>
            </a:r>
          </a:p>
          <a:p>
            <a:pPr lvl="2"/>
            <a:r>
              <a:rPr lang="en-US" altLang="ja-JP"/>
              <a:t>32bit --&gt; 128bit, you know :)</a:t>
            </a:r>
          </a:p>
          <a:p>
            <a:pPr lvl="2"/>
            <a:r>
              <a:rPr lang="en-US" altLang="ja-JP"/>
              <a:t>vast address space</a:t>
            </a:r>
          </a:p>
          <a:p>
            <a:pPr lvl="3"/>
            <a:r>
              <a:rPr lang="en-US" altLang="ja-JP"/>
              <a:t>don’t worry about subnet mask design any more</a:t>
            </a:r>
          </a:p>
          <a:p>
            <a:pPr lvl="3"/>
            <a:r>
              <a:rPr lang="en-US" altLang="ja-JP"/>
              <a:t>just assign /64 to any subnet</a:t>
            </a:r>
          </a:p>
          <a:p>
            <a:pPr lvl="1"/>
            <a:r>
              <a:rPr lang="en-US" altLang="ja-JP"/>
              <a:t>New routing protocol</a:t>
            </a:r>
          </a:p>
          <a:p>
            <a:pPr lvl="2"/>
            <a:r>
              <a:rPr lang="en-US" altLang="ja-JP"/>
              <a:t>brand new (OSPFv3), improved (RIPng), extension (BGP4+/IS-IS)</a:t>
            </a:r>
          </a:p>
          <a:p>
            <a:pPr lvl="2"/>
            <a:endParaRPr lang="en-US" altLang="ja-JP"/>
          </a:p>
          <a:p>
            <a:r>
              <a:rPr lang="en-US" altLang="ja-JP"/>
              <a:t>Logically separated</a:t>
            </a:r>
          </a:p>
          <a:p>
            <a:pPr lvl="1"/>
            <a:r>
              <a:rPr lang="en-US" altLang="ja-JP"/>
              <a:t>implementing IPv6 won’t affect existing production IPv4 network</a:t>
            </a:r>
          </a:p>
          <a:p>
            <a:pPr lvl="2"/>
            <a:r>
              <a:rPr lang="en-US" altLang="ja-JP"/>
              <a:t>so you can enable IPv6 today</a:t>
            </a:r>
          </a:p>
          <a:p>
            <a:pPr lvl="2"/>
            <a:r>
              <a:rPr lang="en-US" altLang="ja-JP"/>
              <a:t>but in case you need router software upgrade …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6011863" y="2995613"/>
            <a:ext cx="6477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6659563" y="2995613"/>
            <a:ext cx="6477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7308850" y="2995613"/>
            <a:ext cx="6477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7956550" y="2995613"/>
            <a:ext cx="6477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6011863" y="2636838"/>
            <a:ext cx="647700" cy="2159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5364163" y="2925763"/>
            <a:ext cx="585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IPv6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5364163" y="2565400"/>
            <a:ext cx="585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6519863" y="2205038"/>
            <a:ext cx="1365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u="sng">
                <a:solidFill>
                  <a:srgbClr val="000000"/>
                </a:solidFill>
              </a:rPr>
              <a:t>Prefix Length</a:t>
            </a:r>
          </a:p>
        </p:txBody>
      </p:sp>
      <p:grpSp>
        <p:nvGrpSpPr>
          <p:cNvPr id="69647" name="Group 15"/>
          <p:cNvGrpSpPr>
            <a:grpSpLocks/>
          </p:cNvGrpSpPr>
          <p:nvPr/>
        </p:nvGrpSpPr>
        <p:grpSpPr bwMode="auto">
          <a:xfrm>
            <a:off x="1044575" y="5445125"/>
            <a:ext cx="287338" cy="287338"/>
            <a:chOff x="2064" y="3929"/>
            <a:chExt cx="181" cy="181"/>
          </a:xfrm>
        </p:grpSpPr>
        <p:sp>
          <p:nvSpPr>
            <p:cNvPr id="69645" name="Oval 13"/>
            <p:cNvSpPr>
              <a:spLocks noChangeArrowheads="1"/>
            </p:cNvSpPr>
            <p:nvPr/>
          </p:nvSpPr>
          <p:spPr bwMode="auto">
            <a:xfrm>
              <a:off x="2109" y="3974"/>
              <a:ext cx="91" cy="91"/>
            </a:xfrm>
            <a:prstGeom prst="ellipse">
              <a:avLst/>
            </a:prstGeom>
            <a:noFill/>
            <a:ln w="19050" algn="ctr">
              <a:solidFill>
                <a:srgbClr val="FF99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3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  <p:sp>
          <p:nvSpPr>
            <p:cNvPr id="69646" name="Oval 14"/>
            <p:cNvSpPr>
              <a:spLocks noChangeArrowheads="1"/>
            </p:cNvSpPr>
            <p:nvPr/>
          </p:nvSpPr>
          <p:spPr bwMode="auto">
            <a:xfrm>
              <a:off x="2064" y="3929"/>
              <a:ext cx="181" cy="181"/>
            </a:xfrm>
            <a:prstGeom prst="ellipse">
              <a:avLst/>
            </a:prstGeom>
            <a:noFill/>
            <a:ln w="19050" algn="ctr">
              <a:solidFill>
                <a:srgbClr val="FF99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3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061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4338A05E-6684-48CB-A305-DCD3A1FFE745}" type="slidenum">
              <a:rPr lang="en-US" altLang="ja-JP"/>
              <a:pPr/>
              <a:t>30</a:t>
            </a:fld>
            <a:endParaRPr lang="en-US" altLang="ja-JP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16113"/>
            <a:ext cx="8507413" cy="4851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sz="2000">
                <a:solidFill>
                  <a:schemeClr val="folHlink"/>
                </a:solidFill>
              </a:rPr>
              <a:t>Transition Strategy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Physically different IPv6 network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Tunnel (IP tunnel, MPLS)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various translation mechanisms (ISATAP, 6to4, Teredo …)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Dual Stack</a:t>
            </a:r>
          </a:p>
          <a:p>
            <a:pPr>
              <a:lnSpc>
                <a:spcPct val="80000"/>
              </a:lnSpc>
            </a:pPr>
            <a:r>
              <a:rPr lang="en-US" altLang="ja-JP" sz="2000">
                <a:solidFill>
                  <a:schemeClr val="tx1"/>
                </a:solidFill>
              </a:rPr>
              <a:t>Migration Plan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tx1"/>
                </a:solidFill>
              </a:rPr>
              <a:t>Addressing Design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tx1"/>
                </a:solidFill>
              </a:rPr>
              <a:t>Routing Design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tx1"/>
                </a:solidFill>
              </a:rPr>
              <a:t>Operation Design</a:t>
            </a:r>
          </a:p>
          <a:p>
            <a:pPr>
              <a:lnSpc>
                <a:spcPct val="80000"/>
              </a:lnSpc>
            </a:pPr>
            <a:r>
              <a:rPr lang="en-US" altLang="ja-JP" sz="2000">
                <a:solidFill>
                  <a:schemeClr val="folHlink"/>
                </a:solidFill>
              </a:rPr>
              <a:t>Preparation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Operator training</a:t>
            </a:r>
          </a:p>
          <a:p>
            <a:pPr lvl="2">
              <a:lnSpc>
                <a:spcPct val="80000"/>
              </a:lnSpc>
            </a:pPr>
            <a:r>
              <a:rPr lang="en-US" altLang="ja-JP" sz="1600">
                <a:solidFill>
                  <a:schemeClr val="folHlink"/>
                </a:solidFill>
              </a:rPr>
              <a:t>though, it’s just a textual representation difference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DNS</a:t>
            </a:r>
          </a:p>
          <a:p>
            <a:pPr lvl="2">
              <a:lnSpc>
                <a:spcPct val="80000"/>
              </a:lnSpc>
            </a:pPr>
            <a:r>
              <a:rPr lang="en-US" altLang="ja-JP" sz="1600">
                <a:solidFill>
                  <a:schemeClr val="folHlink"/>
                </a:solidFill>
              </a:rPr>
              <a:t>IPv6 (AAAA, PTR) record registration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Operation tools</a:t>
            </a:r>
          </a:p>
          <a:p>
            <a:pPr lvl="2">
              <a:lnSpc>
                <a:spcPct val="80000"/>
              </a:lnSpc>
            </a:pPr>
            <a:r>
              <a:rPr lang="en-US" altLang="ja-JP" sz="1600">
                <a:solidFill>
                  <a:schemeClr val="folHlink"/>
                </a:solidFill>
              </a:rPr>
              <a:t>ping, traceroute, internal tools upgrade (to support IPv6)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1187450" y="609600"/>
            <a:ext cx="7777163" cy="1143000"/>
          </a:xfrm>
          <a:noFill/>
          <a:ln/>
        </p:spPr>
        <p:txBody>
          <a:bodyPr/>
          <a:lstStyle/>
          <a:p>
            <a:r>
              <a:rPr lang="en-US" altLang="ja-JP" sz="2800"/>
              <a:t>Migration Plans</a:t>
            </a:r>
          </a:p>
        </p:txBody>
      </p:sp>
      <p:sp>
        <p:nvSpPr>
          <p:cNvPr id="145416" name="AutoShape 8"/>
          <p:cNvSpPr>
            <a:spLocks noChangeArrowheads="1"/>
          </p:cNvSpPr>
          <p:nvPr/>
        </p:nvSpPr>
        <p:spPr bwMode="auto">
          <a:xfrm>
            <a:off x="468313" y="2924944"/>
            <a:ext cx="2879725" cy="115212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9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521C329-7BB1-4DE5-A962-D8D4F7DE7719}" type="slidenum">
              <a:rPr lang="en-US" altLang="ja-JP"/>
              <a:pPr/>
              <a:t>31</a:t>
            </a:fld>
            <a:endParaRPr lang="en-US" altLang="ja-JP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IPv6 Address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9138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needs IPv6 address ? - contact your NIR or RIR</a:t>
            </a:r>
          </a:p>
          <a:p>
            <a:pPr lvl="1"/>
            <a:r>
              <a:rPr lang="en-US" altLang="ja-JP"/>
              <a:t>it’s not hard to get IPv6 address block if you’re running IPv4 network already</a:t>
            </a:r>
          </a:p>
          <a:p>
            <a:endParaRPr lang="en-US" altLang="ja-JP"/>
          </a:p>
          <a:p>
            <a:r>
              <a:rPr lang="en-US" altLang="ja-JP"/>
              <a:t>will be able to assign IPv6 address in more tidy way</a:t>
            </a:r>
          </a:p>
          <a:p>
            <a:pPr lvl="1"/>
            <a:r>
              <a:rPr lang="en-US" altLang="ja-JP"/>
              <a:t>IPv4</a:t>
            </a:r>
          </a:p>
          <a:p>
            <a:pPr lvl="2"/>
            <a:r>
              <a:rPr lang="en-US" altLang="ja-JP"/>
              <a:t>it’s hard to get “one big block”</a:t>
            </a:r>
          </a:p>
          <a:p>
            <a:pPr lvl="2"/>
            <a:r>
              <a:rPr lang="en-US" altLang="ja-JP"/>
              <a:t>need to use fractions of prefixes</a:t>
            </a:r>
          </a:p>
          <a:p>
            <a:pPr lvl="1"/>
            <a:endParaRPr lang="en-US" altLang="ja-JP"/>
          </a:p>
          <a:p>
            <a:pPr lvl="1"/>
            <a:r>
              <a:rPr lang="en-US" altLang="ja-JP"/>
              <a:t>IPv6</a:t>
            </a:r>
          </a:p>
          <a:p>
            <a:pPr lvl="2"/>
            <a:r>
              <a:rPr lang="en-US" altLang="ja-JP"/>
              <a:t>you can get “big” IPv6 block</a:t>
            </a:r>
          </a:p>
          <a:p>
            <a:pPr lvl="2"/>
            <a:r>
              <a:rPr lang="en-US" altLang="ja-JP"/>
              <a:t>easy to make your own addressing architecture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5940425" y="4725988"/>
            <a:ext cx="215900" cy="215900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6156325" y="4941888"/>
            <a:ext cx="215900" cy="2159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6372225" y="4725988"/>
            <a:ext cx="215900" cy="215900"/>
          </a:xfrm>
          <a:prstGeom prst="rect">
            <a:avLst/>
          </a:prstGeom>
          <a:solidFill>
            <a:srgbClr val="FF99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6372225" y="4941888"/>
            <a:ext cx="215900" cy="215900"/>
          </a:xfrm>
          <a:prstGeom prst="rect">
            <a:avLst/>
          </a:prstGeom>
          <a:solidFill>
            <a:srgbClr val="CC00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6156325" y="5157788"/>
            <a:ext cx="215900" cy="215900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5940425" y="5157788"/>
            <a:ext cx="215900" cy="215900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6372225" y="5373688"/>
            <a:ext cx="215900" cy="2159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Rectangle 11"/>
          <p:cNvSpPr>
            <a:spLocks noChangeArrowheads="1"/>
          </p:cNvSpPr>
          <p:nvPr/>
        </p:nvSpPr>
        <p:spPr bwMode="auto">
          <a:xfrm>
            <a:off x="6588125" y="5157788"/>
            <a:ext cx="215900" cy="21590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76676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7451725" y="50149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2" name="Rectangle 14"/>
          <p:cNvSpPr>
            <a:spLocks noChangeArrowheads="1"/>
          </p:cNvSpPr>
          <p:nvPr/>
        </p:nvSpPr>
        <p:spPr bwMode="auto">
          <a:xfrm>
            <a:off x="7667625" y="47990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3" name="Rectangle 15"/>
          <p:cNvSpPr>
            <a:spLocks noChangeArrowheads="1"/>
          </p:cNvSpPr>
          <p:nvPr/>
        </p:nvSpPr>
        <p:spPr bwMode="auto">
          <a:xfrm>
            <a:off x="7667625" y="50149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4" name="Rectangle 16"/>
          <p:cNvSpPr>
            <a:spLocks noChangeArrowheads="1"/>
          </p:cNvSpPr>
          <p:nvPr/>
        </p:nvSpPr>
        <p:spPr bwMode="auto">
          <a:xfrm>
            <a:off x="74517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5" name="Rectangle 17"/>
          <p:cNvSpPr>
            <a:spLocks noChangeArrowheads="1"/>
          </p:cNvSpPr>
          <p:nvPr/>
        </p:nvSpPr>
        <p:spPr bwMode="auto">
          <a:xfrm>
            <a:off x="72358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6" name="Rectangle 18"/>
          <p:cNvSpPr>
            <a:spLocks noChangeArrowheads="1"/>
          </p:cNvSpPr>
          <p:nvPr/>
        </p:nvSpPr>
        <p:spPr bwMode="auto">
          <a:xfrm>
            <a:off x="80994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7" name="Rectangle 19"/>
          <p:cNvSpPr>
            <a:spLocks noChangeArrowheads="1"/>
          </p:cNvSpPr>
          <p:nvPr/>
        </p:nvSpPr>
        <p:spPr bwMode="auto">
          <a:xfrm>
            <a:off x="7883525" y="52308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8" name="Rectangle 20"/>
          <p:cNvSpPr>
            <a:spLocks noChangeArrowheads="1"/>
          </p:cNvSpPr>
          <p:nvPr/>
        </p:nvSpPr>
        <p:spPr bwMode="auto">
          <a:xfrm>
            <a:off x="7883525" y="5014913"/>
            <a:ext cx="215900" cy="215900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9" name="Text Box 21"/>
          <p:cNvSpPr txBox="1">
            <a:spLocks noChangeArrowheads="1"/>
          </p:cNvSpPr>
          <p:nvPr/>
        </p:nvSpPr>
        <p:spPr bwMode="auto">
          <a:xfrm>
            <a:off x="6011863" y="4294188"/>
            <a:ext cx="585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IPv4</a:t>
            </a:r>
          </a:p>
        </p:txBody>
      </p:sp>
      <p:sp>
        <p:nvSpPr>
          <p:cNvPr id="73750" name="Text Box 22"/>
          <p:cNvSpPr txBox="1">
            <a:spLocks noChangeArrowheads="1"/>
          </p:cNvSpPr>
          <p:nvPr/>
        </p:nvSpPr>
        <p:spPr bwMode="auto">
          <a:xfrm>
            <a:off x="7451725" y="4294188"/>
            <a:ext cx="5857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IPv6</a:t>
            </a:r>
          </a:p>
        </p:txBody>
      </p:sp>
      <p:sp>
        <p:nvSpPr>
          <p:cNvPr id="73752" name="AutoShape 24"/>
          <p:cNvSpPr>
            <a:spLocks noChangeArrowheads="1"/>
          </p:cNvSpPr>
          <p:nvPr/>
        </p:nvSpPr>
        <p:spPr bwMode="auto">
          <a:xfrm>
            <a:off x="5724525" y="4221163"/>
            <a:ext cx="2735263" cy="1584325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9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58EB33F-F6C1-4E72-8626-CC42CDD7FEFE}" type="slidenum">
              <a:rPr lang="en-US" altLang="ja-JP"/>
              <a:pPr/>
              <a:t>32</a:t>
            </a:fld>
            <a:endParaRPr lang="en-US" altLang="ja-JP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Addressing Design (1)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2299" y="1627187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 sz="2000" dirty="0"/>
              <a:t>Design addressing in structured manner</a:t>
            </a:r>
          </a:p>
          <a:p>
            <a:pPr lvl="1"/>
            <a:r>
              <a:rPr lang="en-US" altLang="ja-JP" sz="1800" dirty="0"/>
              <a:t>though we know it will become ad-hoc some day …</a:t>
            </a:r>
          </a:p>
          <a:p>
            <a:r>
              <a:rPr lang="en-US" altLang="ja-JP" sz="2000" dirty="0"/>
              <a:t>Assign enough address block per POP basis</a:t>
            </a:r>
          </a:p>
          <a:p>
            <a:pPr lvl="1"/>
            <a:r>
              <a:rPr lang="en-US" altLang="ja-JP" sz="1800" dirty="0"/>
              <a:t>use the same assignment design in each POP</a:t>
            </a:r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pPr lvl="1"/>
            <a:endParaRPr lang="en-US" altLang="ja-JP" sz="1800" dirty="0"/>
          </a:p>
          <a:p>
            <a:pPr lvl="1"/>
            <a:endParaRPr lang="en-US" altLang="ja-JP" sz="1800" dirty="0" smtClean="0"/>
          </a:p>
          <a:p>
            <a:pPr lvl="1"/>
            <a:endParaRPr lang="en-US" altLang="ja-JP" sz="1800" dirty="0" smtClean="0"/>
          </a:p>
          <a:p>
            <a:pPr lvl="1"/>
            <a:endParaRPr lang="en-US" altLang="ja-JP" dirty="0"/>
          </a:p>
          <a:p>
            <a:pPr lvl="1"/>
            <a:r>
              <a:rPr lang="en-US" altLang="ja-JP" sz="1800" dirty="0" smtClean="0"/>
              <a:t>easy </a:t>
            </a:r>
            <a:r>
              <a:rPr lang="en-US" altLang="ja-JP" sz="1800" dirty="0"/>
              <a:t>to make ACL</a:t>
            </a:r>
          </a:p>
          <a:p>
            <a:pPr lvl="1"/>
            <a:r>
              <a:rPr lang="en-US" altLang="ja-JP" sz="1800" dirty="0"/>
              <a:t>easy to understand from which block to assign new address</a:t>
            </a:r>
          </a:p>
          <a:p>
            <a:pPr lvl="1"/>
            <a:r>
              <a:rPr lang="en-US" altLang="ja-JP" sz="1800" dirty="0"/>
              <a:t>easy to aggregate</a:t>
            </a:r>
          </a:p>
        </p:txBody>
      </p:sp>
      <p:sp>
        <p:nvSpPr>
          <p:cNvPr id="90149" name="Rectangle 37"/>
          <p:cNvSpPr>
            <a:spLocks noChangeArrowheads="1"/>
          </p:cNvSpPr>
          <p:nvPr/>
        </p:nvSpPr>
        <p:spPr bwMode="auto">
          <a:xfrm>
            <a:off x="1042988" y="4076700"/>
            <a:ext cx="288925" cy="288925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800"/>
              <a:t>/48</a:t>
            </a:r>
          </a:p>
        </p:txBody>
      </p:sp>
      <p:sp>
        <p:nvSpPr>
          <p:cNvPr id="90150" name="Rectangle 38"/>
          <p:cNvSpPr>
            <a:spLocks noChangeArrowheads="1"/>
          </p:cNvSpPr>
          <p:nvPr/>
        </p:nvSpPr>
        <p:spPr bwMode="auto">
          <a:xfrm>
            <a:off x="1331913" y="4076700"/>
            <a:ext cx="288925" cy="288925"/>
          </a:xfrm>
          <a:prstGeom prst="rect">
            <a:avLst/>
          </a:prstGeom>
          <a:solidFill>
            <a:srgbClr val="DDDD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800"/>
              <a:t>/48</a:t>
            </a:r>
          </a:p>
        </p:txBody>
      </p:sp>
      <p:sp>
        <p:nvSpPr>
          <p:cNvPr id="90151" name="Rectangle 39"/>
          <p:cNvSpPr>
            <a:spLocks noChangeArrowheads="1"/>
          </p:cNvSpPr>
          <p:nvPr/>
        </p:nvSpPr>
        <p:spPr bwMode="auto">
          <a:xfrm>
            <a:off x="1619250" y="4076700"/>
            <a:ext cx="288925" cy="2889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800"/>
              <a:t>/48</a:t>
            </a:r>
          </a:p>
        </p:txBody>
      </p:sp>
      <p:sp>
        <p:nvSpPr>
          <p:cNvPr id="90152" name="Rectangle 40"/>
          <p:cNvSpPr>
            <a:spLocks noChangeArrowheads="1"/>
          </p:cNvSpPr>
          <p:nvPr/>
        </p:nvSpPr>
        <p:spPr bwMode="auto">
          <a:xfrm>
            <a:off x="1908175" y="4076700"/>
            <a:ext cx="288925" cy="28892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800"/>
              <a:t>/48</a:t>
            </a:r>
          </a:p>
        </p:txBody>
      </p:sp>
      <p:sp>
        <p:nvSpPr>
          <p:cNvPr id="90153" name="Rectangle 41"/>
          <p:cNvSpPr>
            <a:spLocks noChangeArrowheads="1"/>
          </p:cNvSpPr>
          <p:nvPr/>
        </p:nvSpPr>
        <p:spPr bwMode="auto">
          <a:xfrm>
            <a:off x="2195513" y="4076700"/>
            <a:ext cx="288925" cy="28892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800"/>
              <a:t>/48</a:t>
            </a:r>
          </a:p>
        </p:txBody>
      </p:sp>
      <p:sp>
        <p:nvSpPr>
          <p:cNvPr id="90157" name="Rectangle 45"/>
          <p:cNvSpPr>
            <a:spLocks noChangeArrowheads="1"/>
          </p:cNvSpPr>
          <p:nvPr/>
        </p:nvSpPr>
        <p:spPr bwMode="auto">
          <a:xfrm>
            <a:off x="2484438" y="4076700"/>
            <a:ext cx="288925" cy="288925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800"/>
              <a:t>/48</a:t>
            </a:r>
          </a:p>
        </p:txBody>
      </p:sp>
      <p:sp>
        <p:nvSpPr>
          <p:cNvPr id="90158" name="Rectangle 46"/>
          <p:cNvSpPr>
            <a:spLocks noChangeArrowheads="1"/>
          </p:cNvSpPr>
          <p:nvPr/>
        </p:nvSpPr>
        <p:spPr bwMode="auto">
          <a:xfrm>
            <a:off x="3275013" y="4076700"/>
            <a:ext cx="288925" cy="288925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59" name="Rectangle 47"/>
          <p:cNvSpPr>
            <a:spLocks noChangeArrowheads="1"/>
          </p:cNvSpPr>
          <p:nvPr/>
        </p:nvSpPr>
        <p:spPr bwMode="auto">
          <a:xfrm>
            <a:off x="3563938" y="4076700"/>
            <a:ext cx="288925" cy="288925"/>
          </a:xfrm>
          <a:prstGeom prst="rect">
            <a:avLst/>
          </a:prstGeom>
          <a:solidFill>
            <a:srgbClr val="DDDD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0" name="Rectangle 48"/>
          <p:cNvSpPr>
            <a:spLocks noChangeArrowheads="1"/>
          </p:cNvSpPr>
          <p:nvPr/>
        </p:nvSpPr>
        <p:spPr bwMode="auto">
          <a:xfrm>
            <a:off x="3851275" y="4076700"/>
            <a:ext cx="288925" cy="2889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1" name="Rectangle 49"/>
          <p:cNvSpPr>
            <a:spLocks noChangeArrowheads="1"/>
          </p:cNvSpPr>
          <p:nvPr/>
        </p:nvSpPr>
        <p:spPr bwMode="auto">
          <a:xfrm>
            <a:off x="4140200" y="4076700"/>
            <a:ext cx="288925" cy="28892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2" name="Rectangle 50"/>
          <p:cNvSpPr>
            <a:spLocks noChangeArrowheads="1"/>
          </p:cNvSpPr>
          <p:nvPr/>
        </p:nvSpPr>
        <p:spPr bwMode="auto">
          <a:xfrm>
            <a:off x="4427538" y="4076700"/>
            <a:ext cx="288925" cy="28892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3" name="Rectangle 51"/>
          <p:cNvSpPr>
            <a:spLocks noChangeArrowheads="1"/>
          </p:cNvSpPr>
          <p:nvPr/>
        </p:nvSpPr>
        <p:spPr bwMode="auto">
          <a:xfrm>
            <a:off x="4716463" y="4076700"/>
            <a:ext cx="288925" cy="288925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5" name="Rectangle 53"/>
          <p:cNvSpPr>
            <a:spLocks noChangeArrowheads="1"/>
          </p:cNvSpPr>
          <p:nvPr/>
        </p:nvSpPr>
        <p:spPr bwMode="auto">
          <a:xfrm>
            <a:off x="5507038" y="4076700"/>
            <a:ext cx="288925" cy="288925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6" name="Rectangle 54"/>
          <p:cNvSpPr>
            <a:spLocks noChangeArrowheads="1"/>
          </p:cNvSpPr>
          <p:nvPr/>
        </p:nvSpPr>
        <p:spPr bwMode="auto">
          <a:xfrm>
            <a:off x="5795963" y="4076700"/>
            <a:ext cx="288925" cy="288925"/>
          </a:xfrm>
          <a:prstGeom prst="rect">
            <a:avLst/>
          </a:prstGeom>
          <a:solidFill>
            <a:srgbClr val="DDDD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7" name="Rectangle 55"/>
          <p:cNvSpPr>
            <a:spLocks noChangeArrowheads="1"/>
          </p:cNvSpPr>
          <p:nvPr/>
        </p:nvSpPr>
        <p:spPr bwMode="auto">
          <a:xfrm>
            <a:off x="6083300" y="4076700"/>
            <a:ext cx="288925" cy="2889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8" name="Rectangle 56"/>
          <p:cNvSpPr>
            <a:spLocks noChangeArrowheads="1"/>
          </p:cNvSpPr>
          <p:nvPr/>
        </p:nvSpPr>
        <p:spPr bwMode="auto">
          <a:xfrm>
            <a:off x="6372225" y="4076700"/>
            <a:ext cx="288925" cy="28892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9" name="Rectangle 57"/>
          <p:cNvSpPr>
            <a:spLocks noChangeArrowheads="1"/>
          </p:cNvSpPr>
          <p:nvPr/>
        </p:nvSpPr>
        <p:spPr bwMode="auto">
          <a:xfrm>
            <a:off x="6659563" y="4076700"/>
            <a:ext cx="288925" cy="28892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70" name="Rectangle 58"/>
          <p:cNvSpPr>
            <a:spLocks noChangeArrowheads="1"/>
          </p:cNvSpPr>
          <p:nvPr/>
        </p:nvSpPr>
        <p:spPr bwMode="auto">
          <a:xfrm>
            <a:off x="6948488" y="4076700"/>
            <a:ext cx="288925" cy="288925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81" name="Rectangle 69"/>
          <p:cNvSpPr>
            <a:spLocks noChangeArrowheads="1"/>
          </p:cNvSpPr>
          <p:nvPr/>
        </p:nvSpPr>
        <p:spPr bwMode="auto">
          <a:xfrm>
            <a:off x="755650" y="3708400"/>
            <a:ext cx="7129463" cy="107950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82" name="Text Box 70"/>
          <p:cNvSpPr txBox="1">
            <a:spLocks noChangeArrowheads="1"/>
          </p:cNvSpPr>
          <p:nvPr/>
        </p:nvSpPr>
        <p:spPr bwMode="auto">
          <a:xfrm>
            <a:off x="1547813" y="4427538"/>
            <a:ext cx="665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 i="1"/>
              <a:t>POP1</a:t>
            </a:r>
          </a:p>
        </p:txBody>
      </p:sp>
      <p:sp>
        <p:nvSpPr>
          <p:cNvPr id="90183" name="Text Box 71"/>
          <p:cNvSpPr txBox="1">
            <a:spLocks noChangeArrowheads="1"/>
          </p:cNvSpPr>
          <p:nvPr/>
        </p:nvSpPr>
        <p:spPr bwMode="auto">
          <a:xfrm>
            <a:off x="3852863" y="4427538"/>
            <a:ext cx="665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 i="1"/>
              <a:t>POP2</a:t>
            </a:r>
          </a:p>
        </p:txBody>
      </p:sp>
      <p:sp>
        <p:nvSpPr>
          <p:cNvPr id="90184" name="Text Box 72"/>
          <p:cNvSpPr txBox="1">
            <a:spLocks noChangeArrowheads="1"/>
          </p:cNvSpPr>
          <p:nvPr/>
        </p:nvSpPr>
        <p:spPr bwMode="auto">
          <a:xfrm>
            <a:off x="6227763" y="4427538"/>
            <a:ext cx="665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 i="1"/>
              <a:t>POP3</a:t>
            </a:r>
          </a:p>
        </p:txBody>
      </p:sp>
      <p:sp>
        <p:nvSpPr>
          <p:cNvPr id="90188" name="Rectangle 76"/>
          <p:cNvSpPr>
            <a:spLocks noChangeArrowheads="1"/>
          </p:cNvSpPr>
          <p:nvPr/>
        </p:nvSpPr>
        <p:spPr bwMode="auto">
          <a:xfrm>
            <a:off x="898525" y="4932363"/>
            <a:ext cx="288925" cy="288925"/>
          </a:xfrm>
          <a:prstGeom prst="rect">
            <a:avLst/>
          </a:prstGeom>
          <a:solidFill>
            <a:srgbClr val="CC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89" name="Text Box 77"/>
          <p:cNvSpPr txBox="1">
            <a:spLocks noChangeArrowheads="1"/>
          </p:cNvSpPr>
          <p:nvPr/>
        </p:nvSpPr>
        <p:spPr bwMode="auto">
          <a:xfrm>
            <a:off x="1169988" y="4924425"/>
            <a:ext cx="881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/>
              <a:t>loopback</a:t>
            </a:r>
          </a:p>
        </p:txBody>
      </p:sp>
      <p:sp>
        <p:nvSpPr>
          <p:cNvPr id="90190" name="Rectangle 78"/>
          <p:cNvSpPr>
            <a:spLocks noChangeArrowheads="1"/>
          </p:cNvSpPr>
          <p:nvPr/>
        </p:nvSpPr>
        <p:spPr bwMode="auto">
          <a:xfrm>
            <a:off x="2125663" y="4932363"/>
            <a:ext cx="288925" cy="288925"/>
          </a:xfrm>
          <a:prstGeom prst="rect">
            <a:avLst/>
          </a:prstGeom>
          <a:solidFill>
            <a:srgbClr val="DDDD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91" name="Text Box 79"/>
          <p:cNvSpPr txBox="1">
            <a:spLocks noChangeArrowheads="1"/>
          </p:cNvSpPr>
          <p:nvPr/>
        </p:nvSpPr>
        <p:spPr bwMode="auto">
          <a:xfrm>
            <a:off x="2436813" y="4924425"/>
            <a:ext cx="5699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/>
              <a:t>p-t-p</a:t>
            </a:r>
          </a:p>
        </p:txBody>
      </p:sp>
      <p:sp>
        <p:nvSpPr>
          <p:cNvPr id="90192" name="Rectangle 80"/>
          <p:cNvSpPr>
            <a:spLocks noChangeArrowheads="1"/>
          </p:cNvSpPr>
          <p:nvPr/>
        </p:nvSpPr>
        <p:spPr bwMode="auto">
          <a:xfrm>
            <a:off x="3352800" y="4932363"/>
            <a:ext cx="288925" cy="2889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93" name="Text Box 81"/>
          <p:cNvSpPr txBox="1">
            <a:spLocks noChangeArrowheads="1"/>
          </p:cNvSpPr>
          <p:nvPr/>
        </p:nvSpPr>
        <p:spPr bwMode="auto">
          <a:xfrm>
            <a:off x="3606800" y="4924425"/>
            <a:ext cx="676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/>
              <a:t>switch</a:t>
            </a:r>
          </a:p>
        </p:txBody>
      </p:sp>
      <p:sp>
        <p:nvSpPr>
          <p:cNvPr id="90197" name="Rectangle 85"/>
          <p:cNvSpPr>
            <a:spLocks noChangeArrowheads="1"/>
          </p:cNvSpPr>
          <p:nvPr/>
        </p:nvSpPr>
        <p:spPr bwMode="auto">
          <a:xfrm>
            <a:off x="4581525" y="4932363"/>
            <a:ext cx="288925" cy="28892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98" name="Text Box 86"/>
          <p:cNvSpPr txBox="1">
            <a:spLocks noChangeArrowheads="1"/>
          </p:cNvSpPr>
          <p:nvPr/>
        </p:nvSpPr>
        <p:spPr bwMode="auto">
          <a:xfrm>
            <a:off x="4859338" y="4924425"/>
            <a:ext cx="666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/>
              <a:t>server</a:t>
            </a:r>
          </a:p>
        </p:txBody>
      </p:sp>
      <p:sp>
        <p:nvSpPr>
          <p:cNvPr id="90199" name="Rectangle 87"/>
          <p:cNvSpPr>
            <a:spLocks noChangeArrowheads="1"/>
          </p:cNvSpPr>
          <p:nvPr/>
        </p:nvSpPr>
        <p:spPr bwMode="auto">
          <a:xfrm>
            <a:off x="5808663" y="4932363"/>
            <a:ext cx="288925" cy="28892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200" name="Text Box 88"/>
          <p:cNvSpPr txBox="1">
            <a:spLocks noChangeArrowheads="1"/>
          </p:cNvSpPr>
          <p:nvPr/>
        </p:nvSpPr>
        <p:spPr bwMode="auto">
          <a:xfrm>
            <a:off x="6042025" y="4924425"/>
            <a:ext cx="9064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/>
              <a:t>customer</a:t>
            </a:r>
          </a:p>
        </p:txBody>
      </p:sp>
      <p:sp>
        <p:nvSpPr>
          <p:cNvPr id="90201" name="Rectangle 89"/>
          <p:cNvSpPr>
            <a:spLocks noChangeArrowheads="1"/>
          </p:cNvSpPr>
          <p:nvPr/>
        </p:nvSpPr>
        <p:spPr bwMode="auto">
          <a:xfrm>
            <a:off x="7037388" y="4932363"/>
            <a:ext cx="288925" cy="288925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202" name="Text Box 90"/>
          <p:cNvSpPr txBox="1">
            <a:spLocks noChangeArrowheads="1"/>
          </p:cNvSpPr>
          <p:nvPr/>
        </p:nvSpPr>
        <p:spPr bwMode="auto">
          <a:xfrm>
            <a:off x="7313613" y="4924425"/>
            <a:ext cx="8588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/>
              <a:t>reserved</a:t>
            </a:r>
          </a:p>
        </p:txBody>
      </p:sp>
      <p:sp>
        <p:nvSpPr>
          <p:cNvPr id="90204" name="Text Box 92"/>
          <p:cNvSpPr txBox="1">
            <a:spLocks noChangeArrowheads="1"/>
          </p:cNvSpPr>
          <p:nvPr/>
        </p:nvSpPr>
        <p:spPr bwMode="auto">
          <a:xfrm>
            <a:off x="520700" y="3494088"/>
            <a:ext cx="522288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800"/>
              <a:t>/32</a:t>
            </a:r>
          </a:p>
        </p:txBody>
      </p:sp>
      <p:sp>
        <p:nvSpPr>
          <p:cNvPr id="90206" name="Text Box 94"/>
          <p:cNvSpPr txBox="1">
            <a:spLocks noChangeArrowheads="1"/>
          </p:cNvSpPr>
          <p:nvPr/>
        </p:nvSpPr>
        <p:spPr bwMode="auto">
          <a:xfrm>
            <a:off x="898525" y="3738563"/>
            <a:ext cx="4079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200"/>
              <a:t>/34</a:t>
            </a:r>
          </a:p>
        </p:txBody>
      </p:sp>
      <p:sp>
        <p:nvSpPr>
          <p:cNvPr id="90208" name="Text Box 96"/>
          <p:cNvSpPr txBox="1">
            <a:spLocks noChangeArrowheads="1"/>
          </p:cNvSpPr>
          <p:nvPr/>
        </p:nvSpPr>
        <p:spPr bwMode="auto">
          <a:xfrm>
            <a:off x="3132138" y="3730625"/>
            <a:ext cx="4079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200"/>
              <a:t>/34</a:t>
            </a:r>
          </a:p>
        </p:txBody>
      </p:sp>
      <p:sp>
        <p:nvSpPr>
          <p:cNvPr id="90209" name="Text Box 97"/>
          <p:cNvSpPr txBox="1">
            <a:spLocks noChangeArrowheads="1"/>
          </p:cNvSpPr>
          <p:nvPr/>
        </p:nvSpPr>
        <p:spPr bwMode="auto">
          <a:xfrm>
            <a:off x="5364163" y="3730625"/>
            <a:ext cx="4079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200"/>
              <a:t>/34</a:t>
            </a:r>
          </a:p>
        </p:txBody>
      </p:sp>
      <p:sp>
        <p:nvSpPr>
          <p:cNvPr id="90213" name="Rectangle 101"/>
          <p:cNvSpPr>
            <a:spLocks noChangeArrowheads="1"/>
          </p:cNvSpPr>
          <p:nvPr/>
        </p:nvSpPr>
        <p:spPr bwMode="auto">
          <a:xfrm>
            <a:off x="7812088" y="3636963"/>
            <a:ext cx="144462" cy="12239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4" name="Rectangle 52"/>
          <p:cNvSpPr>
            <a:spLocks noChangeArrowheads="1"/>
          </p:cNvSpPr>
          <p:nvPr/>
        </p:nvSpPr>
        <p:spPr bwMode="auto">
          <a:xfrm>
            <a:off x="971550" y="4003675"/>
            <a:ext cx="2160588" cy="433388"/>
          </a:xfrm>
          <a:prstGeom prst="rect">
            <a:avLst/>
          </a:prstGeom>
          <a:noFill/>
          <a:ln w="1905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220" name="Rectangle 108"/>
          <p:cNvSpPr>
            <a:spLocks noChangeArrowheads="1"/>
          </p:cNvSpPr>
          <p:nvPr/>
        </p:nvSpPr>
        <p:spPr bwMode="auto">
          <a:xfrm>
            <a:off x="2770188" y="4076700"/>
            <a:ext cx="288925" cy="28892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0" scaled="1"/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800"/>
              <a:t>/48</a:t>
            </a:r>
          </a:p>
        </p:txBody>
      </p:sp>
      <p:sp>
        <p:nvSpPr>
          <p:cNvPr id="90221" name="Rectangle 109"/>
          <p:cNvSpPr>
            <a:spLocks noChangeArrowheads="1"/>
          </p:cNvSpPr>
          <p:nvPr/>
        </p:nvSpPr>
        <p:spPr bwMode="auto">
          <a:xfrm>
            <a:off x="5002213" y="4076700"/>
            <a:ext cx="288925" cy="28892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0" scaled="1"/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222" name="Rectangle 110"/>
          <p:cNvSpPr>
            <a:spLocks noChangeArrowheads="1"/>
          </p:cNvSpPr>
          <p:nvPr/>
        </p:nvSpPr>
        <p:spPr bwMode="auto">
          <a:xfrm>
            <a:off x="7234238" y="4076700"/>
            <a:ext cx="288925" cy="28892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0" scaled="1"/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72" name="Rectangle 60"/>
          <p:cNvSpPr>
            <a:spLocks noChangeArrowheads="1"/>
          </p:cNvSpPr>
          <p:nvPr/>
        </p:nvSpPr>
        <p:spPr bwMode="auto">
          <a:xfrm>
            <a:off x="3205163" y="4013200"/>
            <a:ext cx="2159000" cy="431800"/>
          </a:xfrm>
          <a:prstGeom prst="rect">
            <a:avLst/>
          </a:prstGeom>
          <a:noFill/>
          <a:ln w="1905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79" name="Rectangle 67"/>
          <p:cNvSpPr>
            <a:spLocks noChangeArrowheads="1"/>
          </p:cNvSpPr>
          <p:nvPr/>
        </p:nvSpPr>
        <p:spPr bwMode="auto">
          <a:xfrm>
            <a:off x="5435600" y="4003675"/>
            <a:ext cx="2136775" cy="433388"/>
          </a:xfrm>
          <a:prstGeom prst="rect">
            <a:avLst/>
          </a:prstGeom>
          <a:noFill/>
          <a:ln w="1905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225" name="Oval 113"/>
          <p:cNvSpPr>
            <a:spLocks noChangeArrowheads="1"/>
          </p:cNvSpPr>
          <p:nvPr/>
        </p:nvSpPr>
        <p:spPr bwMode="auto">
          <a:xfrm>
            <a:off x="5435600" y="693738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60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63391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92F3F5D6-04EA-49FC-90BC-28AEF4B1CFEB}" type="slidenum">
              <a:rPr lang="en-US" altLang="ja-JP"/>
              <a:pPr/>
              <a:t>33</a:t>
            </a:fld>
            <a:endParaRPr lang="en-US" altLang="ja-JP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Addressing Design (2)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412875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/>
              <a:t>p-t-p link address assignment</a:t>
            </a:r>
          </a:p>
          <a:p>
            <a:endParaRPr lang="en-US" altLang="ja-JP" dirty="0"/>
          </a:p>
          <a:p>
            <a:endParaRPr lang="en-US" altLang="ja-JP" dirty="0"/>
          </a:p>
          <a:p>
            <a:pPr lvl="1"/>
            <a:endParaRPr lang="en-US" altLang="ja-JP" b="1" dirty="0"/>
          </a:p>
          <a:p>
            <a:pPr lvl="1"/>
            <a:r>
              <a:rPr lang="en-US" altLang="ja-JP" dirty="0"/>
              <a:t>/64 will be good, some use /126 (just like IPv4)</a:t>
            </a:r>
          </a:p>
          <a:p>
            <a:pPr lvl="2"/>
            <a:r>
              <a:rPr lang="en-US" altLang="ja-JP" dirty="0"/>
              <a:t>don’t hesitate to waste addresses</a:t>
            </a:r>
          </a:p>
          <a:p>
            <a:pPr lvl="2"/>
            <a:r>
              <a:rPr lang="en-US" altLang="ja-JP" dirty="0"/>
              <a:t>keep it clean and simple</a:t>
            </a:r>
          </a:p>
          <a:p>
            <a:r>
              <a:rPr lang="en-US" altLang="ja-JP" dirty="0"/>
              <a:t>Not recommended</a:t>
            </a:r>
          </a:p>
          <a:p>
            <a:pPr lvl="1"/>
            <a:r>
              <a:rPr lang="en-US" altLang="ja-JP" dirty="0"/>
              <a:t>you’d better not assign EUI-64 based address</a:t>
            </a:r>
          </a:p>
          <a:p>
            <a:pPr lvl="2"/>
            <a:r>
              <a:rPr lang="en-US" altLang="ja-JP" dirty="0"/>
              <a:t>2001:db8:0:d802:</a:t>
            </a:r>
            <a:r>
              <a:rPr lang="en-US" altLang="ja-JP" u="sng" dirty="0"/>
              <a:t>2d0:b7ff:fe88:eb8a</a:t>
            </a:r>
          </a:p>
          <a:p>
            <a:pPr lvl="1"/>
            <a:r>
              <a:rPr lang="en-US" altLang="ja-JP" dirty="0"/>
              <a:t>don’t try to make complex rules</a:t>
            </a:r>
          </a:p>
          <a:p>
            <a:pPr lvl="2"/>
            <a:r>
              <a:rPr lang="en-US" altLang="ja-JP" dirty="0"/>
              <a:t>2001:db8:[POP ID]:[POP ID]:[Service ID]::XX</a:t>
            </a:r>
          </a:p>
        </p:txBody>
      </p:sp>
      <p:pic>
        <p:nvPicPr>
          <p:cNvPr id="91143" name="Picture 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9797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1144" name="Picture 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797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1145" name="AutoShape 9"/>
          <p:cNvCxnSpPr>
            <a:cxnSpLocks noChangeShapeType="1"/>
            <a:stCxn id="91143" idx="3"/>
            <a:endCxn id="91144" idx="1"/>
          </p:cNvCxnSpPr>
          <p:nvPr/>
        </p:nvCxnSpPr>
        <p:spPr bwMode="auto">
          <a:xfrm>
            <a:off x="3176588" y="3205163"/>
            <a:ext cx="139541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46" name="AutoShape 10"/>
          <p:cNvSpPr>
            <a:spLocks noChangeArrowheads="1"/>
          </p:cNvSpPr>
          <p:nvPr/>
        </p:nvSpPr>
        <p:spPr bwMode="auto">
          <a:xfrm rot="-2805743">
            <a:off x="3852069" y="2836069"/>
            <a:ext cx="431800" cy="287338"/>
          </a:xfrm>
          <a:prstGeom prst="leftArrow">
            <a:avLst>
              <a:gd name="adj1" fmla="val 45704"/>
              <a:gd name="adj2" fmla="val 62566"/>
            </a:avLst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4211638" y="2571750"/>
            <a:ext cx="3565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/>
              <a:t>in IPv4, usually /30 or /31 is assigned</a:t>
            </a:r>
          </a:p>
        </p:txBody>
      </p:sp>
      <p:grpSp>
        <p:nvGrpSpPr>
          <p:cNvPr id="91148" name="Group 12"/>
          <p:cNvGrpSpPr>
            <a:grpSpLocks/>
          </p:cNvGrpSpPr>
          <p:nvPr/>
        </p:nvGrpSpPr>
        <p:grpSpPr bwMode="auto">
          <a:xfrm>
            <a:off x="1835150" y="5516563"/>
            <a:ext cx="215900" cy="215900"/>
            <a:chOff x="5375" y="1026"/>
            <a:chExt cx="136" cy="136"/>
          </a:xfrm>
        </p:grpSpPr>
        <p:sp>
          <p:nvSpPr>
            <p:cNvPr id="91149" name="Line 13"/>
            <p:cNvSpPr>
              <a:spLocks noChangeShapeType="1"/>
            </p:cNvSpPr>
            <p:nvPr/>
          </p:nvSpPr>
          <p:spPr bwMode="auto">
            <a:xfrm flipH="1">
              <a:off x="5375" y="1026"/>
              <a:ext cx="136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0" name="Line 14"/>
            <p:cNvSpPr>
              <a:spLocks noChangeShapeType="1"/>
            </p:cNvSpPr>
            <p:nvPr/>
          </p:nvSpPr>
          <p:spPr bwMode="auto">
            <a:xfrm>
              <a:off x="5375" y="1026"/>
              <a:ext cx="136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1151" name="Oval 15"/>
          <p:cNvSpPr>
            <a:spLocks noChangeArrowheads="1"/>
          </p:cNvSpPr>
          <p:nvPr/>
        </p:nvSpPr>
        <p:spPr bwMode="auto">
          <a:xfrm>
            <a:off x="5435600" y="692150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600"/>
              <a:t>example</a:t>
            </a:r>
          </a:p>
        </p:txBody>
      </p:sp>
      <p:grpSp>
        <p:nvGrpSpPr>
          <p:cNvPr id="91152" name="Group 16"/>
          <p:cNvGrpSpPr>
            <a:grpSpLocks/>
          </p:cNvGrpSpPr>
          <p:nvPr/>
        </p:nvGrpSpPr>
        <p:grpSpPr bwMode="auto">
          <a:xfrm>
            <a:off x="1835150" y="6165850"/>
            <a:ext cx="215900" cy="215900"/>
            <a:chOff x="5375" y="1026"/>
            <a:chExt cx="136" cy="136"/>
          </a:xfrm>
        </p:grpSpPr>
        <p:sp>
          <p:nvSpPr>
            <p:cNvPr id="91153" name="Line 17"/>
            <p:cNvSpPr>
              <a:spLocks noChangeShapeType="1"/>
            </p:cNvSpPr>
            <p:nvPr/>
          </p:nvSpPr>
          <p:spPr bwMode="auto">
            <a:xfrm flipH="1">
              <a:off x="5375" y="1026"/>
              <a:ext cx="136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4" name="Line 18"/>
            <p:cNvSpPr>
              <a:spLocks noChangeShapeType="1"/>
            </p:cNvSpPr>
            <p:nvPr/>
          </p:nvSpPr>
          <p:spPr bwMode="auto">
            <a:xfrm>
              <a:off x="5375" y="1026"/>
              <a:ext cx="136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1312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E0488815-BBCF-45D5-ABF1-B7759FB90F43}" type="slidenum">
              <a:rPr lang="en-US" altLang="ja-JP"/>
              <a:pPr/>
              <a:t>34</a:t>
            </a:fld>
            <a:endParaRPr lang="en-US" altLang="ja-JP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Routing Design (1)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773238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 sz="2000"/>
              <a:t>BGP</a:t>
            </a:r>
          </a:p>
          <a:p>
            <a:pPr lvl="1"/>
            <a:r>
              <a:rPr lang="en-US" altLang="ja-JP" sz="1800"/>
              <a:t>Separate IPv6 peering from IPv4 peering</a:t>
            </a:r>
          </a:p>
          <a:p>
            <a:pPr lvl="2"/>
            <a:r>
              <a:rPr lang="en-US" altLang="ja-JP" sz="1600"/>
              <a:t>You can minimize IPv6 deployment impact on IPv4 network</a:t>
            </a:r>
          </a:p>
          <a:p>
            <a:pPr lvl="2"/>
            <a:endParaRPr lang="en-US" altLang="ja-JP" sz="1600"/>
          </a:p>
          <a:p>
            <a:pPr lvl="2"/>
            <a:endParaRPr lang="en-US" altLang="ja-JP" sz="1600"/>
          </a:p>
          <a:p>
            <a:pPr lvl="2"/>
            <a:endParaRPr lang="en-US" altLang="ja-JP" sz="1600"/>
          </a:p>
          <a:p>
            <a:pPr lvl="2"/>
            <a:endParaRPr lang="en-US" altLang="ja-JP" sz="1600"/>
          </a:p>
          <a:p>
            <a:pPr lvl="1"/>
            <a:endParaRPr lang="en-US" altLang="ja-JP" sz="1800"/>
          </a:p>
          <a:p>
            <a:pPr lvl="1"/>
            <a:r>
              <a:rPr lang="en-US" altLang="ja-JP" sz="1800"/>
              <a:t>Again, try to use the same routing policy for both sessions</a:t>
            </a:r>
          </a:p>
          <a:p>
            <a:pPr lvl="2"/>
            <a:r>
              <a:rPr lang="en-US" altLang="ja-JP" sz="1600"/>
              <a:t>if there is no protocol dependent configuration in routing policy (ex. “route-map”), you’d better use it for both protocols</a:t>
            </a:r>
          </a:p>
        </p:txBody>
      </p:sp>
      <p:sp>
        <p:nvSpPr>
          <p:cNvPr id="93192" name="Line 8"/>
          <p:cNvSpPr>
            <a:spLocks noChangeShapeType="1"/>
          </p:cNvSpPr>
          <p:nvPr/>
        </p:nvSpPr>
        <p:spPr bwMode="auto">
          <a:xfrm>
            <a:off x="3778250" y="3517900"/>
            <a:ext cx="1728788" cy="0"/>
          </a:xfrm>
          <a:prstGeom prst="line">
            <a:avLst/>
          </a:prstGeom>
          <a:noFill/>
          <a:ln w="28575" cap="rnd">
            <a:solidFill>
              <a:srgbClr val="FF99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>
            <a:off x="3778250" y="3662363"/>
            <a:ext cx="1728788" cy="0"/>
          </a:xfrm>
          <a:prstGeom prst="line">
            <a:avLst/>
          </a:prstGeom>
          <a:noFill/>
          <a:ln w="28575" cap="rnd">
            <a:solidFill>
              <a:srgbClr val="99CC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3190" name="Picture 6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038" y="3302000"/>
            <a:ext cx="765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3191" name="Picture 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525" y="3302000"/>
            <a:ext cx="765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3759200" y="3113088"/>
            <a:ext cx="2468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000">
                <a:latin typeface="Arial" charset="0"/>
              </a:rPr>
              <a:t>IPv4 peering for IPv4 routing</a:t>
            </a: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3759200" y="3789363"/>
            <a:ext cx="2468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000">
                <a:latin typeface="Arial" charset="0"/>
              </a:rPr>
              <a:t>IPv6 peering for IPv6 routing</a:t>
            </a:r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2265363" y="3502025"/>
            <a:ext cx="7937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000"/>
              <a:t>BGP router</a:t>
            </a: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6226175" y="3502025"/>
            <a:ext cx="7937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000"/>
              <a:t>BGP router</a:t>
            </a:r>
          </a:p>
        </p:txBody>
      </p:sp>
      <p:sp>
        <p:nvSpPr>
          <p:cNvPr id="93199" name="AutoShape 15"/>
          <p:cNvSpPr>
            <a:spLocks noChangeArrowheads="1"/>
          </p:cNvSpPr>
          <p:nvPr/>
        </p:nvSpPr>
        <p:spPr bwMode="auto">
          <a:xfrm>
            <a:off x="2193925" y="2925763"/>
            <a:ext cx="4824413" cy="12954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00" name="AutoShape 16"/>
          <p:cNvSpPr>
            <a:spLocks noChangeArrowheads="1"/>
          </p:cNvSpPr>
          <p:nvPr/>
        </p:nvSpPr>
        <p:spPr bwMode="auto">
          <a:xfrm>
            <a:off x="3419475" y="5589588"/>
            <a:ext cx="287338" cy="360362"/>
          </a:xfrm>
          <a:prstGeom prst="foldedCorner">
            <a:avLst>
              <a:gd name="adj" fmla="val 30838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01" name="AutoShape 17"/>
          <p:cNvSpPr>
            <a:spLocks noChangeArrowheads="1"/>
          </p:cNvSpPr>
          <p:nvPr/>
        </p:nvSpPr>
        <p:spPr bwMode="auto">
          <a:xfrm>
            <a:off x="4427538" y="5445125"/>
            <a:ext cx="215900" cy="288925"/>
          </a:xfrm>
          <a:prstGeom prst="foldedCorner">
            <a:avLst>
              <a:gd name="adj" fmla="val 30838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02" name="AutoShape 18"/>
          <p:cNvSpPr>
            <a:spLocks noChangeArrowheads="1"/>
          </p:cNvSpPr>
          <p:nvPr/>
        </p:nvSpPr>
        <p:spPr bwMode="auto">
          <a:xfrm>
            <a:off x="4860925" y="5805488"/>
            <a:ext cx="287338" cy="360362"/>
          </a:xfrm>
          <a:prstGeom prst="foldedCorner">
            <a:avLst>
              <a:gd name="adj" fmla="val 3083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03" name="AutoShape 19"/>
          <p:cNvSpPr>
            <a:spLocks noChangeArrowheads="1"/>
          </p:cNvSpPr>
          <p:nvPr/>
        </p:nvSpPr>
        <p:spPr bwMode="auto">
          <a:xfrm>
            <a:off x="4427538" y="6308725"/>
            <a:ext cx="215900" cy="288925"/>
          </a:xfrm>
          <a:prstGeom prst="foldedCorner">
            <a:avLst>
              <a:gd name="adj" fmla="val 30838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04" name="AutoShape 20"/>
          <p:cNvSpPr>
            <a:spLocks noChangeArrowheads="1"/>
          </p:cNvSpPr>
          <p:nvPr/>
        </p:nvSpPr>
        <p:spPr bwMode="auto">
          <a:xfrm>
            <a:off x="3419475" y="6021388"/>
            <a:ext cx="287338" cy="360362"/>
          </a:xfrm>
          <a:prstGeom prst="foldedCorner">
            <a:avLst>
              <a:gd name="adj" fmla="val 30838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93205" name="AutoShape 21"/>
          <p:cNvCxnSpPr>
            <a:cxnSpLocks noChangeShapeType="1"/>
            <a:stCxn id="93202" idx="1"/>
            <a:endCxn id="93200" idx="3"/>
          </p:cNvCxnSpPr>
          <p:nvPr/>
        </p:nvCxnSpPr>
        <p:spPr bwMode="auto">
          <a:xfrm flipH="1" flipV="1">
            <a:off x="3706813" y="5770563"/>
            <a:ext cx="1154112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206" name="AutoShape 22"/>
          <p:cNvCxnSpPr>
            <a:cxnSpLocks noChangeShapeType="1"/>
            <a:stCxn id="93202" idx="1"/>
            <a:endCxn id="93204" idx="3"/>
          </p:cNvCxnSpPr>
          <p:nvPr/>
        </p:nvCxnSpPr>
        <p:spPr bwMode="auto">
          <a:xfrm flipH="1">
            <a:off x="3706813" y="5986463"/>
            <a:ext cx="1154112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207" name="AutoShape 23"/>
          <p:cNvCxnSpPr>
            <a:cxnSpLocks noChangeShapeType="1"/>
            <a:stCxn id="93201" idx="1"/>
            <a:endCxn id="93200" idx="3"/>
          </p:cNvCxnSpPr>
          <p:nvPr/>
        </p:nvCxnSpPr>
        <p:spPr bwMode="auto">
          <a:xfrm flipH="1">
            <a:off x="3706813" y="5589588"/>
            <a:ext cx="720725" cy="180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208" name="AutoShape 24"/>
          <p:cNvCxnSpPr>
            <a:cxnSpLocks noChangeShapeType="1"/>
            <a:stCxn id="93203" idx="1"/>
            <a:endCxn id="93204" idx="3"/>
          </p:cNvCxnSpPr>
          <p:nvPr/>
        </p:nvCxnSpPr>
        <p:spPr bwMode="auto">
          <a:xfrm flipH="1" flipV="1">
            <a:off x="3706813" y="6202363"/>
            <a:ext cx="72072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2339975" y="5648325"/>
            <a:ext cx="11001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000"/>
              <a:t>IPv4 peer config</a:t>
            </a:r>
          </a:p>
        </p:txBody>
      </p:sp>
      <p:sp>
        <p:nvSpPr>
          <p:cNvPr id="93210" name="Text Box 26"/>
          <p:cNvSpPr txBox="1">
            <a:spLocks noChangeArrowheads="1"/>
          </p:cNvSpPr>
          <p:nvPr/>
        </p:nvSpPr>
        <p:spPr bwMode="auto">
          <a:xfrm>
            <a:off x="2339975" y="6080125"/>
            <a:ext cx="11001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000"/>
              <a:t>IPv6 peer config</a:t>
            </a:r>
          </a:p>
        </p:txBody>
      </p:sp>
      <p:sp>
        <p:nvSpPr>
          <p:cNvPr id="93211" name="Text Box 27"/>
          <p:cNvSpPr txBox="1">
            <a:spLocks noChangeArrowheads="1"/>
          </p:cNvSpPr>
          <p:nvPr/>
        </p:nvSpPr>
        <p:spPr bwMode="auto">
          <a:xfrm>
            <a:off x="4645025" y="6330950"/>
            <a:ext cx="14271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000"/>
              <a:t>IPv6 dependent policy</a:t>
            </a:r>
          </a:p>
        </p:txBody>
      </p:sp>
      <p:sp>
        <p:nvSpPr>
          <p:cNvPr id="93212" name="Text Box 28"/>
          <p:cNvSpPr txBox="1">
            <a:spLocks noChangeArrowheads="1"/>
          </p:cNvSpPr>
          <p:nvPr/>
        </p:nvSpPr>
        <p:spPr bwMode="auto">
          <a:xfrm>
            <a:off x="4645025" y="5467350"/>
            <a:ext cx="14271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000"/>
              <a:t>IPv4 dependent policy</a:t>
            </a:r>
          </a:p>
        </p:txBody>
      </p:sp>
      <p:sp>
        <p:nvSpPr>
          <p:cNvPr id="93213" name="Text Box 29"/>
          <p:cNvSpPr txBox="1">
            <a:spLocks noChangeArrowheads="1"/>
          </p:cNvSpPr>
          <p:nvPr/>
        </p:nvSpPr>
        <p:spPr bwMode="auto">
          <a:xfrm>
            <a:off x="5148263" y="5864225"/>
            <a:ext cx="172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000"/>
              <a:t>protocol independent policy</a:t>
            </a:r>
          </a:p>
        </p:txBody>
      </p:sp>
      <p:sp>
        <p:nvSpPr>
          <p:cNvPr id="93214" name="AutoShape 30"/>
          <p:cNvSpPr>
            <a:spLocks noChangeArrowheads="1"/>
          </p:cNvSpPr>
          <p:nvPr/>
        </p:nvSpPr>
        <p:spPr bwMode="auto">
          <a:xfrm>
            <a:off x="2195513" y="5300663"/>
            <a:ext cx="4824412" cy="144145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60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DF48F5A0-1AB1-47B2-999B-B2923A31A483}" type="slidenum">
              <a:rPr lang="en-US" altLang="ja-JP"/>
              <a:pPr/>
              <a:t>35</a:t>
            </a:fld>
            <a:endParaRPr lang="en-US" altLang="ja-JP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Routing Design (2)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9138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OSPFv2 (for IPv4) and OSPFv3 (for IPv6)</a:t>
            </a:r>
          </a:p>
          <a:p>
            <a:pPr lvl="1"/>
            <a:r>
              <a:rPr lang="en-US" altLang="ja-JP"/>
              <a:t>completely different protocol</a:t>
            </a:r>
          </a:p>
          <a:p>
            <a:pPr lvl="1"/>
            <a:r>
              <a:rPr lang="en-US" altLang="ja-JP"/>
              <a:t>co-exist</a:t>
            </a:r>
          </a:p>
          <a:p>
            <a:pPr lvl="2"/>
            <a:r>
              <a:rPr lang="en-US" altLang="ja-JP"/>
              <a:t>does not affect each other</a:t>
            </a:r>
          </a:p>
          <a:p>
            <a:pPr lvl="2"/>
            <a:r>
              <a:rPr lang="en-US" altLang="ja-JP"/>
              <a:t>easy to deploy IPv6 (OSPFv3) gradually</a:t>
            </a:r>
          </a:p>
          <a:p>
            <a:r>
              <a:rPr lang="en-US" altLang="ja-JP"/>
              <a:t>IS-IS</a:t>
            </a:r>
          </a:p>
          <a:p>
            <a:pPr lvl="1"/>
            <a:r>
              <a:rPr lang="en-US" altLang="ja-JP"/>
              <a:t>single topology for IPv4 and IPv6</a:t>
            </a:r>
          </a:p>
          <a:p>
            <a:pPr lvl="2"/>
            <a:r>
              <a:rPr lang="en-US" altLang="ja-JP"/>
              <a:t>though there is multi-topology extension</a:t>
            </a:r>
          </a:p>
          <a:p>
            <a:pPr lvl="1"/>
            <a:r>
              <a:rPr lang="en-US" altLang="ja-JP"/>
              <a:t>(w/o extension above) need X-day</a:t>
            </a:r>
          </a:p>
          <a:p>
            <a:pPr lvl="2"/>
            <a:r>
              <a:rPr lang="en-US" altLang="ja-JP"/>
              <a:t>to enable IPv6, all IS-IS nodes have to enable IPv6 at the same time. difficult to deploy gradually.</a:t>
            </a:r>
          </a:p>
          <a:p>
            <a:r>
              <a:rPr lang="en-US" altLang="ja-JP"/>
              <a:t>Better use the same protocol as in IPv4</a:t>
            </a:r>
          </a:p>
        </p:txBody>
      </p:sp>
      <p:pic>
        <p:nvPicPr>
          <p:cNvPr id="94213" name="Picture 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565400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14" name="Picture 6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565400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15" name="Picture 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3286125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16" name="Picture 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286125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4217" name="AutoShape 9"/>
          <p:cNvCxnSpPr>
            <a:cxnSpLocks noChangeShapeType="1"/>
            <a:stCxn id="94216" idx="0"/>
            <a:endCxn id="94214" idx="2"/>
          </p:cNvCxnSpPr>
          <p:nvPr/>
        </p:nvCxnSpPr>
        <p:spPr bwMode="auto">
          <a:xfrm flipV="1">
            <a:off x="6769100" y="2944813"/>
            <a:ext cx="1008063" cy="341312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18" name="AutoShape 10"/>
          <p:cNvCxnSpPr>
            <a:cxnSpLocks noChangeShapeType="1"/>
            <a:stCxn id="94213" idx="2"/>
            <a:endCxn id="94216" idx="0"/>
          </p:cNvCxnSpPr>
          <p:nvPr/>
        </p:nvCxnSpPr>
        <p:spPr bwMode="auto">
          <a:xfrm>
            <a:off x="6769100" y="2944813"/>
            <a:ext cx="0" cy="341312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19" name="AutoShape 11"/>
          <p:cNvCxnSpPr>
            <a:cxnSpLocks noChangeShapeType="1"/>
            <a:stCxn id="94213" idx="2"/>
            <a:endCxn id="94215" idx="0"/>
          </p:cNvCxnSpPr>
          <p:nvPr/>
        </p:nvCxnSpPr>
        <p:spPr bwMode="auto">
          <a:xfrm>
            <a:off x="6769100" y="2944813"/>
            <a:ext cx="1008063" cy="341312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0" name="AutoShape 12"/>
          <p:cNvCxnSpPr>
            <a:cxnSpLocks noChangeShapeType="1"/>
            <a:stCxn id="94216" idx="3"/>
            <a:endCxn id="94215" idx="1"/>
          </p:cNvCxnSpPr>
          <p:nvPr/>
        </p:nvCxnSpPr>
        <p:spPr bwMode="auto">
          <a:xfrm>
            <a:off x="7021513" y="3476625"/>
            <a:ext cx="503237" cy="0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1" name="AutoShape 13"/>
          <p:cNvCxnSpPr>
            <a:cxnSpLocks noChangeShapeType="1"/>
            <a:stCxn id="94213" idx="3"/>
            <a:endCxn id="94214" idx="1"/>
          </p:cNvCxnSpPr>
          <p:nvPr/>
        </p:nvCxnSpPr>
        <p:spPr bwMode="auto">
          <a:xfrm>
            <a:off x="7021513" y="2755900"/>
            <a:ext cx="503237" cy="0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22" name="AutoShape 14"/>
          <p:cNvCxnSpPr>
            <a:cxnSpLocks noChangeShapeType="1"/>
            <a:stCxn id="94214" idx="2"/>
            <a:endCxn id="94215" idx="0"/>
          </p:cNvCxnSpPr>
          <p:nvPr/>
        </p:nvCxnSpPr>
        <p:spPr bwMode="auto">
          <a:xfrm>
            <a:off x="7777163" y="2944813"/>
            <a:ext cx="0" cy="341312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57" name="AutoShape 49"/>
          <p:cNvCxnSpPr>
            <a:cxnSpLocks noChangeShapeType="1"/>
          </p:cNvCxnSpPr>
          <p:nvPr/>
        </p:nvCxnSpPr>
        <p:spPr bwMode="auto">
          <a:xfrm flipV="1">
            <a:off x="6805613" y="2997200"/>
            <a:ext cx="1008062" cy="341313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58" name="AutoShape 50"/>
          <p:cNvCxnSpPr>
            <a:cxnSpLocks noChangeShapeType="1"/>
          </p:cNvCxnSpPr>
          <p:nvPr/>
        </p:nvCxnSpPr>
        <p:spPr bwMode="auto">
          <a:xfrm>
            <a:off x="6805613" y="2997200"/>
            <a:ext cx="0" cy="341313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61" name="AutoShape 53"/>
          <p:cNvCxnSpPr>
            <a:cxnSpLocks noChangeShapeType="1"/>
          </p:cNvCxnSpPr>
          <p:nvPr/>
        </p:nvCxnSpPr>
        <p:spPr bwMode="auto">
          <a:xfrm>
            <a:off x="7058025" y="2808288"/>
            <a:ext cx="503238" cy="0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4263" name="Picture 5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076700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64" name="Picture 56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4076700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65" name="Picture 5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4797425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66" name="Picture 5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797425"/>
            <a:ext cx="50482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4267" name="AutoShape 59"/>
          <p:cNvCxnSpPr>
            <a:cxnSpLocks noChangeShapeType="1"/>
            <a:stCxn id="94266" idx="0"/>
            <a:endCxn id="94264" idx="2"/>
          </p:cNvCxnSpPr>
          <p:nvPr/>
        </p:nvCxnSpPr>
        <p:spPr bwMode="auto">
          <a:xfrm flipV="1">
            <a:off x="6769100" y="4456113"/>
            <a:ext cx="1008063" cy="341312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68" name="AutoShape 60"/>
          <p:cNvCxnSpPr>
            <a:cxnSpLocks noChangeShapeType="1"/>
            <a:stCxn id="94263" idx="2"/>
            <a:endCxn id="94266" idx="0"/>
          </p:cNvCxnSpPr>
          <p:nvPr/>
        </p:nvCxnSpPr>
        <p:spPr bwMode="auto">
          <a:xfrm>
            <a:off x="6769100" y="4456113"/>
            <a:ext cx="0" cy="341312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69" name="AutoShape 61"/>
          <p:cNvCxnSpPr>
            <a:cxnSpLocks noChangeShapeType="1"/>
            <a:stCxn id="94263" idx="2"/>
            <a:endCxn id="94265" idx="0"/>
          </p:cNvCxnSpPr>
          <p:nvPr/>
        </p:nvCxnSpPr>
        <p:spPr bwMode="auto">
          <a:xfrm>
            <a:off x="6769100" y="4456113"/>
            <a:ext cx="1008063" cy="341312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70" name="AutoShape 62"/>
          <p:cNvCxnSpPr>
            <a:cxnSpLocks noChangeShapeType="1"/>
            <a:stCxn id="94266" idx="3"/>
            <a:endCxn id="94265" idx="1"/>
          </p:cNvCxnSpPr>
          <p:nvPr/>
        </p:nvCxnSpPr>
        <p:spPr bwMode="auto">
          <a:xfrm>
            <a:off x="7021513" y="4987925"/>
            <a:ext cx="503237" cy="0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71" name="AutoShape 63"/>
          <p:cNvCxnSpPr>
            <a:cxnSpLocks noChangeShapeType="1"/>
            <a:stCxn id="94263" idx="3"/>
            <a:endCxn id="94264" idx="1"/>
          </p:cNvCxnSpPr>
          <p:nvPr/>
        </p:nvCxnSpPr>
        <p:spPr bwMode="auto">
          <a:xfrm>
            <a:off x="7021513" y="4267200"/>
            <a:ext cx="503237" cy="0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72" name="AutoShape 64"/>
          <p:cNvCxnSpPr>
            <a:cxnSpLocks noChangeShapeType="1"/>
            <a:stCxn id="94264" idx="2"/>
            <a:endCxn id="94265" idx="0"/>
          </p:cNvCxnSpPr>
          <p:nvPr/>
        </p:nvCxnSpPr>
        <p:spPr bwMode="auto">
          <a:xfrm>
            <a:off x="7777163" y="4456113"/>
            <a:ext cx="0" cy="341312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86" name="AutoShape 78"/>
          <p:cNvCxnSpPr>
            <a:cxnSpLocks noChangeShapeType="1"/>
          </p:cNvCxnSpPr>
          <p:nvPr/>
        </p:nvCxnSpPr>
        <p:spPr bwMode="auto">
          <a:xfrm flipV="1">
            <a:off x="6804025" y="4510088"/>
            <a:ext cx="1008063" cy="341312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87" name="AutoShape 79"/>
          <p:cNvCxnSpPr>
            <a:cxnSpLocks noChangeShapeType="1"/>
          </p:cNvCxnSpPr>
          <p:nvPr/>
        </p:nvCxnSpPr>
        <p:spPr bwMode="auto">
          <a:xfrm>
            <a:off x="6804025" y="4510088"/>
            <a:ext cx="0" cy="341312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88" name="AutoShape 80"/>
          <p:cNvCxnSpPr>
            <a:cxnSpLocks noChangeShapeType="1"/>
          </p:cNvCxnSpPr>
          <p:nvPr/>
        </p:nvCxnSpPr>
        <p:spPr bwMode="auto">
          <a:xfrm>
            <a:off x="6804025" y="4510088"/>
            <a:ext cx="1008063" cy="341312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89" name="AutoShape 81"/>
          <p:cNvCxnSpPr>
            <a:cxnSpLocks noChangeShapeType="1"/>
          </p:cNvCxnSpPr>
          <p:nvPr/>
        </p:nvCxnSpPr>
        <p:spPr bwMode="auto">
          <a:xfrm>
            <a:off x="7056438" y="5041900"/>
            <a:ext cx="503237" cy="0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0" name="AutoShape 82"/>
          <p:cNvCxnSpPr>
            <a:cxnSpLocks noChangeShapeType="1"/>
          </p:cNvCxnSpPr>
          <p:nvPr/>
        </p:nvCxnSpPr>
        <p:spPr bwMode="auto">
          <a:xfrm>
            <a:off x="7056438" y="4321175"/>
            <a:ext cx="503237" cy="0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1" name="AutoShape 83"/>
          <p:cNvCxnSpPr>
            <a:cxnSpLocks noChangeShapeType="1"/>
          </p:cNvCxnSpPr>
          <p:nvPr/>
        </p:nvCxnSpPr>
        <p:spPr bwMode="auto">
          <a:xfrm>
            <a:off x="7812088" y="4510088"/>
            <a:ext cx="0" cy="341312"/>
          </a:xfrm>
          <a:prstGeom prst="straightConnector1">
            <a:avLst/>
          </a:prstGeom>
          <a:noFill/>
          <a:ln w="1905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2" name="AutoShape 84"/>
          <p:cNvCxnSpPr>
            <a:cxnSpLocks noChangeShapeType="1"/>
          </p:cNvCxnSpPr>
          <p:nvPr/>
        </p:nvCxnSpPr>
        <p:spPr bwMode="auto">
          <a:xfrm flipV="1">
            <a:off x="6732588" y="4410075"/>
            <a:ext cx="1008062" cy="341313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3" name="AutoShape 85"/>
          <p:cNvCxnSpPr>
            <a:cxnSpLocks noChangeShapeType="1"/>
          </p:cNvCxnSpPr>
          <p:nvPr/>
        </p:nvCxnSpPr>
        <p:spPr bwMode="auto">
          <a:xfrm>
            <a:off x="6732588" y="4410075"/>
            <a:ext cx="0" cy="341313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4" name="AutoShape 86"/>
          <p:cNvCxnSpPr>
            <a:cxnSpLocks noChangeShapeType="1"/>
          </p:cNvCxnSpPr>
          <p:nvPr/>
        </p:nvCxnSpPr>
        <p:spPr bwMode="auto">
          <a:xfrm>
            <a:off x="6732588" y="4410075"/>
            <a:ext cx="1008062" cy="341313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5" name="AutoShape 87"/>
          <p:cNvCxnSpPr>
            <a:cxnSpLocks noChangeShapeType="1"/>
          </p:cNvCxnSpPr>
          <p:nvPr/>
        </p:nvCxnSpPr>
        <p:spPr bwMode="auto">
          <a:xfrm>
            <a:off x="6985000" y="4941888"/>
            <a:ext cx="503238" cy="0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6" name="AutoShape 88"/>
          <p:cNvCxnSpPr>
            <a:cxnSpLocks noChangeShapeType="1"/>
          </p:cNvCxnSpPr>
          <p:nvPr/>
        </p:nvCxnSpPr>
        <p:spPr bwMode="auto">
          <a:xfrm>
            <a:off x="6985000" y="4221163"/>
            <a:ext cx="503238" cy="0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297" name="AutoShape 89"/>
          <p:cNvCxnSpPr>
            <a:cxnSpLocks noChangeShapeType="1"/>
          </p:cNvCxnSpPr>
          <p:nvPr/>
        </p:nvCxnSpPr>
        <p:spPr bwMode="auto">
          <a:xfrm>
            <a:off x="7740650" y="4410075"/>
            <a:ext cx="0" cy="341313"/>
          </a:xfrm>
          <a:prstGeom prst="straightConnector1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2093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F3866159-4711-48F1-9636-BDCDA8F0A729}" type="slidenum">
              <a:rPr lang="en-US" altLang="ja-JP"/>
              <a:pPr/>
              <a:t>36</a:t>
            </a:fld>
            <a:endParaRPr lang="en-US" altLang="ja-JP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Operation Design (1)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989138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Monitoring</a:t>
            </a:r>
          </a:p>
          <a:p>
            <a:pPr lvl="1"/>
            <a:r>
              <a:rPr lang="en-US" altLang="ja-JP"/>
              <a:t>traffic grapher usually counts L2 byte counter</a:t>
            </a:r>
          </a:p>
          <a:p>
            <a:pPr lvl="2"/>
            <a:r>
              <a:rPr lang="en-US" altLang="ja-JP"/>
              <a:t>not many routers support IPv6 MIB</a:t>
            </a:r>
          </a:p>
          <a:p>
            <a:pPr lvl="3"/>
            <a:r>
              <a:rPr lang="en-US" altLang="ja-JP"/>
              <a:t>unable to count IPv6 only traffic</a:t>
            </a:r>
          </a:p>
          <a:p>
            <a:pPr lvl="1"/>
            <a:r>
              <a:rPr lang="en-US" altLang="ja-JP"/>
              <a:t>only a few routers support IPv6 SNMP transport</a:t>
            </a:r>
          </a:p>
          <a:p>
            <a:pPr lvl="2"/>
            <a:r>
              <a:rPr lang="en-US" altLang="ja-JP"/>
              <a:t>routers still have to have IPv4 connectivity</a:t>
            </a:r>
          </a:p>
          <a:p>
            <a:pPr lvl="1"/>
            <a:r>
              <a:rPr lang="en-US" altLang="ja-JP"/>
              <a:t>not many NMS support IPv6</a:t>
            </a:r>
          </a:p>
          <a:p>
            <a:pPr lvl="2"/>
            <a:r>
              <a:rPr lang="en-US" altLang="ja-JP"/>
              <a:t>in case supported, usually need upgrade</a:t>
            </a:r>
          </a:p>
          <a:p>
            <a:r>
              <a:rPr lang="en-US" altLang="ja-JP"/>
              <a:t>Accounting</a:t>
            </a:r>
          </a:p>
          <a:p>
            <a:pPr lvl="1"/>
            <a:r>
              <a:rPr lang="en-US" altLang="ja-JP"/>
              <a:t>as written above, routers/accounting</a:t>
            </a:r>
            <a:br>
              <a:rPr lang="en-US" altLang="ja-JP"/>
            </a:br>
            <a:r>
              <a:rPr lang="en-US" altLang="ja-JP"/>
              <a:t>system usually cannot count IPv6</a:t>
            </a:r>
            <a:br>
              <a:rPr lang="en-US" altLang="ja-JP"/>
            </a:br>
            <a:r>
              <a:rPr lang="en-US" altLang="ja-JP"/>
              <a:t>bytes only</a:t>
            </a:r>
          </a:p>
          <a:p>
            <a:pPr lvl="1"/>
            <a:r>
              <a:rPr lang="en-US" altLang="ja-JP"/>
              <a:t>thus, cannot charge IPv4/IPv6 traffic separately</a:t>
            </a:r>
          </a:p>
        </p:txBody>
      </p:sp>
      <p:pic>
        <p:nvPicPr>
          <p:cNvPr id="102405" name="Picture 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538" y="5248275"/>
            <a:ext cx="69215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06" name="Picture 6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0" y="5259388"/>
            <a:ext cx="6477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6572250" y="5561013"/>
            <a:ext cx="287338" cy="142875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2408" name="AutoShape 8"/>
          <p:cNvCxnSpPr>
            <a:cxnSpLocks noChangeShapeType="1"/>
            <a:stCxn id="102406" idx="3"/>
            <a:endCxn id="102405" idx="1"/>
          </p:cNvCxnSpPr>
          <p:nvPr/>
        </p:nvCxnSpPr>
        <p:spPr bwMode="auto">
          <a:xfrm>
            <a:off x="6426200" y="5503863"/>
            <a:ext cx="1684338" cy="47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6572250" y="5311775"/>
            <a:ext cx="287338" cy="1428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6932613" y="5311775"/>
            <a:ext cx="287337" cy="1428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Rectangle 12"/>
          <p:cNvSpPr>
            <a:spLocks noChangeArrowheads="1"/>
          </p:cNvSpPr>
          <p:nvPr/>
        </p:nvSpPr>
        <p:spPr bwMode="auto">
          <a:xfrm>
            <a:off x="7651750" y="5311775"/>
            <a:ext cx="287338" cy="1428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Rectangle 14"/>
          <p:cNvSpPr>
            <a:spLocks noChangeArrowheads="1"/>
          </p:cNvSpPr>
          <p:nvPr/>
        </p:nvSpPr>
        <p:spPr bwMode="auto">
          <a:xfrm>
            <a:off x="7291388" y="5561013"/>
            <a:ext cx="287337" cy="142875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5" name="Rectangle 15"/>
          <p:cNvSpPr>
            <a:spLocks noChangeArrowheads="1"/>
          </p:cNvSpPr>
          <p:nvPr/>
        </p:nvSpPr>
        <p:spPr bwMode="auto">
          <a:xfrm>
            <a:off x="7651750" y="5561013"/>
            <a:ext cx="287338" cy="142875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8" name="Text Box 18"/>
          <p:cNvSpPr txBox="1">
            <a:spLocks noChangeArrowheads="1"/>
          </p:cNvSpPr>
          <p:nvPr/>
        </p:nvSpPr>
        <p:spPr bwMode="auto">
          <a:xfrm>
            <a:off x="6278563" y="5754688"/>
            <a:ext cx="180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200"/>
              <a:t>count only sum of bytes</a:t>
            </a:r>
          </a:p>
        </p:txBody>
      </p:sp>
      <p:sp>
        <p:nvSpPr>
          <p:cNvPr id="102419" name="Line 19"/>
          <p:cNvSpPr>
            <a:spLocks noChangeShapeType="1"/>
          </p:cNvSpPr>
          <p:nvPr/>
        </p:nvSpPr>
        <p:spPr bwMode="auto">
          <a:xfrm>
            <a:off x="7939088" y="53848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0" name="Line 20"/>
          <p:cNvSpPr>
            <a:spLocks noChangeShapeType="1"/>
          </p:cNvSpPr>
          <p:nvPr/>
        </p:nvSpPr>
        <p:spPr bwMode="auto">
          <a:xfrm flipH="1">
            <a:off x="6354763" y="53848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1" name="Line 21"/>
          <p:cNvSpPr>
            <a:spLocks noChangeShapeType="1"/>
          </p:cNvSpPr>
          <p:nvPr/>
        </p:nvSpPr>
        <p:spPr bwMode="auto">
          <a:xfrm>
            <a:off x="7939088" y="56340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2" name="Line 22"/>
          <p:cNvSpPr>
            <a:spLocks noChangeShapeType="1"/>
          </p:cNvSpPr>
          <p:nvPr/>
        </p:nvSpPr>
        <p:spPr bwMode="auto">
          <a:xfrm flipH="1">
            <a:off x="6354763" y="56340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3" name="Text Box 23"/>
          <p:cNvSpPr txBox="1">
            <a:spLocks noChangeArrowheads="1"/>
          </p:cNvSpPr>
          <p:nvPr/>
        </p:nvSpPr>
        <p:spPr bwMode="auto">
          <a:xfrm>
            <a:off x="5889625" y="4992688"/>
            <a:ext cx="409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200"/>
              <a:t>ISP</a:t>
            </a:r>
          </a:p>
        </p:txBody>
      </p:sp>
      <p:sp>
        <p:nvSpPr>
          <p:cNvPr id="102424" name="Text Box 24"/>
          <p:cNvSpPr txBox="1">
            <a:spLocks noChangeArrowheads="1"/>
          </p:cNvSpPr>
          <p:nvPr/>
        </p:nvSpPr>
        <p:spPr bwMode="auto">
          <a:xfrm>
            <a:off x="8027988" y="4992688"/>
            <a:ext cx="8286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200"/>
              <a:t>Customer</a:t>
            </a:r>
          </a:p>
        </p:txBody>
      </p:sp>
      <p:sp>
        <p:nvSpPr>
          <p:cNvPr id="102425" name="AutoShape 25"/>
          <p:cNvSpPr>
            <a:spLocks noChangeArrowheads="1"/>
          </p:cNvSpPr>
          <p:nvPr/>
        </p:nvSpPr>
        <p:spPr bwMode="auto">
          <a:xfrm>
            <a:off x="5626100" y="4843463"/>
            <a:ext cx="3338513" cy="1322387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4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1D2FAB39-B2C7-40AB-BAD2-A4E77EE1A18E}" type="slidenum">
              <a:rPr lang="en-US" altLang="ja-JP"/>
              <a:pPr/>
              <a:t>37</a:t>
            </a:fld>
            <a:endParaRPr lang="en-US" altLang="ja-JP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Operation Design (2) (or “tips”)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9138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Router operation</a:t>
            </a:r>
          </a:p>
          <a:p>
            <a:pPr lvl="1"/>
            <a:r>
              <a:rPr lang="en-US" altLang="ja-JP"/>
              <a:t>command output may be slightly different depends on router platform</a:t>
            </a:r>
          </a:p>
          <a:p>
            <a:pPr lvl="1"/>
            <a:r>
              <a:rPr lang="en-US" altLang="ja-JP"/>
              <a:t>default protocol for commands (ping, traceroute, telnet …) will become IPv6</a:t>
            </a:r>
          </a:p>
          <a:p>
            <a:pPr lvl="1"/>
            <a:r>
              <a:rPr lang="en-US" altLang="ja-JP"/>
              <a:t>don’t forget to set ACL for IPv6</a:t>
            </a:r>
          </a:p>
          <a:p>
            <a:endParaRPr lang="en-US" altLang="ja-JP"/>
          </a:p>
          <a:p>
            <a:r>
              <a:rPr lang="en-US" altLang="ja-JP"/>
              <a:t>Server operation</a:t>
            </a:r>
          </a:p>
          <a:p>
            <a:pPr lvl="1"/>
            <a:r>
              <a:rPr lang="en-US" altLang="ja-JP"/>
              <a:t>default protocol for commands, again, become IPv6</a:t>
            </a:r>
          </a:p>
          <a:p>
            <a:pPr lvl="2"/>
            <a:r>
              <a:rPr lang="en-US" altLang="ja-JP"/>
              <a:t>need to specify protocol explicitly sometimes (ex. “-4”)</a:t>
            </a:r>
          </a:p>
          <a:p>
            <a:pPr lvl="1"/>
            <a:r>
              <a:rPr lang="en-US" altLang="ja-JP"/>
              <a:t>don’t forget to setup firewall for IPv6</a:t>
            </a:r>
          </a:p>
          <a:p>
            <a:pPr lvl="2"/>
            <a:r>
              <a:rPr lang="en-US" altLang="ja-JP"/>
              <a:t>though not many firewall vendor support IPv6</a:t>
            </a:r>
          </a:p>
        </p:txBody>
      </p:sp>
    </p:spTree>
    <p:extLst>
      <p:ext uri="{BB962C8B-B14F-4D97-AF65-F5344CB8AC3E}">
        <p14:creationId xmlns:p14="http://schemas.microsoft.com/office/powerpoint/2010/main" val="20651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89C9FF5A-38D1-4E27-B413-4A64F18F845C}" type="slidenum">
              <a:rPr lang="en-US" altLang="ja-JP"/>
              <a:pPr/>
              <a:t>38</a:t>
            </a:fld>
            <a:endParaRPr lang="en-US" altLang="ja-JP"/>
          </a:p>
        </p:txBody>
      </p:sp>
      <p:sp>
        <p:nvSpPr>
          <p:cNvPr id="97299" name="Line 19"/>
          <p:cNvSpPr>
            <a:spLocks noChangeShapeType="1"/>
          </p:cNvSpPr>
          <p:nvPr/>
        </p:nvSpPr>
        <p:spPr bwMode="auto">
          <a:xfrm>
            <a:off x="6589713" y="44370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8" name="Line 18"/>
          <p:cNvSpPr>
            <a:spLocks noChangeShapeType="1"/>
          </p:cNvSpPr>
          <p:nvPr/>
        </p:nvSpPr>
        <p:spPr bwMode="auto">
          <a:xfrm>
            <a:off x="6734175" y="39338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Access Network Service (1)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9138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Dual stack service</a:t>
            </a:r>
          </a:p>
          <a:p>
            <a:pPr lvl="1"/>
            <a:r>
              <a:rPr lang="en-US" altLang="ja-JP"/>
              <a:t>users will be assigned /48</a:t>
            </a:r>
          </a:p>
          <a:p>
            <a:pPr lvl="1"/>
            <a:r>
              <a:rPr lang="en-US" altLang="ja-JP"/>
              <a:t>need auto prefix assignment protocol</a:t>
            </a:r>
          </a:p>
          <a:p>
            <a:pPr lvl="2"/>
            <a:r>
              <a:rPr lang="en-US" altLang="ja-JP"/>
              <a:t>“Prefix Delegation protocol”</a:t>
            </a:r>
          </a:p>
          <a:p>
            <a:endParaRPr lang="en-US" altLang="ja-JP"/>
          </a:p>
          <a:p>
            <a:r>
              <a:rPr lang="en-US" altLang="ja-JP"/>
              <a:t>Tunnel service</a:t>
            </a:r>
          </a:p>
          <a:p>
            <a:pPr lvl="1"/>
            <a:r>
              <a:rPr lang="en-US" altLang="ja-JP"/>
              <a:t>easy to deploy</a:t>
            </a:r>
          </a:p>
          <a:p>
            <a:pPr lvl="1"/>
            <a:r>
              <a:rPr lang="en-US" altLang="ja-JP"/>
              <a:t>hard to support edge devices</a:t>
            </a:r>
          </a:p>
        </p:txBody>
      </p:sp>
      <p:pic>
        <p:nvPicPr>
          <p:cNvPr id="97284" name="Picture 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3717925"/>
            <a:ext cx="765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7285" name="Picture 5" descr="MCj0238991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92725" y="3502025"/>
            <a:ext cx="1295400" cy="846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286" name="Line 6"/>
          <p:cNvSpPr>
            <a:spLocks noChangeShapeType="1"/>
          </p:cNvSpPr>
          <p:nvPr/>
        </p:nvSpPr>
        <p:spPr bwMode="auto">
          <a:xfrm>
            <a:off x="6300788" y="4078288"/>
            <a:ext cx="1225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7" name="Freeform 7"/>
          <p:cNvSpPr>
            <a:spLocks/>
          </p:cNvSpPr>
          <p:nvPr/>
        </p:nvSpPr>
        <p:spPr bwMode="auto">
          <a:xfrm>
            <a:off x="6300788" y="4078288"/>
            <a:ext cx="1225550" cy="193675"/>
          </a:xfrm>
          <a:custGeom>
            <a:avLst/>
            <a:gdLst>
              <a:gd name="T0" fmla="*/ 0 w 772"/>
              <a:gd name="T1" fmla="*/ 0 h 122"/>
              <a:gd name="T2" fmla="*/ 389 w 772"/>
              <a:gd name="T3" fmla="*/ 122 h 122"/>
              <a:gd name="T4" fmla="*/ 772 w 772"/>
              <a:gd name="T5" fmla="*/ 0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72" h="122">
                <a:moveTo>
                  <a:pt x="0" y="0"/>
                </a:moveTo>
                <a:cubicBezTo>
                  <a:pt x="65" y="20"/>
                  <a:pt x="260" y="122"/>
                  <a:pt x="389" y="122"/>
                </a:cubicBezTo>
                <a:cubicBezTo>
                  <a:pt x="518" y="122"/>
                  <a:pt x="692" y="26"/>
                  <a:pt x="772" y="0"/>
                </a:cubicBezTo>
              </a:path>
            </a:pathLst>
          </a:custGeom>
          <a:noFill/>
          <a:ln w="28575" cap="rnd" cmpd="sng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6529388" y="3590925"/>
            <a:ext cx="100806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1200"/>
              <a:t>IPv4 service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6100763" y="4495800"/>
            <a:ext cx="17129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1200"/>
              <a:t>Tunnel service</a:t>
            </a:r>
          </a:p>
        </p:txBody>
      </p:sp>
      <p:pic>
        <p:nvPicPr>
          <p:cNvPr id="97290" name="Picture 10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5229225"/>
            <a:ext cx="7651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7291" name="Picture 11" descr="MCj0238991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92725" y="5013325"/>
            <a:ext cx="1295400" cy="846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292" name="Line 12"/>
          <p:cNvSpPr>
            <a:spLocks noChangeShapeType="1"/>
          </p:cNvSpPr>
          <p:nvPr/>
        </p:nvSpPr>
        <p:spPr bwMode="auto">
          <a:xfrm>
            <a:off x="6300788" y="5589588"/>
            <a:ext cx="1225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4" name="Text Box 14"/>
          <p:cNvSpPr txBox="1">
            <a:spLocks noChangeArrowheads="1"/>
          </p:cNvSpPr>
          <p:nvPr/>
        </p:nvSpPr>
        <p:spPr bwMode="auto">
          <a:xfrm>
            <a:off x="6384925" y="5016500"/>
            <a:ext cx="141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1200"/>
              <a:t>Dual stack service</a:t>
            </a:r>
          </a:p>
        </p:txBody>
      </p:sp>
      <p:sp>
        <p:nvSpPr>
          <p:cNvPr id="97296" name="Rectangle 16"/>
          <p:cNvSpPr>
            <a:spLocks noChangeArrowheads="1"/>
          </p:cNvSpPr>
          <p:nvPr/>
        </p:nvSpPr>
        <p:spPr bwMode="auto">
          <a:xfrm>
            <a:off x="6877050" y="3862388"/>
            <a:ext cx="358775" cy="14446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7" name="Rectangle 17"/>
          <p:cNvSpPr>
            <a:spLocks noChangeArrowheads="1"/>
          </p:cNvSpPr>
          <p:nvPr/>
        </p:nvSpPr>
        <p:spPr bwMode="auto">
          <a:xfrm>
            <a:off x="6734175" y="4365625"/>
            <a:ext cx="358775" cy="144463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7306" name="Group 26"/>
          <p:cNvGrpSpPr>
            <a:grpSpLocks/>
          </p:cNvGrpSpPr>
          <p:nvPr/>
        </p:nvGrpSpPr>
        <p:grpSpPr bwMode="auto">
          <a:xfrm>
            <a:off x="6878638" y="5629275"/>
            <a:ext cx="647700" cy="144463"/>
            <a:chOff x="4287" y="2658"/>
            <a:chExt cx="408" cy="91"/>
          </a:xfrm>
        </p:grpSpPr>
        <p:sp>
          <p:nvSpPr>
            <p:cNvPr id="97300" name="Line 20"/>
            <p:cNvSpPr>
              <a:spLocks noChangeShapeType="1"/>
            </p:cNvSpPr>
            <p:nvPr/>
          </p:nvSpPr>
          <p:spPr bwMode="auto">
            <a:xfrm>
              <a:off x="4287" y="2703"/>
              <a:ext cx="4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01" name="Rectangle 21"/>
            <p:cNvSpPr>
              <a:spLocks noChangeArrowheads="1"/>
            </p:cNvSpPr>
            <p:nvPr/>
          </p:nvSpPr>
          <p:spPr bwMode="auto">
            <a:xfrm>
              <a:off x="4377" y="2658"/>
              <a:ext cx="226" cy="91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7305" name="Group 25"/>
          <p:cNvGrpSpPr>
            <a:grpSpLocks/>
          </p:cNvGrpSpPr>
          <p:nvPr/>
        </p:nvGrpSpPr>
        <p:grpSpPr bwMode="auto">
          <a:xfrm>
            <a:off x="6589713" y="5391150"/>
            <a:ext cx="647700" cy="144463"/>
            <a:chOff x="4105" y="2794"/>
            <a:chExt cx="408" cy="91"/>
          </a:xfrm>
        </p:grpSpPr>
        <p:sp>
          <p:nvSpPr>
            <p:cNvPr id="97302" name="Line 22"/>
            <p:cNvSpPr>
              <a:spLocks noChangeShapeType="1"/>
            </p:cNvSpPr>
            <p:nvPr/>
          </p:nvSpPr>
          <p:spPr bwMode="auto">
            <a:xfrm>
              <a:off x="4105" y="2839"/>
              <a:ext cx="4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03" name="Rectangle 23"/>
            <p:cNvSpPr>
              <a:spLocks noChangeArrowheads="1"/>
            </p:cNvSpPr>
            <p:nvPr/>
          </p:nvSpPr>
          <p:spPr bwMode="auto">
            <a:xfrm>
              <a:off x="4196" y="2794"/>
              <a:ext cx="226" cy="91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7304" name="Oval 24"/>
          <p:cNvSpPr>
            <a:spLocks noChangeArrowheads="1"/>
          </p:cNvSpPr>
          <p:nvPr/>
        </p:nvSpPr>
        <p:spPr bwMode="auto">
          <a:xfrm>
            <a:off x="6659563" y="692150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600"/>
              <a:t>misc.</a:t>
            </a:r>
          </a:p>
        </p:txBody>
      </p:sp>
      <p:sp>
        <p:nvSpPr>
          <p:cNvPr id="97308" name="AutoShape 28"/>
          <p:cNvSpPr>
            <a:spLocks noChangeArrowheads="1"/>
          </p:cNvSpPr>
          <p:nvPr/>
        </p:nvSpPr>
        <p:spPr bwMode="auto">
          <a:xfrm>
            <a:off x="5076825" y="3357563"/>
            <a:ext cx="3384550" cy="2665412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5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9925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B5EB0C1-F39F-4A3A-ADB2-C69FE60F302B}" type="slidenum">
              <a:rPr lang="en-US" altLang="ja-JP"/>
              <a:pPr/>
              <a:t>39</a:t>
            </a:fld>
            <a:endParaRPr lang="en-US" altLang="ja-JP"/>
          </a:p>
        </p:txBody>
      </p:sp>
      <p:sp>
        <p:nvSpPr>
          <p:cNvPr id="98334" name="AutoShape 30"/>
          <p:cNvSpPr>
            <a:spLocks noChangeArrowheads="1"/>
          </p:cNvSpPr>
          <p:nvPr/>
        </p:nvSpPr>
        <p:spPr bwMode="auto">
          <a:xfrm>
            <a:off x="3419475" y="3678238"/>
            <a:ext cx="3887788" cy="306387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16113"/>
            <a:ext cx="8207375" cy="475297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Protocols for dual stack service</a:t>
            </a:r>
          </a:p>
          <a:p>
            <a:pPr lvl="1"/>
            <a:r>
              <a:rPr lang="en-US" altLang="ja-JP"/>
              <a:t>running since 2002</a:t>
            </a:r>
          </a:p>
          <a:p>
            <a:pPr lvl="1"/>
            <a:r>
              <a:rPr lang="en-US" altLang="ja-JP"/>
              <a:t>nation wide service via L2TP in Japan</a:t>
            </a:r>
          </a:p>
        </p:txBody>
      </p:sp>
      <p:pic>
        <p:nvPicPr>
          <p:cNvPr id="98308" name="Picture 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254500"/>
            <a:ext cx="1295400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309" name="Picture 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443413"/>
            <a:ext cx="792163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310" name="Picture 6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75" y="4343400"/>
            <a:ext cx="1295400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1387475" y="3902075"/>
            <a:ext cx="447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/>
              <a:t>ISP</a:t>
            </a:r>
          </a:p>
        </p:txBody>
      </p:sp>
      <p:pic>
        <p:nvPicPr>
          <p:cNvPr id="98312" name="Picture 8" descr="MCj0238991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41850" y="3141663"/>
            <a:ext cx="1295400" cy="846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8314" name="AutoShape 10"/>
          <p:cNvCxnSpPr>
            <a:cxnSpLocks noChangeShapeType="1"/>
            <a:stCxn id="98308" idx="3"/>
            <a:endCxn id="98309" idx="1"/>
          </p:cNvCxnSpPr>
          <p:nvPr/>
        </p:nvCxnSpPr>
        <p:spPr bwMode="auto">
          <a:xfrm flipV="1">
            <a:off x="2266950" y="4741863"/>
            <a:ext cx="1584325" cy="1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15" name="AutoShape 11"/>
          <p:cNvCxnSpPr>
            <a:cxnSpLocks noChangeShapeType="1"/>
            <a:stCxn id="98309" idx="3"/>
            <a:endCxn id="98310" idx="1"/>
          </p:cNvCxnSpPr>
          <p:nvPr/>
        </p:nvCxnSpPr>
        <p:spPr bwMode="auto">
          <a:xfrm>
            <a:off x="4643438" y="4741863"/>
            <a:ext cx="11509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2636838" y="4360863"/>
            <a:ext cx="71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800"/>
              <a:t>ADSL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4859338" y="4360863"/>
            <a:ext cx="587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800"/>
              <a:t>LAN</a:t>
            </a:r>
          </a:p>
        </p:txBody>
      </p:sp>
      <p:sp>
        <p:nvSpPr>
          <p:cNvPr id="98319" name="AutoShape 15"/>
          <p:cNvSpPr>
            <a:spLocks noChangeArrowheads="1"/>
          </p:cNvSpPr>
          <p:nvPr/>
        </p:nvSpPr>
        <p:spPr bwMode="auto">
          <a:xfrm>
            <a:off x="2124075" y="4870450"/>
            <a:ext cx="2016125" cy="490538"/>
          </a:xfrm>
          <a:prstGeom prst="leftRightArrow">
            <a:avLst>
              <a:gd name="adj1" fmla="val 69500"/>
              <a:gd name="adj2" fmla="val 113920"/>
            </a:avLst>
          </a:prstGeom>
          <a:solidFill>
            <a:srgbClr val="CC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400"/>
              <a:t>PPP (IPv6CP)</a:t>
            </a:r>
          </a:p>
        </p:txBody>
      </p:sp>
      <p:sp>
        <p:nvSpPr>
          <p:cNvPr id="98322" name="AutoShape 18"/>
          <p:cNvSpPr>
            <a:spLocks noChangeArrowheads="1"/>
          </p:cNvSpPr>
          <p:nvPr/>
        </p:nvSpPr>
        <p:spPr bwMode="auto">
          <a:xfrm>
            <a:off x="4210050" y="5014913"/>
            <a:ext cx="2016125" cy="863600"/>
          </a:xfrm>
          <a:prstGeom prst="leftRightArrow">
            <a:avLst>
              <a:gd name="adj1" fmla="val 52120"/>
              <a:gd name="adj2" fmla="val 62136"/>
            </a:avLst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400"/>
              <a:t>Stateless Address</a:t>
            </a:r>
          </a:p>
          <a:p>
            <a:r>
              <a:rPr lang="en-US" altLang="ja-JP" sz="1400"/>
              <a:t>Auto Configuration</a:t>
            </a:r>
          </a:p>
        </p:txBody>
      </p:sp>
      <p:sp>
        <p:nvSpPr>
          <p:cNvPr id="98324" name="Text Box 20"/>
          <p:cNvSpPr txBox="1">
            <a:spLocks noChangeArrowheads="1"/>
          </p:cNvSpPr>
          <p:nvPr/>
        </p:nvSpPr>
        <p:spPr bwMode="auto">
          <a:xfrm>
            <a:off x="2116138" y="6021388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400"/>
              <a:t>assign /48 to home network</a:t>
            </a:r>
          </a:p>
        </p:txBody>
      </p:sp>
      <p:sp>
        <p:nvSpPr>
          <p:cNvPr id="98325" name="Text Box 21"/>
          <p:cNvSpPr txBox="1">
            <a:spLocks noChangeArrowheads="1"/>
          </p:cNvSpPr>
          <p:nvPr/>
        </p:nvSpPr>
        <p:spPr bwMode="auto">
          <a:xfrm>
            <a:off x="3706813" y="4195763"/>
            <a:ext cx="1038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200"/>
              <a:t>Home router</a:t>
            </a:r>
          </a:p>
        </p:txBody>
      </p:sp>
      <p:sp>
        <p:nvSpPr>
          <p:cNvPr id="98326" name="Text Box 22"/>
          <p:cNvSpPr txBox="1">
            <a:spLocks noChangeArrowheads="1"/>
          </p:cNvSpPr>
          <p:nvPr/>
        </p:nvSpPr>
        <p:spPr bwMode="auto">
          <a:xfrm>
            <a:off x="4138613" y="5878513"/>
            <a:ext cx="2665412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400"/>
              <a:t>Home router will announce /64 out of assigned /48 through Router Advertisement</a:t>
            </a:r>
          </a:p>
        </p:txBody>
      </p:sp>
      <p:sp>
        <p:nvSpPr>
          <p:cNvPr id="98330" name="Rectangle 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ja-JP"/>
              <a:t>Access Network Service (2)</a:t>
            </a:r>
          </a:p>
        </p:txBody>
      </p:sp>
      <p:sp>
        <p:nvSpPr>
          <p:cNvPr id="98331" name="Oval 27"/>
          <p:cNvSpPr>
            <a:spLocks noChangeArrowheads="1"/>
          </p:cNvSpPr>
          <p:nvPr/>
        </p:nvSpPr>
        <p:spPr bwMode="auto">
          <a:xfrm>
            <a:off x="6659563" y="692150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600"/>
              <a:t>misc.</a:t>
            </a:r>
          </a:p>
        </p:txBody>
      </p:sp>
      <p:sp>
        <p:nvSpPr>
          <p:cNvPr id="98333" name="AutoShape 29"/>
          <p:cNvSpPr>
            <a:spLocks noChangeArrowheads="1"/>
          </p:cNvSpPr>
          <p:nvPr/>
        </p:nvSpPr>
        <p:spPr bwMode="auto">
          <a:xfrm>
            <a:off x="2124075" y="5446713"/>
            <a:ext cx="2016125" cy="490537"/>
          </a:xfrm>
          <a:prstGeom prst="leftRightArrow">
            <a:avLst>
              <a:gd name="adj1" fmla="val 69500"/>
              <a:gd name="adj2" fmla="val 113920"/>
            </a:avLst>
          </a:prstGeom>
          <a:solidFill>
            <a:srgbClr val="CC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400"/>
              <a:t>DHCPv6-PD</a:t>
            </a:r>
          </a:p>
        </p:txBody>
      </p:sp>
    </p:spTree>
    <p:extLst>
      <p:ext uri="{BB962C8B-B14F-4D97-AF65-F5344CB8AC3E}">
        <p14:creationId xmlns:p14="http://schemas.microsoft.com/office/powerpoint/2010/main" val="78738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0B309-CCB5-45D5-9118-22D1980FB90A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609600"/>
            <a:ext cx="7777163" cy="1143000"/>
          </a:xfrm>
        </p:spPr>
        <p:txBody>
          <a:bodyPr/>
          <a:lstStyle/>
          <a:p>
            <a:r>
              <a:rPr lang="en-US" altLang="ja-JP" sz="2800"/>
              <a:t>Transition/Migration (1) – intro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In one phrase …</a:t>
            </a:r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It’s easy and stable !</a:t>
            </a:r>
          </a:p>
          <a:p>
            <a:r>
              <a:rPr lang="en-US" altLang="ja-JP"/>
              <a:t>No additional cost (may need software upgrade)</a:t>
            </a: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900113" y="3375025"/>
            <a:ext cx="72707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6000" b="1">
                <a:solidFill>
                  <a:srgbClr val="000000"/>
                </a:solidFill>
                <a:latin typeface="Frutiger Linotype" pitchFamily="34" charset="0"/>
              </a:rPr>
              <a:t>“JUST ENABLE IT !!”</a:t>
            </a:r>
          </a:p>
        </p:txBody>
      </p:sp>
    </p:spTree>
    <p:extLst>
      <p:ext uri="{BB962C8B-B14F-4D97-AF65-F5344CB8AC3E}">
        <p14:creationId xmlns:p14="http://schemas.microsoft.com/office/powerpoint/2010/main" val="174537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24" descr="KENET-Watermark.png"/>
          <p:cNvPicPr/>
          <p:nvPr/>
        </p:nvPicPr>
        <p:blipFill>
          <a:blip r:embed="rId2"/>
          <a:stretch/>
        </p:blipFill>
        <p:spPr>
          <a:xfrm>
            <a:off x="1285920" y="709560"/>
            <a:ext cx="5457600" cy="5438520"/>
          </a:xfrm>
          <a:prstGeom prst="rect">
            <a:avLst/>
          </a:prstGeom>
          <a:ln>
            <a:noFill/>
          </a:ln>
        </p:spPr>
      </p:pic>
      <p:sp>
        <p:nvSpPr>
          <p:cNvPr id="90" name="CustomShape 1"/>
          <p:cNvSpPr/>
          <p:nvPr/>
        </p:nvSpPr>
        <p:spPr>
          <a:xfrm>
            <a:off x="-15840" y="6217920"/>
            <a:ext cx="9143640" cy="71100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CustomShape 2"/>
          <p:cNvSpPr/>
          <p:nvPr/>
        </p:nvSpPr>
        <p:spPr>
          <a:xfrm>
            <a:off x="2926080" y="6492240"/>
            <a:ext cx="6126480" cy="371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001"/>
              </a:spcAft>
              <a:tabLst>
                <a:tab pos="0" algn="l"/>
              </a:tabLst>
            </a:pPr>
            <a:r>
              <a:rPr lang="en-GB" sz="1600" b="1" i="1" strike="noStrike" spc="-1">
                <a:solidFill>
                  <a:srgbClr val="FFFFFF"/>
                </a:solidFill>
                <a:latin typeface="Calibri"/>
              </a:rPr>
              <a:t>Transforming Learning, Research and Working Environments using ICT</a:t>
            </a:r>
            <a:endParaRPr lang="en-US" sz="1600" b="0" strike="noStrike" spc="-1">
              <a:latin typeface="Arial"/>
            </a:endParaRPr>
          </a:p>
        </p:txBody>
      </p:sp>
      <p:pic>
        <p:nvPicPr>
          <p:cNvPr id="92" name="Picture 4" descr="J:\Business\KENET\Kenet-logo.png"/>
          <p:cNvPicPr/>
          <p:nvPr/>
        </p:nvPicPr>
        <p:blipFill>
          <a:blip r:embed="rId3"/>
          <a:stretch/>
        </p:blipFill>
        <p:spPr>
          <a:xfrm>
            <a:off x="7092360" y="71280"/>
            <a:ext cx="1908720" cy="642600"/>
          </a:xfrm>
          <a:prstGeom prst="rect">
            <a:avLst/>
          </a:prstGeom>
          <a:ln>
            <a:noFill/>
          </a:ln>
        </p:spPr>
      </p:pic>
      <p:sp>
        <p:nvSpPr>
          <p:cNvPr id="93" name="TextShape 3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771800" y="2852936"/>
            <a:ext cx="4690244" cy="575884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r>
              <a:rPr lang="en-US" altLang="ja-JP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Attributed to Seiji </a:t>
            </a:r>
            <a:r>
              <a:rPr lang="en-US" altLang="ja-JP" sz="28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Ariga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altLang="ja-JP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NTT Communications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0" y="2453040"/>
            <a:ext cx="9143640" cy="4833360"/>
          </a:xfrm>
          <a:custGeom>
            <a:avLst/>
            <a:gdLst/>
            <a:ahLst/>
            <a:cxnLst/>
            <a:rect l="l" t="t" r="r" b="b"/>
            <a:pathLst>
              <a:path w="12555" h="5963">
                <a:moveTo>
                  <a:pt x="12555" y="5963"/>
                </a:moveTo>
                <a:lnTo>
                  <a:pt x="0" y="5816"/>
                </a:lnTo>
                <a:cubicBezTo>
                  <a:pt x="5" y="4462"/>
                  <a:pt x="10" y="1699"/>
                  <a:pt x="15" y="345"/>
                </a:cubicBez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5963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" name="CustomShape 2"/>
          <p:cNvSpPr/>
          <p:nvPr/>
        </p:nvSpPr>
        <p:spPr>
          <a:xfrm>
            <a:off x="1071360" y="5286240"/>
            <a:ext cx="6400440" cy="1499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2400" b="1" strike="noStrike" spc="-1">
                <a:solidFill>
                  <a:srgbClr val="FFFFFF"/>
                </a:solidFill>
                <a:latin typeface="Calibri"/>
              </a:rPr>
              <a:t>www.kenet.or.ke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FFFFFF"/>
                </a:solidFill>
                <a:latin typeface="Calibri"/>
              </a:rPr>
              <a:t>Jomo Kenyatta Memorial</a:t>
            </a:r>
            <a:endParaRPr lang="en-U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FFFFFF"/>
                </a:solidFill>
                <a:latin typeface="Calibri"/>
              </a:rPr>
              <a:t>Library, University of Nairobi</a:t>
            </a:r>
            <a:endParaRPr lang="en-U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1800" b="0" strike="noStrike" spc="-1">
                <a:solidFill>
                  <a:srgbClr val="FFFFFF"/>
                </a:solidFill>
                <a:latin typeface="Calibri"/>
              </a:rPr>
              <a:t>P. O Box 30244-00100, Nairobi.</a:t>
            </a:r>
            <a:endParaRPr lang="en-U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FFFFFF"/>
                </a:solidFill>
                <a:latin typeface="Calibri"/>
              </a:rPr>
              <a:t>0732 150 500 / 0703 044 500</a:t>
            </a:r>
            <a:endParaRPr lang="en-US" sz="1800" b="0" strike="noStrike" spc="-1">
              <a:latin typeface="Arial"/>
            </a:endParaRPr>
          </a:p>
        </p:txBody>
      </p:sp>
      <p:pic>
        <p:nvPicPr>
          <p:cNvPr id="121" name="Picture 4" descr="J:\Business\KENET\Transforming-EdthroughICTpurple.png"/>
          <p:cNvPicPr/>
          <p:nvPr/>
        </p:nvPicPr>
        <p:blipFill>
          <a:blip r:embed="rId2"/>
          <a:stretch/>
        </p:blipFill>
        <p:spPr>
          <a:xfrm>
            <a:off x="785880" y="1285920"/>
            <a:ext cx="3381120" cy="904680"/>
          </a:xfrm>
          <a:prstGeom prst="rect">
            <a:avLst/>
          </a:prstGeom>
          <a:ln>
            <a:noFill/>
          </a:ln>
        </p:spPr>
      </p:pic>
      <p:sp>
        <p:nvSpPr>
          <p:cNvPr id="122" name="TextShape 3"/>
          <p:cNvSpPr txBox="1"/>
          <p:nvPr/>
        </p:nvSpPr>
        <p:spPr>
          <a:xfrm>
            <a:off x="0" y="317340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GB" sz="6600" b="1" strike="noStrike" spc="-1">
                <a:solidFill>
                  <a:srgbClr val="FFFFFF"/>
                </a:solidFill>
                <a:latin typeface="Calibri"/>
              </a:rPr>
              <a:t>Thank You</a:t>
            </a:r>
            <a:endParaRPr lang="en-US" sz="66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23" name="Picture 4" descr="J:\Business\KENET\Kenet-logo.png"/>
          <p:cNvPicPr/>
          <p:nvPr/>
        </p:nvPicPr>
        <p:blipFill>
          <a:blip r:embed="rId3"/>
          <a:stretch/>
        </p:blipFill>
        <p:spPr>
          <a:xfrm>
            <a:off x="6429240" y="0"/>
            <a:ext cx="2571480" cy="865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 additive="repl">
                                        <p:cTn id="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Abs val="9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130"/>
                            </p:stCondLst>
                            <p:childTnLst>
                              <p:par>
                                <p:cTn id="16" presetID="10" presetClass="entr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fill="hold" nodeType="clickEffect">
                                  <p:stCondLst>
                                    <p:cond delay="50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fill="hold" nodeType="clickEffect">
                                  <p:stCondLst>
                                    <p:cond delay="50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8" dur="10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fill="hold" nodeType="clickEffect">
                                  <p:stCondLst>
                                    <p:cond delay="50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3" dur="10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fill="hold" nodeType="clickEffect">
                                  <p:stCondLst>
                                    <p:cond delay="50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8" dur="10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A45FD-0324-4B63-977D-939FC9FA8BA9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609600"/>
            <a:ext cx="7777163" cy="1143000"/>
          </a:xfrm>
        </p:spPr>
        <p:txBody>
          <a:bodyPr/>
          <a:lstStyle/>
          <a:p>
            <a:r>
              <a:rPr lang="en-US" altLang="ja-JP" sz="2800"/>
              <a:t>Transition/Migration (2) – intro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458200" cy="4752975"/>
          </a:xfrm>
        </p:spPr>
        <p:txBody>
          <a:bodyPr/>
          <a:lstStyle/>
          <a:p>
            <a:r>
              <a:rPr lang="en-US" altLang="ja-JP" sz="2000"/>
              <a:t>… some more words</a:t>
            </a:r>
          </a:p>
          <a:p>
            <a:pPr lvl="1"/>
            <a:r>
              <a:rPr lang="en-US" altLang="ja-JP" sz="1800"/>
              <a:t>assign IPv6 address to all interfaces where IPv4 address is assigned</a:t>
            </a:r>
          </a:p>
          <a:p>
            <a:pPr lvl="1"/>
            <a:r>
              <a:rPr lang="en-US" altLang="ja-JP" sz="1800"/>
              <a:t>launch your favorite IPv6 routing protocols</a:t>
            </a:r>
          </a:p>
          <a:p>
            <a:pPr lvl="2"/>
            <a:r>
              <a:rPr lang="en-US" altLang="ja-JP" sz="1600"/>
              <a:t>BGP4+</a:t>
            </a:r>
          </a:p>
          <a:p>
            <a:pPr lvl="2"/>
            <a:r>
              <a:rPr lang="en-US" altLang="ja-JP" sz="1600"/>
              <a:t>IS-IS / OSPFv3</a:t>
            </a:r>
          </a:p>
          <a:p>
            <a:pPr lvl="2"/>
            <a:r>
              <a:rPr lang="en-US" altLang="ja-JP" sz="1600"/>
              <a:t>even RIPng, static</a:t>
            </a:r>
          </a:p>
          <a:p>
            <a:r>
              <a:rPr lang="en-US" altLang="ja-JP" sz="2000"/>
              <a:t>Principle </a:t>
            </a:r>
            <a:r>
              <a:rPr lang="en-US" altLang="ja-JP" sz="1200"/>
              <a:t>(from my experience)</a:t>
            </a:r>
          </a:p>
          <a:p>
            <a:pPr lvl="1"/>
            <a:r>
              <a:rPr lang="en-US" altLang="ja-JP" sz="1800"/>
              <a:t>“Keep It Simple”</a:t>
            </a:r>
          </a:p>
          <a:p>
            <a:pPr lvl="2"/>
            <a:r>
              <a:rPr lang="en-US" altLang="ja-JP" sz="1600"/>
              <a:t>make all routers/services dual stack</a:t>
            </a:r>
          </a:p>
          <a:p>
            <a:pPr lvl="3"/>
            <a:r>
              <a:rPr lang="en-US" altLang="ja-JP" sz="1400"/>
              <a:t>there should be gradual steps, but try to make it short</a:t>
            </a:r>
          </a:p>
          <a:p>
            <a:pPr lvl="2"/>
            <a:r>
              <a:rPr lang="en-US" altLang="ja-JP" sz="1600"/>
              <a:t>make IPv6 design the same as IPv4 design</a:t>
            </a:r>
          </a:p>
          <a:p>
            <a:pPr lvl="3"/>
            <a:r>
              <a:rPr lang="en-US" altLang="ja-JP" sz="1400"/>
              <a:t>follow the same physical design as IPv4</a:t>
            </a:r>
          </a:p>
          <a:p>
            <a:pPr lvl="4"/>
            <a:r>
              <a:rPr lang="en-US" altLang="ja-JP" sz="1400"/>
              <a:t>better not use logical overlay (ex. tunnel, VLAN, MPLS)</a:t>
            </a:r>
          </a:p>
          <a:p>
            <a:pPr lvl="1"/>
            <a:r>
              <a:rPr lang="en-US" altLang="ja-JP" sz="1800"/>
              <a:t>this will reduce training/operational costs</a:t>
            </a:r>
          </a:p>
        </p:txBody>
      </p:sp>
      <p:pic>
        <p:nvPicPr>
          <p:cNvPr id="141326" name="Picture 14" descr="MCj033926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021388"/>
            <a:ext cx="6477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227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830C9-C2B3-4E42-8B74-13EB52269120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507413" cy="4851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sz="2000"/>
              <a:t>Transition Strategy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Physically different IPv6 network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Tunnel (IP tunnel, MPLS)</a:t>
            </a:r>
          </a:p>
          <a:p>
            <a:pPr lvl="1">
              <a:lnSpc>
                <a:spcPct val="80000"/>
              </a:lnSpc>
            </a:pPr>
            <a:r>
              <a:rPr lang="en-US" altLang="ja-JP" sz="1800">
                <a:solidFill>
                  <a:schemeClr val="folHlink"/>
                </a:solidFill>
              </a:rPr>
              <a:t>various translation mechanisms (ISATAP, 6to4, Teredo …)</a:t>
            </a:r>
          </a:p>
          <a:p>
            <a:pPr lvl="1">
              <a:lnSpc>
                <a:spcPct val="80000"/>
              </a:lnSpc>
            </a:pPr>
            <a:r>
              <a:rPr lang="en-US" altLang="ja-JP" sz="1800"/>
              <a:t>Dual Stack</a:t>
            </a:r>
          </a:p>
          <a:p>
            <a:pPr>
              <a:lnSpc>
                <a:spcPct val="80000"/>
              </a:lnSpc>
            </a:pPr>
            <a:r>
              <a:rPr lang="en-US" altLang="ja-JP" sz="2000"/>
              <a:t>Migration Plan</a:t>
            </a:r>
          </a:p>
          <a:p>
            <a:pPr lvl="1">
              <a:lnSpc>
                <a:spcPct val="80000"/>
              </a:lnSpc>
            </a:pPr>
            <a:r>
              <a:rPr lang="en-US" altLang="ja-JP" sz="1800"/>
              <a:t>Addressing Design</a:t>
            </a:r>
          </a:p>
          <a:p>
            <a:pPr lvl="1">
              <a:lnSpc>
                <a:spcPct val="80000"/>
              </a:lnSpc>
            </a:pPr>
            <a:r>
              <a:rPr lang="en-US" altLang="ja-JP" sz="1800"/>
              <a:t>Routing Design</a:t>
            </a:r>
          </a:p>
          <a:p>
            <a:pPr lvl="1">
              <a:lnSpc>
                <a:spcPct val="80000"/>
              </a:lnSpc>
            </a:pPr>
            <a:r>
              <a:rPr lang="en-US" altLang="ja-JP" sz="1800"/>
              <a:t>Operation Design</a:t>
            </a:r>
          </a:p>
          <a:p>
            <a:pPr>
              <a:lnSpc>
                <a:spcPct val="80000"/>
              </a:lnSpc>
            </a:pPr>
            <a:r>
              <a:rPr lang="en-US" altLang="ja-JP" sz="2000"/>
              <a:t>Preparation</a:t>
            </a:r>
          </a:p>
          <a:p>
            <a:pPr lvl="1">
              <a:lnSpc>
                <a:spcPct val="80000"/>
              </a:lnSpc>
            </a:pPr>
            <a:r>
              <a:rPr lang="en-US" altLang="ja-JP" sz="1800"/>
              <a:t>Operator training</a:t>
            </a:r>
          </a:p>
          <a:p>
            <a:pPr lvl="2">
              <a:lnSpc>
                <a:spcPct val="80000"/>
              </a:lnSpc>
            </a:pPr>
            <a:r>
              <a:rPr lang="en-US" altLang="ja-JP" sz="1600"/>
              <a:t>though, it’s just a textual representation difference</a:t>
            </a:r>
          </a:p>
          <a:p>
            <a:pPr lvl="1">
              <a:lnSpc>
                <a:spcPct val="80000"/>
              </a:lnSpc>
            </a:pPr>
            <a:r>
              <a:rPr lang="en-US" altLang="ja-JP" sz="1800"/>
              <a:t>DNS</a:t>
            </a:r>
          </a:p>
          <a:p>
            <a:pPr lvl="2">
              <a:lnSpc>
                <a:spcPct val="80000"/>
              </a:lnSpc>
            </a:pPr>
            <a:r>
              <a:rPr lang="en-US" altLang="ja-JP" sz="1600"/>
              <a:t>IPv6 (AAAA, PTR) record registration</a:t>
            </a:r>
          </a:p>
          <a:p>
            <a:pPr lvl="1">
              <a:lnSpc>
                <a:spcPct val="80000"/>
              </a:lnSpc>
            </a:pPr>
            <a:r>
              <a:rPr lang="en-US" altLang="ja-JP" sz="1800"/>
              <a:t>Operation tools</a:t>
            </a:r>
          </a:p>
          <a:p>
            <a:pPr lvl="2">
              <a:lnSpc>
                <a:spcPct val="80000"/>
              </a:lnSpc>
            </a:pPr>
            <a:r>
              <a:rPr lang="en-US" altLang="ja-JP" sz="1600"/>
              <a:t>ping, traceroute, internal tools upgrade (to support IPv6)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title"/>
          </p:nvPr>
        </p:nvSpPr>
        <p:spPr>
          <a:xfrm>
            <a:off x="1187450" y="609600"/>
            <a:ext cx="7777163" cy="1143000"/>
          </a:xfrm>
          <a:noFill/>
          <a:ln/>
        </p:spPr>
        <p:txBody>
          <a:bodyPr/>
          <a:lstStyle/>
          <a:p>
            <a:r>
              <a:rPr lang="en-US" altLang="ja-JP" sz="2800"/>
              <a:t>Transition/Migration (3) – Practice</a:t>
            </a:r>
          </a:p>
        </p:txBody>
      </p:sp>
      <p:sp>
        <p:nvSpPr>
          <p:cNvPr id="76808" name="AutoShape 8"/>
          <p:cNvSpPr>
            <a:spLocks noChangeArrowheads="1"/>
          </p:cNvSpPr>
          <p:nvPr/>
        </p:nvSpPr>
        <p:spPr bwMode="auto">
          <a:xfrm>
            <a:off x="5148263" y="3284538"/>
            <a:ext cx="1728787" cy="1008062"/>
          </a:xfrm>
          <a:prstGeom prst="wedgeRoundRectCallout">
            <a:avLst>
              <a:gd name="adj1" fmla="val -28421"/>
              <a:gd name="adj2" fmla="val -72991"/>
              <a:gd name="adj3" fmla="val 16667"/>
            </a:avLst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it’s hard to make IPv6 only node even using transition technologies</a:t>
            </a:r>
          </a:p>
        </p:txBody>
      </p:sp>
      <p:sp>
        <p:nvSpPr>
          <p:cNvPr id="76809" name="AutoShape 9"/>
          <p:cNvSpPr>
            <a:spLocks noChangeArrowheads="1"/>
          </p:cNvSpPr>
          <p:nvPr/>
        </p:nvSpPr>
        <p:spPr bwMode="auto">
          <a:xfrm>
            <a:off x="3851275" y="1844675"/>
            <a:ext cx="720725" cy="360363"/>
          </a:xfrm>
          <a:prstGeom prst="wedgeRoundRectCallout">
            <a:avLst>
              <a:gd name="adj1" fmla="val -31940"/>
              <a:gd name="adj2" fmla="val 86125"/>
              <a:gd name="adj3" fmla="val 16667"/>
            </a:avLst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cost</a:t>
            </a:r>
          </a:p>
        </p:txBody>
      </p:sp>
      <p:sp>
        <p:nvSpPr>
          <p:cNvPr id="76810" name="AutoShape 10"/>
          <p:cNvSpPr>
            <a:spLocks noChangeArrowheads="1"/>
          </p:cNvSpPr>
          <p:nvPr/>
        </p:nvSpPr>
        <p:spPr bwMode="auto">
          <a:xfrm>
            <a:off x="179388" y="2636838"/>
            <a:ext cx="722312" cy="504825"/>
          </a:xfrm>
          <a:prstGeom prst="wedgeRoundRectCallout">
            <a:avLst>
              <a:gd name="adj1" fmla="val 109343"/>
              <a:gd name="adj2" fmla="val -31444"/>
              <a:gd name="adj3" fmla="val 16667"/>
            </a:avLst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logical overlay</a:t>
            </a:r>
          </a:p>
        </p:txBody>
      </p:sp>
      <p:pic>
        <p:nvPicPr>
          <p:cNvPr id="76811" name="Picture 11" descr="MCBD06697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4292600"/>
            <a:ext cx="1254125" cy="137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1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F2E54-EE87-4DF7-9678-CC3F4DAFC776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79874" name="Cloud"/>
          <p:cNvSpPr>
            <a:spLocks noChangeAspect="1" noEditPoints="1" noChangeArrowheads="1"/>
          </p:cNvSpPr>
          <p:nvPr/>
        </p:nvSpPr>
        <p:spPr bwMode="auto">
          <a:xfrm>
            <a:off x="1836738" y="2205038"/>
            <a:ext cx="5040312" cy="33782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Transition (1)</a:t>
            </a:r>
          </a:p>
        </p:txBody>
      </p:sp>
      <p:cxnSp>
        <p:nvCxnSpPr>
          <p:cNvPr id="79880" name="AutoShape 8"/>
          <p:cNvCxnSpPr>
            <a:cxnSpLocks noChangeShapeType="1"/>
            <a:stCxn id="79876" idx="2"/>
            <a:endCxn id="79879" idx="3"/>
          </p:cNvCxnSpPr>
          <p:nvPr/>
        </p:nvCxnSpPr>
        <p:spPr bwMode="auto">
          <a:xfrm flipH="1">
            <a:off x="3681413" y="3606800"/>
            <a:ext cx="647700" cy="1825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1" name="AutoShape 9"/>
          <p:cNvCxnSpPr>
            <a:cxnSpLocks noChangeShapeType="1"/>
            <a:stCxn id="79876" idx="2"/>
            <a:endCxn id="79878" idx="1"/>
          </p:cNvCxnSpPr>
          <p:nvPr/>
        </p:nvCxnSpPr>
        <p:spPr bwMode="auto">
          <a:xfrm>
            <a:off x="4329113" y="3606800"/>
            <a:ext cx="458787" cy="1825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2" name="AutoShape 10"/>
          <p:cNvCxnSpPr>
            <a:cxnSpLocks noChangeShapeType="1"/>
            <a:stCxn id="79879" idx="3"/>
            <a:endCxn id="79877" idx="0"/>
          </p:cNvCxnSpPr>
          <p:nvPr/>
        </p:nvCxnSpPr>
        <p:spPr bwMode="auto">
          <a:xfrm>
            <a:off x="3681413" y="3789363"/>
            <a:ext cx="552450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3" name="AutoShape 11"/>
          <p:cNvCxnSpPr>
            <a:cxnSpLocks noChangeShapeType="1"/>
            <a:stCxn id="79878" idx="1"/>
            <a:endCxn id="79877" idx="0"/>
          </p:cNvCxnSpPr>
          <p:nvPr/>
        </p:nvCxnSpPr>
        <p:spPr bwMode="auto">
          <a:xfrm flipH="1">
            <a:off x="4233863" y="3789363"/>
            <a:ext cx="554037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4" name="AutoShape 12"/>
          <p:cNvCxnSpPr>
            <a:cxnSpLocks noChangeShapeType="1"/>
            <a:stCxn id="79876" idx="2"/>
            <a:endCxn id="79877" idx="0"/>
          </p:cNvCxnSpPr>
          <p:nvPr/>
        </p:nvCxnSpPr>
        <p:spPr bwMode="auto">
          <a:xfrm flipH="1">
            <a:off x="4233863" y="3606800"/>
            <a:ext cx="95250" cy="685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5" name="AutoShape 13"/>
          <p:cNvCxnSpPr>
            <a:cxnSpLocks noChangeShapeType="1"/>
            <a:stCxn id="79879" idx="3"/>
            <a:endCxn id="79878" idx="1"/>
          </p:cNvCxnSpPr>
          <p:nvPr/>
        </p:nvCxnSpPr>
        <p:spPr bwMode="auto">
          <a:xfrm>
            <a:off x="3681413" y="3789363"/>
            <a:ext cx="1106487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6" name="AutoShape 14"/>
          <p:cNvCxnSpPr>
            <a:cxnSpLocks noChangeShapeType="1"/>
            <a:stCxn id="79878" idx="2"/>
            <a:endCxn id="79893" idx="1"/>
          </p:cNvCxnSpPr>
          <p:nvPr/>
        </p:nvCxnSpPr>
        <p:spPr bwMode="auto">
          <a:xfrm>
            <a:off x="5170488" y="4005263"/>
            <a:ext cx="554037" cy="757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7" name="AutoShape 15"/>
          <p:cNvCxnSpPr>
            <a:cxnSpLocks noChangeShapeType="1"/>
            <a:stCxn id="79877" idx="3"/>
            <a:endCxn id="79893" idx="1"/>
          </p:cNvCxnSpPr>
          <p:nvPr/>
        </p:nvCxnSpPr>
        <p:spPr bwMode="auto">
          <a:xfrm>
            <a:off x="4616450" y="4508500"/>
            <a:ext cx="1108075" cy="254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8" name="AutoShape 16"/>
          <p:cNvCxnSpPr>
            <a:cxnSpLocks noChangeShapeType="1"/>
            <a:stCxn id="79876" idx="1"/>
            <a:endCxn id="79895" idx="3"/>
          </p:cNvCxnSpPr>
          <p:nvPr/>
        </p:nvCxnSpPr>
        <p:spPr bwMode="auto">
          <a:xfrm flipH="1" flipV="1">
            <a:off x="2673350" y="2962275"/>
            <a:ext cx="1285875" cy="4413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89" name="AutoShape 17"/>
          <p:cNvCxnSpPr>
            <a:cxnSpLocks noChangeShapeType="1"/>
            <a:stCxn id="79879" idx="0"/>
            <a:endCxn id="79895" idx="3"/>
          </p:cNvCxnSpPr>
          <p:nvPr/>
        </p:nvCxnSpPr>
        <p:spPr bwMode="auto">
          <a:xfrm flipH="1" flipV="1">
            <a:off x="2673350" y="2962275"/>
            <a:ext cx="625475" cy="6111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9890" name="Picture 1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6355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9891" name="AutoShape 19"/>
          <p:cNvCxnSpPr>
            <a:cxnSpLocks noChangeShapeType="1"/>
            <a:stCxn id="79890" idx="3"/>
            <a:endCxn id="79897" idx="0"/>
          </p:cNvCxnSpPr>
          <p:nvPr/>
        </p:nvCxnSpPr>
        <p:spPr bwMode="auto">
          <a:xfrm>
            <a:off x="6489700" y="4860925"/>
            <a:ext cx="750888" cy="225425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892" name="AutoShape 20"/>
          <p:cNvCxnSpPr>
            <a:cxnSpLocks noChangeShapeType="1"/>
            <a:stCxn id="79896" idx="1"/>
            <a:endCxn id="79894" idx="1"/>
          </p:cNvCxnSpPr>
          <p:nvPr/>
        </p:nvCxnSpPr>
        <p:spPr bwMode="auto">
          <a:xfrm>
            <a:off x="1081088" y="2779713"/>
            <a:ext cx="827087" cy="280987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9893" name="Picture 2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81525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894" name="Picture 2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8352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895" name="Picture 2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7813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896" name="Cloud"/>
          <p:cNvSpPr>
            <a:spLocks noChangeAspect="1" noEditPoints="1" noChangeArrowheads="1"/>
          </p:cNvSpPr>
          <p:nvPr/>
        </p:nvSpPr>
        <p:spPr bwMode="auto">
          <a:xfrm>
            <a:off x="323850" y="191611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IPv6 Internet</a:t>
            </a:r>
          </a:p>
        </p:txBody>
      </p:sp>
      <p:sp>
        <p:nvSpPr>
          <p:cNvPr id="79897" name="Cloud"/>
          <p:cNvSpPr>
            <a:spLocks noChangeAspect="1" noEditPoints="1" noChangeArrowheads="1"/>
          </p:cNvSpPr>
          <p:nvPr/>
        </p:nvSpPr>
        <p:spPr bwMode="auto">
          <a:xfrm>
            <a:off x="7235825" y="465296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IPv6 Internet</a:t>
            </a:r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751263" y="2420938"/>
            <a:ext cx="1841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b="1">
                <a:solidFill>
                  <a:srgbClr val="000000"/>
                </a:solidFill>
              </a:rPr>
              <a:t>IPv4 only core</a:t>
            </a:r>
          </a:p>
        </p:txBody>
      </p:sp>
      <p:pic>
        <p:nvPicPr>
          <p:cNvPr id="79899" name="Picture 2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6435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00" name="Picture 2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1982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01" name="Picture 2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9902" name="AutoShape 30"/>
          <p:cNvCxnSpPr>
            <a:cxnSpLocks noChangeShapeType="1"/>
          </p:cNvCxnSpPr>
          <p:nvPr/>
        </p:nvCxnSpPr>
        <p:spPr bwMode="auto">
          <a:xfrm>
            <a:off x="4427538" y="6273800"/>
            <a:ext cx="863600" cy="0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1058863" y="5729288"/>
            <a:ext cx="1628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 only router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1042988" y="6256338"/>
            <a:ext cx="2638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IPv4/IPv6 dual stack router</a:t>
            </a:r>
          </a:p>
        </p:txBody>
      </p:sp>
      <p:cxnSp>
        <p:nvCxnSpPr>
          <p:cNvPr id="79905" name="AutoShape 33"/>
          <p:cNvCxnSpPr>
            <a:cxnSpLocks noChangeShapeType="1"/>
          </p:cNvCxnSpPr>
          <p:nvPr/>
        </p:nvCxnSpPr>
        <p:spPr bwMode="auto">
          <a:xfrm>
            <a:off x="4427538" y="5949950"/>
            <a:ext cx="8636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06" name="AutoShape 34"/>
          <p:cNvCxnSpPr>
            <a:cxnSpLocks noChangeShapeType="1"/>
          </p:cNvCxnSpPr>
          <p:nvPr/>
        </p:nvCxnSpPr>
        <p:spPr bwMode="auto">
          <a:xfrm>
            <a:off x="4427538" y="6597650"/>
            <a:ext cx="863600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07" name="Text Box 35"/>
          <p:cNvSpPr txBox="1">
            <a:spLocks noChangeArrowheads="1"/>
          </p:cNvSpPr>
          <p:nvPr/>
        </p:nvSpPr>
        <p:spPr bwMode="auto">
          <a:xfrm>
            <a:off x="5364163" y="575310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 only link</a:t>
            </a:r>
          </a:p>
        </p:txBody>
      </p:sp>
      <p:sp>
        <p:nvSpPr>
          <p:cNvPr id="79908" name="Text Box 36"/>
          <p:cNvSpPr txBox="1">
            <a:spLocks noChangeArrowheads="1"/>
          </p:cNvSpPr>
          <p:nvPr/>
        </p:nvSpPr>
        <p:spPr bwMode="auto">
          <a:xfrm>
            <a:off x="5364163" y="607695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IPv6 only link</a:t>
            </a:r>
          </a:p>
        </p:txBody>
      </p:sp>
      <p:sp>
        <p:nvSpPr>
          <p:cNvPr id="79909" name="Text Box 37"/>
          <p:cNvSpPr txBox="1">
            <a:spLocks noChangeArrowheads="1"/>
          </p:cNvSpPr>
          <p:nvPr/>
        </p:nvSpPr>
        <p:spPr bwMode="auto">
          <a:xfrm>
            <a:off x="5364163" y="6400800"/>
            <a:ext cx="1435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IPv4/IPv6 link</a:t>
            </a:r>
          </a:p>
        </p:txBody>
      </p:sp>
      <p:pic>
        <p:nvPicPr>
          <p:cNvPr id="79910" name="Picture 3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8" y="34290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9911" name="AutoShape 39"/>
          <p:cNvCxnSpPr>
            <a:cxnSpLocks noChangeShapeType="1"/>
            <a:stCxn id="79878" idx="3"/>
            <a:endCxn id="79931" idx="1"/>
          </p:cNvCxnSpPr>
          <p:nvPr/>
        </p:nvCxnSpPr>
        <p:spPr bwMode="auto">
          <a:xfrm>
            <a:off x="5553075" y="3789363"/>
            <a:ext cx="630238" cy="809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12" name="AutoShape 40"/>
          <p:cNvCxnSpPr>
            <a:cxnSpLocks noChangeShapeType="1"/>
            <a:stCxn id="79913" idx="3"/>
            <a:endCxn id="79894" idx="1"/>
          </p:cNvCxnSpPr>
          <p:nvPr/>
        </p:nvCxnSpPr>
        <p:spPr bwMode="auto">
          <a:xfrm flipV="1">
            <a:off x="865188" y="3060700"/>
            <a:ext cx="1042987" cy="417513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3" name="Cloud"/>
          <p:cNvSpPr>
            <a:spLocks noChangeAspect="1" noEditPoints="1" noChangeArrowheads="1"/>
          </p:cNvSpPr>
          <p:nvPr/>
        </p:nvSpPr>
        <p:spPr bwMode="auto">
          <a:xfrm>
            <a:off x="107950" y="3429000"/>
            <a:ext cx="1512888" cy="8651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IPv6 Customer</a:t>
            </a:r>
          </a:p>
        </p:txBody>
      </p:sp>
      <p:cxnSp>
        <p:nvCxnSpPr>
          <p:cNvPr id="79914" name="AutoShape 42"/>
          <p:cNvCxnSpPr>
            <a:cxnSpLocks noChangeShapeType="1"/>
            <a:stCxn id="79915" idx="0"/>
            <a:endCxn id="79937" idx="3"/>
          </p:cNvCxnSpPr>
          <p:nvPr/>
        </p:nvCxnSpPr>
        <p:spPr bwMode="auto">
          <a:xfrm flipH="1">
            <a:off x="7235825" y="2792413"/>
            <a:ext cx="293688" cy="8620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915" name="Cloud"/>
          <p:cNvSpPr>
            <a:spLocks noChangeAspect="1" noEditPoints="1" noChangeArrowheads="1"/>
          </p:cNvSpPr>
          <p:nvPr/>
        </p:nvSpPr>
        <p:spPr bwMode="auto">
          <a:xfrm>
            <a:off x="7524750" y="2420938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IPv4 Customer</a:t>
            </a:r>
          </a:p>
        </p:txBody>
      </p:sp>
      <p:sp>
        <p:nvSpPr>
          <p:cNvPr id="79916" name="Freeform 44"/>
          <p:cNvSpPr>
            <a:spLocks/>
          </p:cNvSpPr>
          <p:nvPr/>
        </p:nvSpPr>
        <p:spPr bwMode="auto">
          <a:xfrm>
            <a:off x="2657475" y="2997200"/>
            <a:ext cx="3067050" cy="2230438"/>
          </a:xfrm>
          <a:custGeom>
            <a:avLst/>
            <a:gdLst>
              <a:gd name="T0" fmla="*/ 27 w 1932"/>
              <a:gd name="T1" fmla="*/ 0 h 1405"/>
              <a:gd name="T2" fmla="*/ 318 w 1932"/>
              <a:gd name="T3" fmla="*/ 1220 h 1405"/>
              <a:gd name="T4" fmla="*/ 1932 w 1932"/>
              <a:gd name="T5" fmla="*/ 1112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32" h="1405">
                <a:moveTo>
                  <a:pt x="27" y="0"/>
                </a:moveTo>
                <a:cubicBezTo>
                  <a:pt x="76" y="203"/>
                  <a:pt x="0" y="1035"/>
                  <a:pt x="318" y="1220"/>
                </a:cubicBezTo>
                <a:cubicBezTo>
                  <a:pt x="636" y="1405"/>
                  <a:pt x="1596" y="1134"/>
                  <a:pt x="1932" y="111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2095500" y="4279900"/>
            <a:ext cx="1349375" cy="51752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b="1">
                <a:solidFill>
                  <a:srgbClr val="000000"/>
                </a:solidFill>
              </a:rPr>
              <a:t>IPv6 over IPv4 tunnel</a:t>
            </a:r>
          </a:p>
        </p:txBody>
      </p:sp>
      <p:sp>
        <p:nvSpPr>
          <p:cNvPr id="79918" name="Text Box 46"/>
          <p:cNvSpPr txBox="1">
            <a:spLocks noChangeArrowheads="1"/>
          </p:cNvSpPr>
          <p:nvPr/>
        </p:nvSpPr>
        <p:spPr bwMode="auto">
          <a:xfrm>
            <a:off x="3995738" y="2852738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core</a:t>
            </a:r>
          </a:p>
        </p:txBody>
      </p:sp>
      <p:sp>
        <p:nvSpPr>
          <p:cNvPr id="79922" name="Text Box 50"/>
          <p:cNvSpPr txBox="1">
            <a:spLocks noChangeArrowheads="1"/>
          </p:cNvSpPr>
          <p:nvPr/>
        </p:nvSpPr>
        <p:spPr bwMode="auto">
          <a:xfrm>
            <a:off x="6211888" y="3114675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sp>
        <p:nvSpPr>
          <p:cNvPr id="79924" name="Text Box 52"/>
          <p:cNvSpPr txBox="1">
            <a:spLocks noChangeArrowheads="1"/>
          </p:cNvSpPr>
          <p:nvPr/>
        </p:nvSpPr>
        <p:spPr bwMode="auto">
          <a:xfrm>
            <a:off x="2051050" y="3198813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sp>
        <p:nvSpPr>
          <p:cNvPr id="79925" name="Text Box 53"/>
          <p:cNvSpPr txBox="1">
            <a:spLocks noChangeArrowheads="1"/>
          </p:cNvSpPr>
          <p:nvPr/>
        </p:nvSpPr>
        <p:spPr bwMode="auto">
          <a:xfrm>
            <a:off x="5940425" y="5084763"/>
            <a:ext cx="1558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for IPv6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>
                <a:solidFill>
                  <a:srgbClr val="000000"/>
                </a:solidFill>
              </a:rPr>
              <a:t>customers only</a:t>
            </a:r>
          </a:p>
        </p:txBody>
      </p:sp>
      <p:pic>
        <p:nvPicPr>
          <p:cNvPr id="79876" name="Picture 4"/>
          <p:cNvPicPr>
            <a:picLocks noGrp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9225" y="3200400"/>
            <a:ext cx="738188" cy="406400"/>
          </a:xfrm>
          <a:noFill/>
          <a:ln/>
        </p:spPr>
      </p:pic>
      <p:pic>
        <p:nvPicPr>
          <p:cNvPr id="7987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292600"/>
            <a:ext cx="7651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878" name="Picture 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573463"/>
            <a:ext cx="7651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879" name="Picture 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573463"/>
            <a:ext cx="7651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37" name="Picture 6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650" y="34290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31" name="Picture 5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313" y="36449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934" name="Picture 6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938" name="Cloud"/>
          <p:cNvSpPr>
            <a:spLocks noChangeAspect="1" noEditPoints="1" noChangeArrowheads="1"/>
          </p:cNvSpPr>
          <p:nvPr/>
        </p:nvSpPr>
        <p:spPr bwMode="auto">
          <a:xfrm>
            <a:off x="7524750" y="2925763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IPv4 Customer</a:t>
            </a:r>
          </a:p>
        </p:txBody>
      </p:sp>
      <p:sp>
        <p:nvSpPr>
          <p:cNvPr id="79939" name="Cloud"/>
          <p:cNvSpPr>
            <a:spLocks noChangeAspect="1" noEditPoints="1" noChangeArrowheads="1"/>
          </p:cNvSpPr>
          <p:nvPr/>
        </p:nvSpPr>
        <p:spPr bwMode="auto">
          <a:xfrm>
            <a:off x="7596188" y="3429000"/>
            <a:ext cx="1439862" cy="7413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IPv4 Customer</a:t>
            </a:r>
          </a:p>
        </p:txBody>
      </p:sp>
      <p:cxnSp>
        <p:nvCxnSpPr>
          <p:cNvPr id="79940" name="AutoShape 68"/>
          <p:cNvCxnSpPr>
            <a:cxnSpLocks noChangeShapeType="1"/>
            <a:stCxn id="79938" idx="0"/>
            <a:endCxn id="79937" idx="3"/>
          </p:cNvCxnSpPr>
          <p:nvPr/>
        </p:nvCxnSpPr>
        <p:spPr bwMode="auto">
          <a:xfrm flipH="1">
            <a:off x="7235825" y="3297238"/>
            <a:ext cx="293688" cy="3571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941" name="AutoShape 69"/>
          <p:cNvCxnSpPr>
            <a:cxnSpLocks noChangeShapeType="1"/>
            <a:stCxn id="79939" idx="0"/>
            <a:endCxn id="79936" idx="3"/>
          </p:cNvCxnSpPr>
          <p:nvPr/>
        </p:nvCxnSpPr>
        <p:spPr bwMode="auto">
          <a:xfrm flipH="1">
            <a:off x="7235825" y="3800475"/>
            <a:ext cx="365125" cy="2682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9936" name="Picture 6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650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943" name="Text Box 71"/>
          <p:cNvSpPr txBox="1">
            <a:spLocks noChangeArrowheads="1"/>
          </p:cNvSpPr>
          <p:nvPr/>
        </p:nvSpPr>
        <p:spPr bwMode="auto">
          <a:xfrm>
            <a:off x="2022475" y="1905000"/>
            <a:ext cx="17573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b="1">
                <a:solidFill>
                  <a:srgbClr val="000000"/>
                </a:solidFill>
              </a:rPr>
              <a:t>only edge router is dual stack</a:t>
            </a:r>
          </a:p>
        </p:txBody>
      </p:sp>
      <p:sp>
        <p:nvSpPr>
          <p:cNvPr id="79944" name="AutoShape 72"/>
          <p:cNvSpPr>
            <a:spLocks noChangeArrowheads="1"/>
          </p:cNvSpPr>
          <p:nvPr/>
        </p:nvSpPr>
        <p:spPr bwMode="auto">
          <a:xfrm>
            <a:off x="1943100" y="1849438"/>
            <a:ext cx="1800225" cy="642937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bg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79945" name="Text Box 73"/>
          <p:cNvSpPr txBox="1">
            <a:spLocks noChangeArrowheads="1"/>
          </p:cNvSpPr>
          <p:nvPr/>
        </p:nvSpPr>
        <p:spPr bwMode="auto">
          <a:xfrm>
            <a:off x="6426200" y="333375"/>
            <a:ext cx="2466975" cy="37623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may skip this step</a:t>
            </a:r>
          </a:p>
        </p:txBody>
      </p:sp>
      <p:sp>
        <p:nvSpPr>
          <p:cNvPr id="79946" name="Oval 74"/>
          <p:cNvSpPr>
            <a:spLocks noChangeArrowheads="1"/>
          </p:cNvSpPr>
          <p:nvPr/>
        </p:nvSpPr>
        <p:spPr bwMode="auto">
          <a:xfrm>
            <a:off x="3851275" y="693738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355252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8E8F9-D6E3-46A4-BC40-251CF23BC1AE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80898" name="Cloud"/>
          <p:cNvSpPr>
            <a:spLocks noChangeAspect="1" noEditPoints="1" noChangeArrowheads="1"/>
          </p:cNvSpPr>
          <p:nvPr/>
        </p:nvSpPr>
        <p:spPr bwMode="auto">
          <a:xfrm>
            <a:off x="1836738" y="2205038"/>
            <a:ext cx="5040312" cy="33782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1">
            <a:gsLst>
              <a:gs pos="0">
                <a:srgbClr val="FFFFCC"/>
              </a:gs>
              <a:gs pos="100000">
                <a:srgbClr val="CCFF99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Transition (2)</a:t>
            </a:r>
          </a:p>
        </p:txBody>
      </p:sp>
      <p:cxnSp>
        <p:nvCxnSpPr>
          <p:cNvPr id="80900" name="AutoShape 4"/>
          <p:cNvCxnSpPr>
            <a:cxnSpLocks noChangeShapeType="1"/>
            <a:stCxn id="80951" idx="2"/>
            <a:endCxn id="80954" idx="3"/>
          </p:cNvCxnSpPr>
          <p:nvPr/>
        </p:nvCxnSpPr>
        <p:spPr bwMode="auto">
          <a:xfrm flipH="1">
            <a:off x="3681413" y="3538538"/>
            <a:ext cx="647700" cy="21590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1" name="AutoShape 5"/>
          <p:cNvCxnSpPr>
            <a:cxnSpLocks noChangeShapeType="1"/>
            <a:stCxn id="80951" idx="2"/>
            <a:endCxn id="80953" idx="1"/>
          </p:cNvCxnSpPr>
          <p:nvPr/>
        </p:nvCxnSpPr>
        <p:spPr bwMode="auto">
          <a:xfrm>
            <a:off x="4329113" y="3538538"/>
            <a:ext cx="458787" cy="21590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2" name="AutoShape 6"/>
          <p:cNvCxnSpPr>
            <a:cxnSpLocks noChangeShapeType="1"/>
            <a:stCxn id="80954" idx="3"/>
            <a:endCxn id="80952" idx="0"/>
          </p:cNvCxnSpPr>
          <p:nvPr/>
        </p:nvCxnSpPr>
        <p:spPr bwMode="auto">
          <a:xfrm>
            <a:off x="3681413" y="3754438"/>
            <a:ext cx="552450" cy="5381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3" name="AutoShape 7"/>
          <p:cNvCxnSpPr>
            <a:cxnSpLocks noChangeShapeType="1"/>
            <a:stCxn id="80953" idx="1"/>
            <a:endCxn id="80952" idx="0"/>
          </p:cNvCxnSpPr>
          <p:nvPr/>
        </p:nvCxnSpPr>
        <p:spPr bwMode="auto">
          <a:xfrm flipH="1">
            <a:off x="4233863" y="3754438"/>
            <a:ext cx="554037" cy="5381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4" name="AutoShape 8"/>
          <p:cNvCxnSpPr>
            <a:cxnSpLocks noChangeShapeType="1"/>
            <a:stCxn id="80951" idx="2"/>
            <a:endCxn id="80952" idx="0"/>
          </p:cNvCxnSpPr>
          <p:nvPr/>
        </p:nvCxnSpPr>
        <p:spPr bwMode="auto">
          <a:xfrm flipH="1">
            <a:off x="4233863" y="3538538"/>
            <a:ext cx="95250" cy="7540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5" name="AutoShape 9"/>
          <p:cNvCxnSpPr>
            <a:cxnSpLocks noChangeShapeType="1"/>
            <a:stCxn id="80954" idx="3"/>
            <a:endCxn id="80953" idx="1"/>
          </p:cNvCxnSpPr>
          <p:nvPr/>
        </p:nvCxnSpPr>
        <p:spPr bwMode="auto">
          <a:xfrm>
            <a:off x="3681413" y="3754438"/>
            <a:ext cx="1106487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6" name="AutoShape 10"/>
          <p:cNvCxnSpPr>
            <a:cxnSpLocks noChangeShapeType="1"/>
            <a:stCxn id="80953" idx="2"/>
            <a:endCxn id="80913" idx="1"/>
          </p:cNvCxnSpPr>
          <p:nvPr/>
        </p:nvCxnSpPr>
        <p:spPr bwMode="auto">
          <a:xfrm>
            <a:off x="5170488" y="3933825"/>
            <a:ext cx="554037" cy="82867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7" name="AutoShape 11"/>
          <p:cNvCxnSpPr>
            <a:cxnSpLocks noChangeShapeType="1"/>
            <a:stCxn id="80952" idx="3"/>
            <a:endCxn id="80913" idx="1"/>
          </p:cNvCxnSpPr>
          <p:nvPr/>
        </p:nvCxnSpPr>
        <p:spPr bwMode="auto">
          <a:xfrm>
            <a:off x="4616450" y="4473575"/>
            <a:ext cx="1108075" cy="28892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8" name="AutoShape 12"/>
          <p:cNvCxnSpPr>
            <a:cxnSpLocks noChangeShapeType="1"/>
            <a:stCxn id="80951" idx="1"/>
            <a:endCxn id="80915" idx="3"/>
          </p:cNvCxnSpPr>
          <p:nvPr/>
        </p:nvCxnSpPr>
        <p:spPr bwMode="auto">
          <a:xfrm flipH="1" flipV="1">
            <a:off x="2673350" y="2962275"/>
            <a:ext cx="1285875" cy="407988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09" name="AutoShape 13"/>
          <p:cNvCxnSpPr>
            <a:cxnSpLocks noChangeShapeType="1"/>
            <a:stCxn id="80954" idx="0"/>
            <a:endCxn id="80915" idx="3"/>
          </p:cNvCxnSpPr>
          <p:nvPr/>
        </p:nvCxnSpPr>
        <p:spPr bwMode="auto">
          <a:xfrm flipH="1" flipV="1">
            <a:off x="2673350" y="2962275"/>
            <a:ext cx="625475" cy="611188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0910" name="Picture 1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6355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0911" name="AutoShape 15"/>
          <p:cNvCxnSpPr>
            <a:cxnSpLocks noChangeShapeType="1"/>
            <a:stCxn id="80910" idx="3"/>
            <a:endCxn id="80917" idx="0"/>
          </p:cNvCxnSpPr>
          <p:nvPr/>
        </p:nvCxnSpPr>
        <p:spPr bwMode="auto">
          <a:xfrm>
            <a:off x="6489700" y="4860925"/>
            <a:ext cx="750888" cy="225425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12" name="AutoShape 16"/>
          <p:cNvCxnSpPr>
            <a:cxnSpLocks noChangeShapeType="1"/>
            <a:stCxn id="80916" idx="1"/>
            <a:endCxn id="80914" idx="1"/>
          </p:cNvCxnSpPr>
          <p:nvPr/>
        </p:nvCxnSpPr>
        <p:spPr bwMode="auto">
          <a:xfrm>
            <a:off x="1081088" y="2779713"/>
            <a:ext cx="827087" cy="280987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0913" name="Picture 1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81525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14" name="Picture 1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8352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15" name="Picture 1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7813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916" name="Cloud"/>
          <p:cNvSpPr>
            <a:spLocks noChangeAspect="1" noEditPoints="1" noChangeArrowheads="1"/>
          </p:cNvSpPr>
          <p:nvPr/>
        </p:nvSpPr>
        <p:spPr bwMode="auto">
          <a:xfrm>
            <a:off x="323850" y="191611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IPv6 Internet</a:t>
            </a:r>
          </a:p>
        </p:txBody>
      </p:sp>
      <p:sp>
        <p:nvSpPr>
          <p:cNvPr id="80917" name="Cloud"/>
          <p:cNvSpPr>
            <a:spLocks noChangeAspect="1" noEditPoints="1" noChangeArrowheads="1"/>
          </p:cNvSpPr>
          <p:nvPr/>
        </p:nvSpPr>
        <p:spPr bwMode="auto">
          <a:xfrm>
            <a:off x="7235825" y="465296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IPv6 Internet</a:t>
            </a:r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3563938" y="2486025"/>
            <a:ext cx="26431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b="1">
                <a:solidFill>
                  <a:srgbClr val="000000"/>
                </a:solidFill>
              </a:rPr>
              <a:t>dual stack in the core</a:t>
            </a:r>
          </a:p>
        </p:txBody>
      </p:sp>
      <p:pic>
        <p:nvPicPr>
          <p:cNvPr id="80919" name="Picture 2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6435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20" name="Picture 2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1982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21" name="Picture 2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0922" name="AutoShape 26"/>
          <p:cNvCxnSpPr>
            <a:cxnSpLocks noChangeShapeType="1"/>
          </p:cNvCxnSpPr>
          <p:nvPr/>
        </p:nvCxnSpPr>
        <p:spPr bwMode="auto">
          <a:xfrm>
            <a:off x="4427538" y="6273800"/>
            <a:ext cx="863600" cy="0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23" name="Text Box 27"/>
          <p:cNvSpPr txBox="1">
            <a:spLocks noChangeArrowheads="1"/>
          </p:cNvSpPr>
          <p:nvPr/>
        </p:nvSpPr>
        <p:spPr bwMode="auto">
          <a:xfrm>
            <a:off x="1058863" y="5729288"/>
            <a:ext cx="1628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 only router</a:t>
            </a:r>
          </a:p>
        </p:txBody>
      </p:sp>
      <p:sp>
        <p:nvSpPr>
          <p:cNvPr id="80924" name="Text Box 28"/>
          <p:cNvSpPr txBox="1">
            <a:spLocks noChangeArrowheads="1"/>
          </p:cNvSpPr>
          <p:nvPr/>
        </p:nvSpPr>
        <p:spPr bwMode="auto">
          <a:xfrm>
            <a:off x="1042988" y="6256338"/>
            <a:ext cx="2638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IPv4/IPv6 dual stack router</a:t>
            </a:r>
          </a:p>
        </p:txBody>
      </p:sp>
      <p:cxnSp>
        <p:nvCxnSpPr>
          <p:cNvPr id="80925" name="AutoShape 29"/>
          <p:cNvCxnSpPr>
            <a:cxnSpLocks noChangeShapeType="1"/>
          </p:cNvCxnSpPr>
          <p:nvPr/>
        </p:nvCxnSpPr>
        <p:spPr bwMode="auto">
          <a:xfrm>
            <a:off x="4427538" y="5949950"/>
            <a:ext cx="8636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26" name="AutoShape 30"/>
          <p:cNvCxnSpPr>
            <a:cxnSpLocks noChangeShapeType="1"/>
          </p:cNvCxnSpPr>
          <p:nvPr/>
        </p:nvCxnSpPr>
        <p:spPr bwMode="auto">
          <a:xfrm>
            <a:off x="4427538" y="6597650"/>
            <a:ext cx="863600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27" name="Text Box 31"/>
          <p:cNvSpPr txBox="1">
            <a:spLocks noChangeArrowheads="1"/>
          </p:cNvSpPr>
          <p:nvPr/>
        </p:nvSpPr>
        <p:spPr bwMode="auto">
          <a:xfrm>
            <a:off x="5364163" y="575310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 only link</a:t>
            </a:r>
          </a:p>
        </p:txBody>
      </p:sp>
      <p:sp>
        <p:nvSpPr>
          <p:cNvPr id="80928" name="Text Box 32"/>
          <p:cNvSpPr txBox="1">
            <a:spLocks noChangeArrowheads="1"/>
          </p:cNvSpPr>
          <p:nvPr/>
        </p:nvSpPr>
        <p:spPr bwMode="auto">
          <a:xfrm>
            <a:off x="5364163" y="607695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IPv6 only link</a:t>
            </a:r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5364163" y="6400800"/>
            <a:ext cx="1435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IPv4/IPv6 link</a:t>
            </a:r>
          </a:p>
        </p:txBody>
      </p:sp>
      <p:pic>
        <p:nvPicPr>
          <p:cNvPr id="80930" name="Picture 3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8" y="34290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0931" name="AutoShape 35"/>
          <p:cNvCxnSpPr>
            <a:cxnSpLocks noChangeShapeType="1"/>
            <a:stCxn id="80953" idx="3"/>
            <a:endCxn id="80956" idx="1"/>
          </p:cNvCxnSpPr>
          <p:nvPr/>
        </p:nvCxnSpPr>
        <p:spPr bwMode="auto">
          <a:xfrm>
            <a:off x="5553075" y="3754438"/>
            <a:ext cx="630238" cy="1158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32" name="AutoShape 36"/>
          <p:cNvCxnSpPr>
            <a:cxnSpLocks noChangeShapeType="1"/>
            <a:stCxn id="80933" idx="3"/>
            <a:endCxn id="80914" idx="1"/>
          </p:cNvCxnSpPr>
          <p:nvPr/>
        </p:nvCxnSpPr>
        <p:spPr bwMode="auto">
          <a:xfrm flipV="1">
            <a:off x="865188" y="3060700"/>
            <a:ext cx="1042987" cy="417513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33" name="Cloud"/>
          <p:cNvSpPr>
            <a:spLocks noChangeAspect="1" noEditPoints="1" noChangeArrowheads="1"/>
          </p:cNvSpPr>
          <p:nvPr/>
        </p:nvSpPr>
        <p:spPr bwMode="auto">
          <a:xfrm>
            <a:off x="107950" y="3429000"/>
            <a:ext cx="1512888" cy="8651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IPv6 Customer</a:t>
            </a:r>
          </a:p>
        </p:txBody>
      </p:sp>
      <p:cxnSp>
        <p:nvCxnSpPr>
          <p:cNvPr id="80934" name="AutoShape 38"/>
          <p:cNvCxnSpPr>
            <a:cxnSpLocks noChangeShapeType="1"/>
            <a:stCxn id="80935" idx="0"/>
            <a:endCxn id="80955" idx="3"/>
          </p:cNvCxnSpPr>
          <p:nvPr/>
        </p:nvCxnSpPr>
        <p:spPr bwMode="auto">
          <a:xfrm flipH="1">
            <a:off x="7235825" y="2792413"/>
            <a:ext cx="293688" cy="8620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935" name="Cloud"/>
          <p:cNvSpPr>
            <a:spLocks noChangeAspect="1" noEditPoints="1" noChangeArrowheads="1"/>
          </p:cNvSpPr>
          <p:nvPr/>
        </p:nvSpPr>
        <p:spPr bwMode="auto">
          <a:xfrm>
            <a:off x="7524750" y="2420938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IPv4 Customer</a:t>
            </a:r>
          </a:p>
        </p:txBody>
      </p:sp>
      <p:sp>
        <p:nvSpPr>
          <p:cNvPr id="80936" name="Freeform 40"/>
          <p:cNvSpPr>
            <a:spLocks/>
          </p:cNvSpPr>
          <p:nvPr/>
        </p:nvSpPr>
        <p:spPr bwMode="auto">
          <a:xfrm>
            <a:off x="2657475" y="2997200"/>
            <a:ext cx="3067050" cy="2230438"/>
          </a:xfrm>
          <a:custGeom>
            <a:avLst/>
            <a:gdLst>
              <a:gd name="T0" fmla="*/ 27 w 1932"/>
              <a:gd name="T1" fmla="*/ 0 h 1405"/>
              <a:gd name="T2" fmla="*/ 318 w 1932"/>
              <a:gd name="T3" fmla="*/ 1220 h 1405"/>
              <a:gd name="T4" fmla="*/ 1932 w 1932"/>
              <a:gd name="T5" fmla="*/ 1112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32" h="1405">
                <a:moveTo>
                  <a:pt x="27" y="0"/>
                </a:moveTo>
                <a:cubicBezTo>
                  <a:pt x="76" y="203"/>
                  <a:pt x="0" y="1035"/>
                  <a:pt x="318" y="1220"/>
                </a:cubicBezTo>
                <a:cubicBezTo>
                  <a:pt x="636" y="1405"/>
                  <a:pt x="1596" y="1134"/>
                  <a:pt x="1932" y="1112"/>
                </a:cubicBezTo>
              </a:path>
            </a:pathLst>
          </a:custGeom>
          <a:noFill/>
          <a:ln w="28575" cap="flat" cmpd="sng">
            <a:solidFill>
              <a:schemeClr val="fol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80937" name="Text Box 41"/>
          <p:cNvSpPr txBox="1">
            <a:spLocks noChangeArrowheads="1"/>
          </p:cNvSpPr>
          <p:nvPr/>
        </p:nvSpPr>
        <p:spPr bwMode="auto">
          <a:xfrm>
            <a:off x="1908175" y="4292600"/>
            <a:ext cx="11509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B2B2B2"/>
                </a:solidFill>
              </a:rPr>
              <a:t>IPv6 over IPv4 tunnel</a:t>
            </a:r>
          </a:p>
        </p:txBody>
      </p:sp>
      <p:sp>
        <p:nvSpPr>
          <p:cNvPr id="80938" name="Text Box 42"/>
          <p:cNvSpPr txBox="1">
            <a:spLocks noChangeArrowheads="1"/>
          </p:cNvSpPr>
          <p:nvPr/>
        </p:nvSpPr>
        <p:spPr bwMode="auto">
          <a:xfrm>
            <a:off x="3995738" y="2836863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core</a:t>
            </a:r>
          </a:p>
        </p:txBody>
      </p:sp>
      <p:sp>
        <p:nvSpPr>
          <p:cNvPr id="80942" name="Text Box 46"/>
          <p:cNvSpPr txBox="1">
            <a:spLocks noChangeArrowheads="1"/>
          </p:cNvSpPr>
          <p:nvPr/>
        </p:nvSpPr>
        <p:spPr bwMode="auto">
          <a:xfrm>
            <a:off x="6211888" y="3114675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sp>
        <p:nvSpPr>
          <p:cNvPr id="80944" name="Text Box 48"/>
          <p:cNvSpPr txBox="1">
            <a:spLocks noChangeArrowheads="1"/>
          </p:cNvSpPr>
          <p:nvPr/>
        </p:nvSpPr>
        <p:spPr bwMode="auto">
          <a:xfrm>
            <a:off x="2051050" y="3198813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pic>
        <p:nvPicPr>
          <p:cNvPr id="80947" name="Picture 5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48" name="Picture 5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525" y="32178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49" name="Picture 5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0" name="Picture 5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3481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1" name="Picture 55"/>
          <p:cNvPicPr>
            <a:picLocks noGrp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9225" y="3200400"/>
            <a:ext cx="738188" cy="338138"/>
          </a:xfrm>
          <a:noFill/>
          <a:ln/>
        </p:spPr>
      </p:pic>
      <p:pic>
        <p:nvPicPr>
          <p:cNvPr id="80952" name="Picture 5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2926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3" name="Picture 5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4" name="Picture 5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5" name="Picture 5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650" y="34290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6" name="Picture 6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313" y="36449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57" name="Picture 6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958" name="Cloud"/>
          <p:cNvSpPr>
            <a:spLocks noChangeAspect="1" noEditPoints="1" noChangeArrowheads="1"/>
          </p:cNvSpPr>
          <p:nvPr/>
        </p:nvSpPr>
        <p:spPr bwMode="auto">
          <a:xfrm>
            <a:off x="7524750" y="2925763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IPv4 Customer</a:t>
            </a:r>
          </a:p>
        </p:txBody>
      </p:sp>
      <p:sp>
        <p:nvSpPr>
          <p:cNvPr id="80959" name="Cloud"/>
          <p:cNvSpPr>
            <a:spLocks noChangeAspect="1" noEditPoints="1" noChangeArrowheads="1"/>
          </p:cNvSpPr>
          <p:nvPr/>
        </p:nvSpPr>
        <p:spPr bwMode="auto">
          <a:xfrm>
            <a:off x="7596188" y="3429000"/>
            <a:ext cx="1439862" cy="7413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IPv4 Customer</a:t>
            </a:r>
          </a:p>
        </p:txBody>
      </p:sp>
      <p:cxnSp>
        <p:nvCxnSpPr>
          <p:cNvPr id="80960" name="AutoShape 64"/>
          <p:cNvCxnSpPr>
            <a:cxnSpLocks noChangeShapeType="1"/>
            <a:stCxn id="80958" idx="0"/>
            <a:endCxn id="80955" idx="3"/>
          </p:cNvCxnSpPr>
          <p:nvPr/>
        </p:nvCxnSpPr>
        <p:spPr bwMode="auto">
          <a:xfrm flipH="1">
            <a:off x="7235825" y="3297238"/>
            <a:ext cx="293688" cy="3571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961" name="AutoShape 65"/>
          <p:cNvCxnSpPr>
            <a:cxnSpLocks noChangeShapeType="1"/>
            <a:stCxn id="80959" idx="0"/>
            <a:endCxn id="80962" idx="3"/>
          </p:cNvCxnSpPr>
          <p:nvPr/>
        </p:nvCxnSpPr>
        <p:spPr bwMode="auto">
          <a:xfrm flipH="1">
            <a:off x="7235825" y="3800475"/>
            <a:ext cx="365125" cy="2682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0962" name="Picture 6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650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0965" name="Group 69"/>
          <p:cNvGrpSpPr>
            <a:grpSpLocks/>
          </p:cNvGrpSpPr>
          <p:nvPr/>
        </p:nvGrpSpPr>
        <p:grpSpPr bwMode="auto">
          <a:xfrm>
            <a:off x="1908175" y="4149725"/>
            <a:ext cx="1079500" cy="719138"/>
            <a:chOff x="1202" y="2614"/>
            <a:chExt cx="680" cy="453"/>
          </a:xfrm>
        </p:grpSpPr>
        <p:sp>
          <p:nvSpPr>
            <p:cNvPr id="80963" name="Line 67"/>
            <p:cNvSpPr>
              <a:spLocks noChangeShapeType="1"/>
            </p:cNvSpPr>
            <p:nvPr/>
          </p:nvSpPr>
          <p:spPr bwMode="auto">
            <a:xfrm flipH="1">
              <a:off x="1202" y="2614"/>
              <a:ext cx="680" cy="4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  <p:sp>
          <p:nvSpPr>
            <p:cNvPr id="80964" name="Line 68"/>
            <p:cNvSpPr>
              <a:spLocks noChangeShapeType="1"/>
            </p:cNvSpPr>
            <p:nvPr/>
          </p:nvSpPr>
          <p:spPr bwMode="auto">
            <a:xfrm>
              <a:off x="1202" y="2614"/>
              <a:ext cx="680" cy="4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80968" name="Group 72"/>
          <p:cNvGrpSpPr>
            <a:grpSpLocks/>
          </p:cNvGrpSpPr>
          <p:nvPr/>
        </p:nvGrpSpPr>
        <p:grpSpPr bwMode="auto">
          <a:xfrm>
            <a:off x="6156325" y="1922463"/>
            <a:ext cx="1800225" cy="642937"/>
            <a:chOff x="4031" y="1162"/>
            <a:chExt cx="1134" cy="405"/>
          </a:xfrm>
        </p:grpSpPr>
        <p:sp>
          <p:nvSpPr>
            <p:cNvPr id="80966" name="Text Box 70"/>
            <p:cNvSpPr txBox="1">
              <a:spLocks noChangeArrowheads="1"/>
            </p:cNvSpPr>
            <p:nvPr/>
          </p:nvSpPr>
          <p:spPr bwMode="auto">
            <a:xfrm>
              <a:off x="4045" y="1202"/>
              <a:ext cx="110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ja-JP" sz="1400" b="1">
                  <a:solidFill>
                    <a:srgbClr val="000000"/>
                  </a:solidFill>
                </a:rPr>
                <a:t>some routers are still IPv4 only</a:t>
              </a:r>
            </a:p>
          </p:txBody>
        </p:sp>
        <p:sp>
          <p:nvSpPr>
            <p:cNvPr id="80967" name="AutoShape 71"/>
            <p:cNvSpPr>
              <a:spLocks noChangeArrowheads="1"/>
            </p:cNvSpPr>
            <p:nvPr/>
          </p:nvSpPr>
          <p:spPr bwMode="auto">
            <a:xfrm>
              <a:off x="4031" y="1162"/>
              <a:ext cx="1134" cy="40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3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80969" name="Oval 73"/>
          <p:cNvSpPr>
            <a:spLocks noChangeArrowheads="1"/>
          </p:cNvSpPr>
          <p:nvPr/>
        </p:nvSpPr>
        <p:spPr bwMode="auto">
          <a:xfrm>
            <a:off x="3851275" y="693738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104301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5A624-9660-49A8-9725-4B3D1D394AC6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81922" name="Cloud"/>
          <p:cNvSpPr>
            <a:spLocks noChangeAspect="1" noEditPoints="1" noChangeArrowheads="1"/>
          </p:cNvSpPr>
          <p:nvPr/>
        </p:nvSpPr>
        <p:spPr bwMode="auto">
          <a:xfrm>
            <a:off x="1836738" y="2205038"/>
            <a:ext cx="5040312" cy="33782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1">
            <a:gsLst>
              <a:gs pos="0">
                <a:srgbClr val="FFFFCC"/>
              </a:gs>
              <a:gs pos="100000">
                <a:srgbClr val="CCFF99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Transition (3)</a:t>
            </a:r>
          </a:p>
        </p:txBody>
      </p:sp>
      <p:cxnSp>
        <p:nvCxnSpPr>
          <p:cNvPr id="81924" name="AutoShape 4"/>
          <p:cNvCxnSpPr>
            <a:cxnSpLocks noChangeShapeType="1"/>
            <a:stCxn id="81975" idx="2"/>
            <a:endCxn id="81978" idx="3"/>
          </p:cNvCxnSpPr>
          <p:nvPr/>
        </p:nvCxnSpPr>
        <p:spPr bwMode="auto">
          <a:xfrm flipH="1">
            <a:off x="3681413" y="3538538"/>
            <a:ext cx="647700" cy="21590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5" name="AutoShape 5"/>
          <p:cNvCxnSpPr>
            <a:cxnSpLocks noChangeShapeType="1"/>
            <a:stCxn id="81975" idx="2"/>
            <a:endCxn id="81977" idx="1"/>
          </p:cNvCxnSpPr>
          <p:nvPr/>
        </p:nvCxnSpPr>
        <p:spPr bwMode="auto">
          <a:xfrm>
            <a:off x="4329113" y="3538538"/>
            <a:ext cx="458787" cy="21590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6" name="AutoShape 6"/>
          <p:cNvCxnSpPr>
            <a:cxnSpLocks noChangeShapeType="1"/>
            <a:stCxn id="81978" idx="3"/>
            <a:endCxn id="81976" idx="0"/>
          </p:cNvCxnSpPr>
          <p:nvPr/>
        </p:nvCxnSpPr>
        <p:spPr bwMode="auto">
          <a:xfrm>
            <a:off x="3681413" y="3754438"/>
            <a:ext cx="552450" cy="5381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7" name="AutoShape 7"/>
          <p:cNvCxnSpPr>
            <a:cxnSpLocks noChangeShapeType="1"/>
            <a:stCxn id="81977" idx="1"/>
            <a:endCxn id="81976" idx="0"/>
          </p:cNvCxnSpPr>
          <p:nvPr/>
        </p:nvCxnSpPr>
        <p:spPr bwMode="auto">
          <a:xfrm flipH="1">
            <a:off x="4233863" y="3754438"/>
            <a:ext cx="554037" cy="5381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8" name="AutoShape 8"/>
          <p:cNvCxnSpPr>
            <a:cxnSpLocks noChangeShapeType="1"/>
            <a:stCxn id="81975" idx="2"/>
            <a:endCxn id="81976" idx="0"/>
          </p:cNvCxnSpPr>
          <p:nvPr/>
        </p:nvCxnSpPr>
        <p:spPr bwMode="auto">
          <a:xfrm flipH="1">
            <a:off x="4233863" y="3538538"/>
            <a:ext cx="95250" cy="754062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29" name="AutoShape 9"/>
          <p:cNvCxnSpPr>
            <a:cxnSpLocks noChangeShapeType="1"/>
            <a:stCxn id="81978" idx="3"/>
            <a:endCxn id="81977" idx="1"/>
          </p:cNvCxnSpPr>
          <p:nvPr/>
        </p:nvCxnSpPr>
        <p:spPr bwMode="auto">
          <a:xfrm>
            <a:off x="3681413" y="3754438"/>
            <a:ext cx="1106487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0" name="AutoShape 10"/>
          <p:cNvCxnSpPr>
            <a:cxnSpLocks noChangeShapeType="1"/>
            <a:stCxn id="81977" idx="2"/>
            <a:endCxn id="81937" idx="1"/>
          </p:cNvCxnSpPr>
          <p:nvPr/>
        </p:nvCxnSpPr>
        <p:spPr bwMode="auto">
          <a:xfrm>
            <a:off x="5170488" y="3933825"/>
            <a:ext cx="554037" cy="82867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1" name="AutoShape 11"/>
          <p:cNvCxnSpPr>
            <a:cxnSpLocks noChangeShapeType="1"/>
            <a:stCxn id="81976" idx="3"/>
            <a:endCxn id="81937" idx="1"/>
          </p:cNvCxnSpPr>
          <p:nvPr/>
        </p:nvCxnSpPr>
        <p:spPr bwMode="auto">
          <a:xfrm>
            <a:off x="4616450" y="4473575"/>
            <a:ext cx="1108075" cy="28892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2" name="AutoShape 12"/>
          <p:cNvCxnSpPr>
            <a:cxnSpLocks noChangeShapeType="1"/>
            <a:stCxn id="81975" idx="1"/>
            <a:endCxn id="81939" idx="3"/>
          </p:cNvCxnSpPr>
          <p:nvPr/>
        </p:nvCxnSpPr>
        <p:spPr bwMode="auto">
          <a:xfrm flipH="1" flipV="1">
            <a:off x="2673350" y="2962275"/>
            <a:ext cx="1285875" cy="407988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3" name="AutoShape 13"/>
          <p:cNvCxnSpPr>
            <a:cxnSpLocks noChangeShapeType="1"/>
            <a:stCxn id="81978" idx="0"/>
            <a:endCxn id="81939" idx="3"/>
          </p:cNvCxnSpPr>
          <p:nvPr/>
        </p:nvCxnSpPr>
        <p:spPr bwMode="auto">
          <a:xfrm flipH="1" flipV="1">
            <a:off x="2673350" y="2962275"/>
            <a:ext cx="625475" cy="611188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1934" name="Picture 1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635500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1935" name="AutoShape 15"/>
          <p:cNvCxnSpPr>
            <a:cxnSpLocks noChangeShapeType="1"/>
            <a:stCxn id="81934" idx="3"/>
            <a:endCxn id="81941" idx="0"/>
          </p:cNvCxnSpPr>
          <p:nvPr/>
        </p:nvCxnSpPr>
        <p:spPr bwMode="auto">
          <a:xfrm>
            <a:off x="6489700" y="4860925"/>
            <a:ext cx="750888" cy="225425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36" name="AutoShape 16"/>
          <p:cNvCxnSpPr>
            <a:cxnSpLocks noChangeShapeType="1"/>
            <a:stCxn id="81940" idx="1"/>
            <a:endCxn id="81938" idx="1"/>
          </p:cNvCxnSpPr>
          <p:nvPr/>
        </p:nvCxnSpPr>
        <p:spPr bwMode="auto">
          <a:xfrm>
            <a:off x="1081088" y="2779713"/>
            <a:ext cx="827087" cy="280987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1937" name="Picture 1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81525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38" name="Picture 1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8352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39" name="Picture 1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7813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40" name="Cloud"/>
          <p:cNvSpPr>
            <a:spLocks noChangeAspect="1" noEditPoints="1" noChangeArrowheads="1"/>
          </p:cNvSpPr>
          <p:nvPr/>
        </p:nvSpPr>
        <p:spPr bwMode="auto">
          <a:xfrm>
            <a:off x="323850" y="191611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IPv6 Internet</a:t>
            </a:r>
          </a:p>
        </p:txBody>
      </p:sp>
      <p:sp>
        <p:nvSpPr>
          <p:cNvPr id="81941" name="Cloud"/>
          <p:cNvSpPr>
            <a:spLocks noChangeAspect="1" noEditPoints="1" noChangeArrowheads="1"/>
          </p:cNvSpPr>
          <p:nvPr/>
        </p:nvSpPr>
        <p:spPr bwMode="auto">
          <a:xfrm>
            <a:off x="7235825" y="4652963"/>
            <a:ext cx="1512888" cy="8651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IPv6 Internet</a:t>
            </a:r>
          </a:p>
        </p:txBody>
      </p:sp>
      <p:pic>
        <p:nvPicPr>
          <p:cNvPr id="81943" name="Picture 2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6435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4" name="Picture 2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1982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5" name="Picture 2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1946" name="AutoShape 26"/>
          <p:cNvCxnSpPr>
            <a:cxnSpLocks noChangeShapeType="1"/>
          </p:cNvCxnSpPr>
          <p:nvPr/>
        </p:nvCxnSpPr>
        <p:spPr bwMode="auto">
          <a:xfrm>
            <a:off x="4427538" y="6273800"/>
            <a:ext cx="863600" cy="0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47" name="Text Box 27"/>
          <p:cNvSpPr txBox="1">
            <a:spLocks noChangeArrowheads="1"/>
          </p:cNvSpPr>
          <p:nvPr/>
        </p:nvSpPr>
        <p:spPr bwMode="auto">
          <a:xfrm>
            <a:off x="1058863" y="5729288"/>
            <a:ext cx="1628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 only router</a:t>
            </a:r>
          </a:p>
        </p:txBody>
      </p:sp>
      <p:sp>
        <p:nvSpPr>
          <p:cNvPr id="81948" name="Text Box 28"/>
          <p:cNvSpPr txBox="1">
            <a:spLocks noChangeArrowheads="1"/>
          </p:cNvSpPr>
          <p:nvPr/>
        </p:nvSpPr>
        <p:spPr bwMode="auto">
          <a:xfrm>
            <a:off x="1042988" y="6256338"/>
            <a:ext cx="2638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IPv4/IPv6 dual stack router</a:t>
            </a:r>
          </a:p>
        </p:txBody>
      </p:sp>
      <p:cxnSp>
        <p:nvCxnSpPr>
          <p:cNvPr id="81949" name="AutoShape 29"/>
          <p:cNvCxnSpPr>
            <a:cxnSpLocks noChangeShapeType="1"/>
          </p:cNvCxnSpPr>
          <p:nvPr/>
        </p:nvCxnSpPr>
        <p:spPr bwMode="auto">
          <a:xfrm>
            <a:off x="4427538" y="5949950"/>
            <a:ext cx="8636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50" name="AutoShape 30"/>
          <p:cNvCxnSpPr>
            <a:cxnSpLocks noChangeShapeType="1"/>
          </p:cNvCxnSpPr>
          <p:nvPr/>
        </p:nvCxnSpPr>
        <p:spPr bwMode="auto">
          <a:xfrm>
            <a:off x="4427538" y="6597650"/>
            <a:ext cx="863600" cy="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1" name="Text Box 31"/>
          <p:cNvSpPr txBox="1">
            <a:spLocks noChangeArrowheads="1"/>
          </p:cNvSpPr>
          <p:nvPr/>
        </p:nvSpPr>
        <p:spPr bwMode="auto">
          <a:xfrm>
            <a:off x="5364163" y="575310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 only link</a:t>
            </a:r>
          </a:p>
        </p:txBody>
      </p:sp>
      <p:sp>
        <p:nvSpPr>
          <p:cNvPr id="81952" name="Text Box 32"/>
          <p:cNvSpPr txBox="1">
            <a:spLocks noChangeArrowheads="1"/>
          </p:cNvSpPr>
          <p:nvPr/>
        </p:nvSpPr>
        <p:spPr bwMode="auto">
          <a:xfrm>
            <a:off x="5364163" y="6076950"/>
            <a:ext cx="1390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IPv6 only link</a:t>
            </a:r>
          </a:p>
        </p:txBody>
      </p:sp>
      <p:sp>
        <p:nvSpPr>
          <p:cNvPr id="81953" name="Text Box 33"/>
          <p:cNvSpPr txBox="1">
            <a:spLocks noChangeArrowheads="1"/>
          </p:cNvSpPr>
          <p:nvPr/>
        </p:nvSpPr>
        <p:spPr bwMode="auto">
          <a:xfrm>
            <a:off x="5364163" y="6400800"/>
            <a:ext cx="1435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IPv4/IPv6 link</a:t>
            </a:r>
          </a:p>
        </p:txBody>
      </p:sp>
      <p:cxnSp>
        <p:nvCxnSpPr>
          <p:cNvPr id="81955" name="AutoShape 35"/>
          <p:cNvCxnSpPr>
            <a:cxnSpLocks noChangeShapeType="1"/>
            <a:stCxn id="81977" idx="3"/>
          </p:cNvCxnSpPr>
          <p:nvPr/>
        </p:nvCxnSpPr>
        <p:spPr bwMode="auto">
          <a:xfrm>
            <a:off x="5553075" y="3754438"/>
            <a:ext cx="630238" cy="115887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56" name="AutoShape 36"/>
          <p:cNvCxnSpPr>
            <a:cxnSpLocks noChangeShapeType="1"/>
            <a:stCxn id="81957" idx="3"/>
            <a:endCxn id="81938" idx="1"/>
          </p:cNvCxnSpPr>
          <p:nvPr/>
        </p:nvCxnSpPr>
        <p:spPr bwMode="auto">
          <a:xfrm flipV="1">
            <a:off x="865188" y="3060700"/>
            <a:ext cx="1042987" cy="417513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7" name="Cloud"/>
          <p:cNvSpPr>
            <a:spLocks noChangeAspect="1" noEditPoints="1" noChangeArrowheads="1"/>
          </p:cNvSpPr>
          <p:nvPr/>
        </p:nvSpPr>
        <p:spPr bwMode="auto">
          <a:xfrm>
            <a:off x="107950" y="3429000"/>
            <a:ext cx="1512888" cy="8651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IPv4/IPv6 Customer</a:t>
            </a:r>
          </a:p>
        </p:txBody>
      </p:sp>
      <p:cxnSp>
        <p:nvCxnSpPr>
          <p:cNvPr id="81958" name="AutoShape 38"/>
          <p:cNvCxnSpPr>
            <a:cxnSpLocks noChangeShapeType="1"/>
            <a:stCxn id="81959" idx="0"/>
          </p:cNvCxnSpPr>
          <p:nvPr/>
        </p:nvCxnSpPr>
        <p:spPr bwMode="auto">
          <a:xfrm flipH="1">
            <a:off x="7235825" y="2792413"/>
            <a:ext cx="293688" cy="8620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9" name="Cloud"/>
          <p:cNvSpPr>
            <a:spLocks noChangeAspect="1" noEditPoints="1" noChangeArrowheads="1"/>
          </p:cNvSpPr>
          <p:nvPr/>
        </p:nvSpPr>
        <p:spPr bwMode="auto">
          <a:xfrm>
            <a:off x="7524750" y="2420938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IPv4 Customer</a:t>
            </a:r>
          </a:p>
        </p:txBody>
      </p:sp>
      <p:sp>
        <p:nvSpPr>
          <p:cNvPr id="81962" name="Text Box 42"/>
          <p:cNvSpPr txBox="1">
            <a:spLocks noChangeArrowheads="1"/>
          </p:cNvSpPr>
          <p:nvPr/>
        </p:nvSpPr>
        <p:spPr bwMode="auto">
          <a:xfrm>
            <a:off x="3995738" y="2836863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core</a:t>
            </a:r>
          </a:p>
        </p:txBody>
      </p:sp>
      <p:sp>
        <p:nvSpPr>
          <p:cNvPr id="81966" name="Text Box 46"/>
          <p:cNvSpPr txBox="1">
            <a:spLocks noChangeArrowheads="1"/>
          </p:cNvSpPr>
          <p:nvPr/>
        </p:nvSpPr>
        <p:spPr bwMode="auto">
          <a:xfrm>
            <a:off x="6211888" y="3114675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2051050" y="3198813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edge</a:t>
            </a:r>
          </a:p>
        </p:txBody>
      </p:sp>
      <p:pic>
        <p:nvPicPr>
          <p:cNvPr id="81971" name="Picture 5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2" name="Picture 5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175" y="32337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3" name="Picture 5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4" name="Picture 54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348163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5" name="Picture 55"/>
          <p:cNvPicPr>
            <a:picLocks noGrp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9225" y="3200400"/>
            <a:ext cx="738188" cy="338138"/>
          </a:xfrm>
          <a:noFill/>
          <a:ln/>
        </p:spPr>
      </p:pic>
      <p:pic>
        <p:nvPicPr>
          <p:cNvPr id="81976" name="Picture 5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2926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7" name="Picture 5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8" name="Picture 5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82" name="Cloud"/>
          <p:cNvSpPr>
            <a:spLocks noChangeAspect="1" noEditPoints="1" noChangeArrowheads="1"/>
          </p:cNvSpPr>
          <p:nvPr/>
        </p:nvSpPr>
        <p:spPr bwMode="auto">
          <a:xfrm>
            <a:off x="7524750" y="2925763"/>
            <a:ext cx="1439863" cy="7413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IPv4/IPv6 Customer</a:t>
            </a:r>
          </a:p>
        </p:txBody>
      </p:sp>
      <p:sp>
        <p:nvSpPr>
          <p:cNvPr id="81983" name="Cloud"/>
          <p:cNvSpPr>
            <a:spLocks noChangeAspect="1" noEditPoints="1" noChangeArrowheads="1"/>
          </p:cNvSpPr>
          <p:nvPr/>
        </p:nvSpPr>
        <p:spPr bwMode="auto">
          <a:xfrm>
            <a:off x="7596188" y="3429000"/>
            <a:ext cx="1439862" cy="7413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>
                <a:solidFill>
                  <a:srgbClr val="000000"/>
                </a:solidFill>
              </a:rPr>
              <a:t>IPv6 Customer</a:t>
            </a:r>
          </a:p>
        </p:txBody>
      </p:sp>
      <p:cxnSp>
        <p:nvCxnSpPr>
          <p:cNvPr id="81984" name="AutoShape 64"/>
          <p:cNvCxnSpPr>
            <a:cxnSpLocks noChangeShapeType="1"/>
            <a:stCxn id="81982" idx="0"/>
          </p:cNvCxnSpPr>
          <p:nvPr/>
        </p:nvCxnSpPr>
        <p:spPr bwMode="auto">
          <a:xfrm flipH="1">
            <a:off x="7235825" y="3297238"/>
            <a:ext cx="293688" cy="357187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85" name="AutoShape 65"/>
          <p:cNvCxnSpPr>
            <a:cxnSpLocks noChangeShapeType="1"/>
            <a:stCxn id="81983" idx="0"/>
          </p:cNvCxnSpPr>
          <p:nvPr/>
        </p:nvCxnSpPr>
        <p:spPr bwMode="auto">
          <a:xfrm flipH="1">
            <a:off x="7235825" y="3800475"/>
            <a:ext cx="365125" cy="268288"/>
          </a:xfrm>
          <a:prstGeom prst="straightConnector1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1989" name="Picture 69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4829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0" name="Picture 7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4290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1" name="Picture 7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482975"/>
            <a:ext cx="76517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2" name="Picture 7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429000"/>
            <a:ext cx="7651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3" name="Picture 7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6274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4" name="Picture 7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5734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5" name="Picture 7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6" name="Picture 7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7893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7" name="Picture 7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843338"/>
            <a:ext cx="7651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8" name="Picture 7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789363"/>
            <a:ext cx="76517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003" name="Text Box 83"/>
          <p:cNvSpPr txBox="1">
            <a:spLocks noChangeArrowheads="1"/>
          </p:cNvSpPr>
          <p:nvPr/>
        </p:nvSpPr>
        <p:spPr bwMode="auto">
          <a:xfrm>
            <a:off x="3563938" y="2486025"/>
            <a:ext cx="2730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b="1">
                <a:solidFill>
                  <a:srgbClr val="000000"/>
                </a:solidFill>
              </a:rPr>
              <a:t>dual stack to the edge</a:t>
            </a:r>
          </a:p>
        </p:txBody>
      </p:sp>
      <p:sp>
        <p:nvSpPr>
          <p:cNvPr id="82004" name="Oval 84"/>
          <p:cNvSpPr>
            <a:spLocks noChangeArrowheads="1"/>
          </p:cNvSpPr>
          <p:nvPr/>
        </p:nvSpPr>
        <p:spPr bwMode="auto">
          <a:xfrm>
            <a:off x="3851275" y="693738"/>
            <a:ext cx="936625" cy="431800"/>
          </a:xfrm>
          <a:prstGeom prst="ellips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>
                <a:solidFill>
                  <a:srgbClr val="00000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166775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sign013-gray wing-">
  <a:themeElements>
    <a:clrScheme name="design013-gray wing-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013-gray wing-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FF33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FF33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design013-gray wing-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013-gray wing-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013-gray wing-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013-gray wing-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013-gray wing-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013-gray wing-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013-gray wing-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2512</Words>
  <Application>Microsoft Office PowerPoint</Application>
  <PresentationFormat>On-screen Show (4:3)</PresentationFormat>
  <Paragraphs>671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Office Theme</vt:lpstr>
      <vt:lpstr>Office Theme</vt:lpstr>
      <vt:lpstr>design013-gray wing-</vt:lpstr>
      <vt:lpstr>PowerPoint Presentation</vt:lpstr>
      <vt:lpstr> IPv4/IPv6 Network Implementation and Operation</vt:lpstr>
      <vt:lpstr>any difference b/w IPv4 and IPv6 ?</vt:lpstr>
      <vt:lpstr>Transition/Migration (1) – intro</vt:lpstr>
      <vt:lpstr>Transition/Migration (2) – intro</vt:lpstr>
      <vt:lpstr>Transition/Migration (3) – Practice</vt:lpstr>
      <vt:lpstr>Transition (1)</vt:lpstr>
      <vt:lpstr>Transition (2)</vt:lpstr>
      <vt:lpstr>Transition (3)</vt:lpstr>
      <vt:lpstr>Migration Plans</vt:lpstr>
      <vt:lpstr>IPv6 Address</vt:lpstr>
      <vt:lpstr>Addressing Design (1)</vt:lpstr>
      <vt:lpstr>Addressing Design (2)</vt:lpstr>
      <vt:lpstr>Routing Design (1)</vt:lpstr>
      <vt:lpstr>Routing Design (2)</vt:lpstr>
      <vt:lpstr>Operation Design (1)</vt:lpstr>
      <vt:lpstr>Operation Design (2) (or “tips”)</vt:lpstr>
      <vt:lpstr>Access Network Service (1)</vt:lpstr>
      <vt:lpstr>Access Network Service (2)</vt:lpstr>
      <vt:lpstr>PowerPoint Presentation</vt:lpstr>
      <vt:lpstr>IPv6 Now</vt:lpstr>
      <vt:lpstr>IPv6 Now : ex. NTT Communications Global IP Network</vt:lpstr>
      <vt:lpstr>any difference b/w IPv4 and IPv6 ?</vt:lpstr>
      <vt:lpstr>Transition/Migration (1) – intro</vt:lpstr>
      <vt:lpstr>Transition/Migration (2) – intro</vt:lpstr>
      <vt:lpstr>Transition/Migration (3) – Practice</vt:lpstr>
      <vt:lpstr>Transition (1)</vt:lpstr>
      <vt:lpstr>Transition (2)</vt:lpstr>
      <vt:lpstr>Transition (3)</vt:lpstr>
      <vt:lpstr>Migration Plans</vt:lpstr>
      <vt:lpstr>IPv6 Address</vt:lpstr>
      <vt:lpstr>Addressing Design (1)</vt:lpstr>
      <vt:lpstr>Addressing Design (2)</vt:lpstr>
      <vt:lpstr>Routing Design (1)</vt:lpstr>
      <vt:lpstr>Routing Design (2)</vt:lpstr>
      <vt:lpstr>Operation Design (1)</vt:lpstr>
      <vt:lpstr>Operation Design (2) (or “tips”)</vt:lpstr>
      <vt:lpstr>Access Network Service (1)</vt:lpstr>
      <vt:lpstr>Access Network Service (2)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Niraj</cp:lastModifiedBy>
  <cp:revision>11</cp:revision>
  <dcterms:created xsi:type="dcterms:W3CDTF">2014-09-16T18:56:59Z</dcterms:created>
  <dcterms:modified xsi:type="dcterms:W3CDTF">2026-02-23T06:24:09Z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6</vt:i4>
  </property>
</Properties>
</file>